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ink/ink1.xml" ContentType="application/inkml+xml"/>
  <Override PartName="/ppt/tags/tag1.xml" ContentType="application/vnd.openxmlformats-officedocument.presentationml.tags+xml"/>
  <Override PartName="/ppt/ink/ink2.xml" ContentType="application/inkml+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 id="2147483665" r:id="rId2"/>
  </p:sldMasterIdLst>
  <p:notesMasterIdLst>
    <p:notesMasterId r:id="rId90"/>
  </p:notesMasterIdLst>
  <p:sldIdLst>
    <p:sldId id="296" r:id="rId3"/>
    <p:sldId id="297" r:id="rId4"/>
    <p:sldId id="299" r:id="rId5"/>
    <p:sldId id="300" r:id="rId6"/>
    <p:sldId id="301" r:id="rId7"/>
    <p:sldId id="302" r:id="rId8"/>
    <p:sldId id="303" r:id="rId9"/>
    <p:sldId id="304" r:id="rId10"/>
    <p:sldId id="305" r:id="rId11"/>
    <p:sldId id="306" r:id="rId12"/>
    <p:sldId id="307" r:id="rId13"/>
    <p:sldId id="308" r:id="rId14"/>
    <p:sldId id="337" r:id="rId15"/>
    <p:sldId id="338" r:id="rId16"/>
    <p:sldId id="261" r:id="rId17"/>
    <p:sldId id="397" r:id="rId18"/>
    <p:sldId id="268" r:id="rId19"/>
    <p:sldId id="269" r:id="rId20"/>
    <p:sldId id="270" r:id="rId21"/>
    <p:sldId id="271" r:id="rId22"/>
    <p:sldId id="398" r:id="rId23"/>
    <p:sldId id="266" r:id="rId24"/>
    <p:sldId id="272" r:id="rId25"/>
    <p:sldId id="273" r:id="rId26"/>
    <p:sldId id="276" r:id="rId27"/>
    <p:sldId id="346" r:id="rId28"/>
    <p:sldId id="340" r:id="rId29"/>
    <p:sldId id="278" r:id="rId30"/>
    <p:sldId id="279" r:id="rId31"/>
    <p:sldId id="341" r:id="rId32"/>
    <p:sldId id="339" r:id="rId33"/>
    <p:sldId id="342" r:id="rId34"/>
    <p:sldId id="344" r:id="rId35"/>
    <p:sldId id="343" r:id="rId36"/>
    <p:sldId id="393" r:id="rId37"/>
    <p:sldId id="394" r:id="rId38"/>
    <p:sldId id="396" r:id="rId39"/>
    <p:sldId id="400" r:id="rId40"/>
    <p:sldId id="383" r:id="rId41"/>
    <p:sldId id="283" r:id="rId42"/>
    <p:sldId id="456" r:id="rId43"/>
    <p:sldId id="285" r:id="rId44"/>
    <p:sldId id="287" r:id="rId45"/>
    <p:sldId id="290" r:id="rId46"/>
    <p:sldId id="314" r:id="rId47"/>
    <p:sldId id="317" r:id="rId48"/>
    <p:sldId id="404" r:id="rId49"/>
    <p:sldId id="291" r:id="rId50"/>
    <p:sldId id="292" r:id="rId51"/>
    <p:sldId id="293" r:id="rId52"/>
    <p:sldId id="318" r:id="rId53"/>
    <p:sldId id="319" r:id="rId54"/>
    <p:sldId id="320" r:id="rId55"/>
    <p:sldId id="321" r:id="rId56"/>
    <p:sldId id="322" r:id="rId57"/>
    <p:sldId id="323" r:id="rId58"/>
    <p:sldId id="277" r:id="rId59"/>
    <p:sldId id="324" r:id="rId60"/>
    <p:sldId id="325" r:id="rId61"/>
    <p:sldId id="280" r:id="rId62"/>
    <p:sldId id="326" r:id="rId63"/>
    <p:sldId id="327" r:id="rId64"/>
    <p:sldId id="401" r:id="rId65"/>
    <p:sldId id="410" r:id="rId66"/>
    <p:sldId id="411" r:id="rId67"/>
    <p:sldId id="412" r:id="rId68"/>
    <p:sldId id="413" r:id="rId69"/>
    <p:sldId id="414" r:id="rId70"/>
    <p:sldId id="415" r:id="rId71"/>
    <p:sldId id="416" r:id="rId72"/>
    <p:sldId id="443" r:id="rId73"/>
    <p:sldId id="417" r:id="rId74"/>
    <p:sldId id="418" r:id="rId75"/>
    <p:sldId id="444" r:id="rId76"/>
    <p:sldId id="446" r:id="rId77"/>
    <p:sldId id="447" r:id="rId78"/>
    <p:sldId id="463" r:id="rId79"/>
    <p:sldId id="460" r:id="rId80"/>
    <p:sldId id="462" r:id="rId81"/>
    <p:sldId id="467" r:id="rId82"/>
    <p:sldId id="464" r:id="rId83"/>
    <p:sldId id="468" r:id="rId84"/>
    <p:sldId id="469" r:id="rId85"/>
    <p:sldId id="466" r:id="rId86"/>
    <p:sldId id="328" r:id="rId87"/>
    <p:sldId id="329" r:id="rId88"/>
    <p:sldId id="399" r:id="rId89"/>
  </p:sldIdLst>
  <p:sldSz cx="12192000" cy="6858000"/>
  <p:notesSz cx="6858000" cy="9144000"/>
  <p:embeddedFontLst>
    <p:embeddedFont>
      <p:font typeface="Cambria Math" panose="02040503050406030204" pitchFamily="18" charset="0"/>
      <p:regular r:id="rId91"/>
    </p:embeddedFont>
    <p:embeddedFont>
      <p:font typeface="Consolas" panose="020B0609020204030204" pitchFamily="49" charset="0"/>
      <p:regular r:id="rId92"/>
      <p:bold r:id="rId93"/>
      <p:italic r:id="rId94"/>
      <p:boldItalic r:id="rId95"/>
    </p:embeddedFont>
    <p:embeddedFont>
      <p:font typeface="Georgia" panose="02040502050405020303" pitchFamily="18" charset="0"/>
      <p:regular r:id="rId96"/>
      <p:bold r:id="rId97"/>
      <p:italic r:id="rId98"/>
      <p:boldItalic r:id="rId99"/>
    </p:embeddedFont>
    <p:embeddedFont>
      <p:font typeface="Helvetica" panose="020B0604020202020204" pitchFamily="34" charset="0"/>
      <p:regular r:id="rId100"/>
      <p:bold r:id="rId101"/>
      <p:italic r:id="rId102"/>
      <p:boldItalic r:id="rId103"/>
    </p:embeddedFont>
    <p:embeddedFont>
      <p:font typeface="Nunito" pitchFamily="2" charset="0"/>
      <p:regular r:id="rId104"/>
      <p:bold r:id="rId105"/>
      <p:italic r:id="rId106"/>
      <p:boldItalic r:id="rId107"/>
    </p:embeddedFont>
    <p:embeddedFont>
      <p:font typeface="Quattrocento Sans" panose="020B0502050000020003" pitchFamily="34" charset="0"/>
      <p:regular r:id="rId108"/>
      <p:bold r:id="rId109"/>
      <p:italic r:id="rId110"/>
      <p:boldItalic r:id="rId111"/>
    </p:embeddedFont>
    <p:embeddedFont>
      <p:font typeface="Times" panose="02020603050405020304" pitchFamily="18" charset="0"/>
      <p:regular r:id="rId112"/>
      <p:bold r:id="rId113"/>
      <p:italic r:id="rId114"/>
      <p:boldItalic r:id="rId115"/>
    </p:embeddedFont>
    <p:embeddedFont>
      <p:font typeface="Trebuchet MS" panose="020B0603020202020204" pitchFamily="34" charset="0"/>
      <p:regular r:id="rId116"/>
      <p:bold r:id="rId117"/>
      <p:italic r:id="rId118"/>
      <p:boldItalic r:id="rId1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F4A71E-2EC3-4D22-9284-7B01D5CB0B2A}">
  <a:tblStyle styleId="{C6F4A71E-2EC3-4D22-9284-7B01D5CB0B2A}" styleName="Table_0">
    <a:wholeTbl>
      <a:tcTxStyle b="off" i="off">
        <a:font>
          <a:latin typeface="Segoe UI Semilight"/>
          <a:ea typeface="Segoe UI Semilight"/>
          <a:cs typeface="Segoe UI Semiligh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F1FA"/>
          </a:solidFill>
        </a:fill>
      </a:tcStyle>
    </a:wholeTbl>
    <a:band1H>
      <a:tcTxStyle/>
      <a:tcStyle>
        <a:tcBdr/>
        <a:fill>
          <a:solidFill>
            <a:srgbClr val="CBE2F5"/>
          </a:solidFill>
        </a:fill>
      </a:tcStyle>
    </a:band1H>
    <a:band2H>
      <a:tcTxStyle/>
      <a:tcStyle>
        <a:tcBdr/>
      </a:tcStyle>
    </a:band2H>
    <a:band1V>
      <a:tcTxStyle/>
      <a:tcStyle>
        <a:tcBdr/>
        <a:fill>
          <a:solidFill>
            <a:srgbClr val="CBE2F5"/>
          </a:solidFill>
        </a:fill>
      </a:tcStyle>
    </a:band1V>
    <a:band2V>
      <a:tcTxStyle/>
      <a:tcStyle>
        <a:tcBdr/>
      </a:tcStyle>
    </a:band2V>
    <a:lastCol>
      <a:tcTxStyle b="on" i="off">
        <a:font>
          <a:latin typeface="Segoe UI Semilight"/>
          <a:ea typeface="Segoe UI Semilight"/>
          <a:cs typeface="Segoe UI Semilight"/>
        </a:font>
        <a:schemeClr val="lt1"/>
      </a:tcTxStyle>
      <a:tcStyle>
        <a:tcBdr/>
        <a:fill>
          <a:solidFill>
            <a:schemeClr val="accent1"/>
          </a:solidFill>
        </a:fill>
      </a:tcStyle>
    </a:lastCol>
    <a:firstCol>
      <a:tcTxStyle b="on" i="off">
        <a:font>
          <a:latin typeface="Segoe UI Semilight"/>
          <a:ea typeface="Segoe UI Semilight"/>
          <a:cs typeface="Segoe UI Semilight"/>
        </a:font>
        <a:schemeClr val="lt1"/>
      </a:tcTxStyle>
      <a:tcStyle>
        <a:tcBdr/>
        <a:fill>
          <a:solidFill>
            <a:schemeClr val="accent1"/>
          </a:solidFill>
        </a:fill>
      </a:tcStyle>
    </a:firstCol>
    <a:lastRow>
      <a:tcTxStyle b="on" i="off">
        <a:font>
          <a:latin typeface="Segoe UI Semilight"/>
          <a:ea typeface="Segoe UI Semilight"/>
          <a:cs typeface="Segoe UI Semiligh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Segoe UI Semilight"/>
          <a:ea typeface="Segoe UI Semilight"/>
          <a:cs typeface="Segoe UI Semiligh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118" autoAdjust="0"/>
  </p:normalViewPr>
  <p:slideViewPr>
    <p:cSldViewPr snapToGrid="0">
      <p:cViewPr>
        <p:scale>
          <a:sx n="75" d="100"/>
          <a:sy n="75" d="100"/>
        </p:scale>
        <p:origin x="43" y="58"/>
      </p:cViewPr>
      <p:guideLst/>
    </p:cSldViewPr>
  </p:slideViewPr>
  <p:notesTextViewPr>
    <p:cViewPr>
      <p:scale>
        <a:sx n="1" d="1"/>
        <a:sy n="1" d="1"/>
      </p:scale>
      <p:origin x="0" y="0"/>
    </p:cViewPr>
  </p:notesTextViewPr>
  <p:sorterViewPr>
    <p:cViewPr>
      <p:scale>
        <a:sx n="125" d="100"/>
        <a:sy n="125" d="100"/>
      </p:scale>
      <p:origin x="0" y="-34651"/>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font" Target="fonts/font27.fntdata"/><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font" Target="fonts/font22.fntdata"/><Relationship Id="rId16" Type="http://schemas.openxmlformats.org/officeDocument/2006/relationships/slide" Target="slides/slide14.xml"/><Relationship Id="rId107" Type="http://schemas.openxmlformats.org/officeDocument/2006/relationships/font" Target="fonts/font17.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font" Target="fonts/font12.fntdata"/><Relationship Id="rId123"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notesMaster" Target="notesMasters/notesMaster1.xml"/><Relationship Id="rId95" Type="http://schemas.openxmlformats.org/officeDocument/2006/relationships/font" Target="fonts/font5.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font" Target="fonts/font23.fntdata"/><Relationship Id="rId118" Type="http://schemas.openxmlformats.org/officeDocument/2006/relationships/font" Target="fonts/font28.fntdata"/><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13.fntdata"/><Relationship Id="rId108" Type="http://schemas.openxmlformats.org/officeDocument/2006/relationships/font" Target="fonts/font18.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font" Target="fonts/font1.fntdata"/><Relationship Id="rId96"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font" Target="fonts/font24.fntdata"/><Relationship Id="rId119" Type="http://schemas.openxmlformats.org/officeDocument/2006/relationships/font" Target="fonts/font29.fntdata"/><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19.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7.fntdata"/><Relationship Id="rId104" Type="http://schemas.openxmlformats.org/officeDocument/2006/relationships/font" Target="fonts/font14.fntdata"/><Relationship Id="rId120"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font" Target="fonts/font20.fntdata"/><Relationship Id="rId115" Type="http://schemas.openxmlformats.org/officeDocument/2006/relationships/font" Target="fonts/font25.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10.fntdata"/><Relationship Id="rId105" Type="http://schemas.openxmlformats.org/officeDocument/2006/relationships/font" Target="fonts/font15.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3.fntdata"/><Relationship Id="rId98" Type="http://schemas.openxmlformats.org/officeDocument/2006/relationships/font" Target="fonts/font8.fntdata"/><Relationship Id="rId121" Type="http://schemas.openxmlformats.org/officeDocument/2006/relationships/viewProps" Target="view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26.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font" Target="fonts/font21.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font" Target="fonts/font16.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font" Target="fonts/font4.fntdata"/><Relationship Id="rId99" Type="http://schemas.openxmlformats.org/officeDocument/2006/relationships/font" Target="fonts/font9.fntdata"/><Relationship Id="rId101" Type="http://schemas.openxmlformats.org/officeDocument/2006/relationships/font" Target="fonts/font11.fntdata"/><Relationship Id="rId122"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13:41.381"/>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02:36.709"/>
    </inkml:context>
    <inkml:brush xml:id="br0">
      <inkml:brushProperty name="width" value="0.05" units="cm"/>
      <inkml:brushProperty name="height" value="0.05" units="cm"/>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youtube.com/watch?v=iaBEKo5sM7w"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www.youtube.com/watch?v=QRq6p9s8NVg"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9" name="Google Shape;429;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It is usual to write |V| = n and |E| = m, though sometimes we’ll abuse notation and just use V and E.</a:t>
            </a:r>
          </a:p>
          <a:p>
            <a:pPr marL="0" lvl="0" indent="0" algn="l" rtl="0">
              <a:spcBef>
                <a:spcPts val="0"/>
              </a:spcBef>
              <a:spcAft>
                <a:spcPts val="0"/>
              </a:spcAft>
              <a:buNone/>
            </a:pPr>
            <a:r>
              <a:rPr lang="en-GB" sz="1400" dirty="0">
                <a:latin typeface="Quattrocento Sans"/>
                <a:ea typeface="Quattrocento Sans"/>
                <a:cs typeface="Quattrocento Sans"/>
                <a:sym typeface="Quattrocento Sans"/>
              </a:rPr>
              <a:t>Adjacency Matrices take more space, why would you use them?</a:t>
            </a:r>
          </a:p>
          <a:p>
            <a:pPr marL="457200" lvl="0" indent="-368300" algn="l" rtl="0">
              <a:spcBef>
                <a:spcPts val="0"/>
              </a:spcBef>
              <a:spcAft>
                <a:spcPts val="0"/>
              </a:spcAft>
              <a:buClr>
                <a:srgbClr val="B6A479"/>
              </a:buClr>
              <a:buSzPts val="2200"/>
              <a:buFont typeface="Quattrocento Sans"/>
              <a:buChar char="●"/>
            </a:pPr>
            <a:r>
              <a:rPr lang="en-GB" sz="1200" dirty="0">
                <a:latin typeface="Quattrocento Sans"/>
                <a:ea typeface="Quattrocento Sans"/>
                <a:cs typeface="Quattrocento Sans"/>
                <a:sym typeface="Quattrocento Sans"/>
              </a:rPr>
              <a:t>For </a:t>
            </a:r>
            <a:r>
              <a:rPr lang="en-GB" sz="1200" b="1" dirty="0">
                <a:latin typeface="Quattrocento Sans"/>
                <a:ea typeface="Quattrocento Sans"/>
                <a:cs typeface="Quattrocento Sans"/>
                <a:sym typeface="Quattrocento Sans"/>
              </a:rPr>
              <a:t>dense </a:t>
            </a:r>
            <a:r>
              <a:rPr lang="en-GB" sz="1200" dirty="0">
                <a:latin typeface="Quattrocento Sans"/>
                <a:ea typeface="Quattrocento Sans"/>
                <a:cs typeface="Quattrocento Sans"/>
                <a:sym typeface="Quattrocento Sans"/>
              </a:rPr>
              <a:t>graphs (where </a:t>
            </a:r>
            <a:r>
              <a:rPr lang="en-GB" sz="1200" i="1" dirty="0">
                <a:latin typeface="Quattrocento Sans"/>
                <a:ea typeface="Quattrocento Sans"/>
                <a:cs typeface="Quattrocento Sans"/>
                <a:sym typeface="Quattrocento Sans"/>
              </a:rPr>
              <a:t>m</a:t>
            </a:r>
            <a:r>
              <a:rPr lang="en-GB" sz="1200" dirty="0">
                <a:latin typeface="Quattrocento Sans"/>
                <a:ea typeface="Quattrocento Sans"/>
                <a:cs typeface="Quattrocento Sans"/>
                <a:sym typeface="Quattrocento Sans"/>
              </a:rPr>
              <a:t> is close to </a:t>
            </a:r>
            <a:r>
              <a:rPr lang="en-GB" sz="1200" i="1" dirty="0">
                <a:latin typeface="Quattrocento Sans"/>
                <a:ea typeface="Quattrocento Sans"/>
                <a:cs typeface="Quattrocento Sans"/>
                <a:sym typeface="Quattrocento Sans"/>
              </a:rPr>
              <a:t>n</a:t>
            </a:r>
            <a:r>
              <a:rPr lang="en-GB" sz="1200" dirty="0">
                <a:latin typeface="Quattrocento Sans"/>
                <a:ea typeface="Quattrocento Sans"/>
                <a:cs typeface="Quattrocento Sans"/>
                <a:sym typeface="Quattrocento Sans"/>
              </a:rPr>
              <a:t>²), the running times will be close</a:t>
            </a:r>
          </a:p>
          <a:p>
            <a:pPr marL="457200" lvl="0" indent="-368300" algn="l" rtl="0">
              <a:spcBef>
                <a:spcPts val="0"/>
              </a:spcBef>
              <a:spcAft>
                <a:spcPts val="0"/>
              </a:spcAft>
              <a:buClr>
                <a:srgbClr val="B6A479"/>
              </a:buClr>
              <a:buSzPts val="2200"/>
              <a:buFont typeface="Quattrocento Sans"/>
              <a:buChar char="●"/>
            </a:pPr>
            <a:r>
              <a:rPr lang="en-GB" sz="1200" dirty="0">
                <a:latin typeface="Quattrocento Sans"/>
                <a:ea typeface="Quattrocento Sans"/>
                <a:cs typeface="Quattrocento Sans"/>
                <a:sym typeface="Quattrocento Sans"/>
              </a:rPr>
              <a:t>And the constant factors can be much better for matrices than for lists</a:t>
            </a:r>
          </a:p>
          <a:p>
            <a:pPr marL="0" lvl="0" indent="0" algn="l" rtl="0">
              <a:spcBef>
                <a:spcPts val="0"/>
              </a:spcBef>
              <a:spcAft>
                <a:spcPts val="0"/>
              </a:spcAft>
              <a:buNone/>
            </a:pPr>
            <a:endParaRPr dirty="0"/>
          </a:p>
        </p:txBody>
      </p:sp>
      <p:sp>
        <p:nvSpPr>
          <p:cNvPr id="430" name="Google Shape;430;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73" name="Google Shape;47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200" dirty="0">
                <a:latin typeface="Quattrocento Sans"/>
                <a:ea typeface="Quattrocento Sans"/>
                <a:cs typeface="Quattrocento Sans"/>
                <a:sym typeface="Quattrocento Sans"/>
              </a:rPr>
              <a:t>For this class, unless we say otherwise, we’ll assume the hash tables operations </a:t>
            </a:r>
            <a:r>
              <a:rPr lang="en-GB" sz="1200" b="1" dirty="0">
                <a:latin typeface="Quattrocento Sans"/>
                <a:ea typeface="Quattrocento Sans"/>
                <a:cs typeface="Quattrocento Sans"/>
                <a:sym typeface="Quattrocento Sans"/>
              </a:rPr>
              <a:t>on graphs</a:t>
            </a:r>
            <a:r>
              <a:rPr lang="en-GB" sz="1200" dirty="0">
                <a:latin typeface="Quattrocento Sans"/>
                <a:ea typeface="Quattrocento Sans"/>
                <a:cs typeface="Quattrocento Sans"/>
                <a:sym typeface="Quattrocento Sans"/>
              </a:rPr>
              <a:t> are all O(1)</a:t>
            </a:r>
          </a:p>
          <a:p>
            <a:pPr marL="457200" lvl="0" indent="-368300" algn="l" rtl="0">
              <a:spcBef>
                <a:spcPts val="0"/>
              </a:spcBef>
              <a:spcAft>
                <a:spcPts val="0"/>
              </a:spcAft>
              <a:buClr>
                <a:srgbClr val="4C3283"/>
              </a:buClr>
              <a:buSzPts val="2200"/>
              <a:buFont typeface="Quattrocento Sans"/>
              <a:buChar char="●"/>
            </a:pPr>
            <a:r>
              <a:rPr lang="en-GB" sz="1100" dirty="0">
                <a:latin typeface="Quattrocento Sans"/>
                <a:ea typeface="Quattrocento Sans"/>
                <a:cs typeface="Quattrocento Sans"/>
                <a:sym typeface="Quattrocento Sans"/>
              </a:rPr>
              <a:t>Because you can probably control the keys</a:t>
            </a:r>
          </a:p>
          <a:p>
            <a:pPr marL="0" lvl="0" indent="0" algn="l" rtl="0">
              <a:spcBef>
                <a:spcPts val="1000"/>
              </a:spcBef>
              <a:spcAft>
                <a:spcPts val="0"/>
              </a:spcAft>
              <a:buNone/>
            </a:pPr>
            <a:r>
              <a:rPr lang="en-GB" sz="1200" dirty="0">
                <a:latin typeface="Quattrocento Sans"/>
                <a:ea typeface="Quattrocento Sans"/>
                <a:cs typeface="Quattrocento Sans"/>
                <a:sym typeface="Quattrocento Sans"/>
              </a:rPr>
              <a:t>Unless we say otherwise, assume we’re using the hash table approach</a:t>
            </a:r>
          </a:p>
          <a:p>
            <a:pPr marL="0" lvl="0" indent="0" algn="l" rtl="0">
              <a:spcBef>
                <a:spcPts val="0"/>
              </a:spcBef>
              <a:spcAft>
                <a:spcPts val="0"/>
              </a:spcAft>
              <a:buNone/>
            </a:pPr>
            <a:endParaRPr dirty="0"/>
          </a:p>
        </p:txBody>
      </p:sp>
      <p:sp>
        <p:nvSpPr>
          <p:cNvPr id="563" name="Google Shape;56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kern="1200" dirty="0">
                <a:solidFill>
                  <a:srgbClr val="F79646"/>
                </a:solidFill>
                <a:latin typeface="Arial" panose="020B0604020202020204" pitchFamily="34" charset="0"/>
                <a:ea typeface="+mn-ea"/>
                <a:cs typeface="Arial" panose="020B0604020202020204" pitchFamily="34" charset="0"/>
              </a:rPr>
              <a:t>Matrix multiplication is well studied and optimized in software and hardware, and can be done very fast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kern="1200" dirty="0">
                <a:solidFill>
                  <a:srgbClr val="F79646"/>
                </a:solidFill>
                <a:latin typeface="Arial" panose="020B0604020202020204" pitchFamily="34" charset="0"/>
                <a:ea typeface="+mn-ea"/>
                <a:cs typeface="Arial" panose="020B0604020202020204" pitchFamily="34" charset="0"/>
              </a:rPr>
              <a:t>For all the nodes in the graph</a:t>
            </a:r>
          </a:p>
          <a:p>
            <a:r>
              <a:rPr lang="en-GB" dirty="0"/>
              <a:t>Consider the multiplication of the first row of the left matrix wit the last column of the right matrix:  </a:t>
            </a:r>
          </a:p>
          <a:p>
            <a:pPr lvl="1"/>
            <a:r>
              <a:rPr lang="en-GB" dirty="0"/>
              <a:t>0*0 + </a:t>
            </a:r>
            <a:r>
              <a:rPr lang="en-GB" dirty="0">
                <a:solidFill>
                  <a:srgbClr val="FF0000"/>
                </a:solidFill>
              </a:rPr>
              <a:t>1*1</a:t>
            </a:r>
            <a:r>
              <a:rPr lang="en-GB" dirty="0"/>
              <a:t> + </a:t>
            </a:r>
            <a:r>
              <a:rPr lang="en-GB" dirty="0">
                <a:solidFill>
                  <a:srgbClr val="140087"/>
                </a:solidFill>
              </a:rPr>
              <a:t>1*1</a:t>
            </a:r>
            <a:r>
              <a:rPr lang="en-GB" dirty="0"/>
              <a:t> + 0*0 = 2. </a:t>
            </a:r>
          </a:p>
          <a:p>
            <a:r>
              <a:rPr lang="en-GB" dirty="0"/>
              <a:t>This means that there are two 2-hop paths from 1 to 3:</a:t>
            </a:r>
          </a:p>
          <a:p>
            <a:pPr lvl="1"/>
            <a:r>
              <a:rPr lang="en-GB" sz="2000" dirty="0"/>
              <a:t>Path 0</a:t>
            </a:r>
            <a:r>
              <a:rPr lang="en-GB" sz="2000" dirty="0">
                <a:sym typeface="Wingdings" panose="05000000000000000000" pitchFamily="2" charset="2"/>
              </a:rPr>
              <a:t>1 3 consisting of two edges </a:t>
            </a:r>
            <a:r>
              <a:rPr lang="en-GB" sz="2000" dirty="0"/>
              <a:t>0</a:t>
            </a:r>
            <a:r>
              <a:rPr lang="en-GB" sz="2000" dirty="0">
                <a:sym typeface="Wingdings" panose="05000000000000000000" pitchFamily="2" charset="2"/>
              </a:rPr>
              <a:t>1 &amp; 1 3, corresponding to the first term of </a:t>
            </a:r>
            <a:r>
              <a:rPr lang="en-GB" sz="2000" dirty="0">
                <a:solidFill>
                  <a:srgbClr val="FF0000"/>
                </a:solidFill>
                <a:sym typeface="Wingdings" panose="05000000000000000000" pitchFamily="2" charset="2"/>
              </a:rPr>
              <a:t>1*1</a:t>
            </a:r>
            <a:endParaRPr lang="en-SE" sz="2000" dirty="0">
              <a:solidFill>
                <a:srgbClr val="FF0000"/>
              </a:solidFill>
            </a:endParaRPr>
          </a:p>
          <a:p>
            <a:pPr lvl="1"/>
            <a:r>
              <a:rPr lang="en-GB" sz="2000" dirty="0"/>
              <a:t>Path 0</a:t>
            </a:r>
            <a:r>
              <a:rPr lang="en-GB" sz="2000" dirty="0">
                <a:sym typeface="Wingdings" panose="05000000000000000000" pitchFamily="2" charset="2"/>
              </a:rPr>
              <a:t>2 3 consisting of two edges </a:t>
            </a:r>
            <a:r>
              <a:rPr lang="en-GB" sz="2000" dirty="0"/>
              <a:t>0</a:t>
            </a:r>
            <a:r>
              <a:rPr lang="en-GB" sz="2000" dirty="0">
                <a:sym typeface="Wingdings" panose="05000000000000000000" pitchFamily="2" charset="2"/>
              </a:rPr>
              <a:t>2 &amp;2 3, corresponding to the second term of </a:t>
            </a:r>
            <a:r>
              <a:rPr lang="en-GB" dirty="0">
                <a:solidFill>
                  <a:srgbClr val="140087"/>
                </a:solidFill>
                <a:sym typeface="Wingdings" panose="05000000000000000000" pitchFamily="2" charset="2"/>
              </a:rPr>
              <a:t>1*1</a:t>
            </a:r>
            <a:endParaRPr lang="en-SE" dirty="0">
              <a:solidFill>
                <a:srgbClr val="140087"/>
              </a:solidFill>
            </a:endParaRPr>
          </a:p>
          <a:p>
            <a:pPr lvl="1"/>
            <a:endParaRPr lang="en-GB" dirty="0"/>
          </a:p>
          <a:p>
            <a:endParaRPr lang="en-SE"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kern="1200" dirty="0">
              <a:solidFill>
                <a:srgbClr val="F79646"/>
              </a:solidFill>
              <a:latin typeface="Arial" panose="020B0604020202020204" pitchFamily="34" charset="0"/>
              <a:ea typeface="+mn-ea"/>
              <a:cs typeface="Arial" panose="020B0604020202020204" pitchFamily="34" charset="0"/>
            </a:endParaRPr>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32235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3dc07705c2_0_1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g23dc07705c2_0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8" name="Google Shape;368;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742950" lvl="1" indent="-285750" algn="l" rtl="0">
              <a:spcBef>
                <a:spcPts val="0"/>
              </a:spcBef>
              <a:spcAft>
                <a:spcPts val="0"/>
              </a:spcAft>
              <a:buClr>
                <a:schemeClr val="dk1"/>
              </a:buClr>
              <a:buSzPts val="2000"/>
              <a:buChar char="•"/>
            </a:pPr>
            <a:r>
              <a:rPr lang="en-GB" sz="1200" dirty="0">
                <a:solidFill>
                  <a:schemeClr val="dk1"/>
                </a:solidFill>
                <a:latin typeface="Quattrocento Sans"/>
                <a:ea typeface="Quattrocento Sans"/>
                <a:cs typeface="Quattrocento Sans"/>
                <a:sym typeface="Quattrocento Sans"/>
              </a:rPr>
              <a:t>Key observation: recursive calls interrupted </a:t>
            </a:r>
            <a:r>
              <a:rPr lang="en-GB" sz="1200" dirty="0" err="1">
                <a:solidFill>
                  <a:schemeClr val="dk1"/>
                </a:solidFill>
                <a:latin typeface="Quattrocento Sans"/>
                <a:ea typeface="Quattrocento Sans"/>
                <a:cs typeface="Quattrocento Sans"/>
                <a:sym typeface="Quattrocento Sans"/>
              </a:rPr>
              <a:t>s.neighbors</a:t>
            </a:r>
            <a:r>
              <a:rPr lang="en-GB" sz="1200" dirty="0">
                <a:solidFill>
                  <a:schemeClr val="dk1"/>
                </a:solidFill>
                <a:latin typeface="Quattrocento Sans"/>
                <a:ea typeface="Quattrocento Sans"/>
                <a:cs typeface="Quattrocento Sans"/>
                <a:sym typeface="Quattrocento Sans"/>
              </a:rPr>
              <a:t> loop to immediately process children</a:t>
            </a:r>
            <a:endParaRPr lang="en-GB" dirty="0">
              <a:solidFill>
                <a:schemeClr val="dk1"/>
              </a:solidFill>
            </a:endParaRPr>
          </a:p>
          <a:p>
            <a:pPr marL="742950" lvl="1" indent="-285750" algn="l" rtl="0">
              <a:spcBef>
                <a:spcPts val="0"/>
              </a:spcBef>
              <a:spcAft>
                <a:spcPts val="0"/>
              </a:spcAft>
              <a:buClr>
                <a:schemeClr val="dk1"/>
              </a:buClr>
              <a:buSzPts val="2000"/>
              <a:buChar char="•"/>
            </a:pPr>
            <a:r>
              <a:rPr lang="en-GB" sz="1200" dirty="0">
                <a:solidFill>
                  <a:schemeClr val="dk1"/>
                </a:solidFill>
                <a:latin typeface="Quattrocento Sans"/>
                <a:ea typeface="Quattrocento Sans"/>
                <a:cs typeface="Quattrocento Sans"/>
                <a:sym typeface="Quattrocento Sans"/>
              </a:rPr>
              <a:t>For BFS, instead we want to </a:t>
            </a:r>
            <a:r>
              <a:rPr lang="en-GB" sz="1200" i="1" dirty="0">
                <a:solidFill>
                  <a:schemeClr val="dk1"/>
                </a:solidFill>
                <a:latin typeface="Quattrocento Sans"/>
                <a:ea typeface="Quattrocento Sans"/>
                <a:cs typeface="Quattrocento Sans"/>
                <a:sym typeface="Quattrocento Sans"/>
              </a:rPr>
              <a:t>complete</a:t>
            </a:r>
            <a:r>
              <a:rPr lang="en-GB" sz="1200" dirty="0">
                <a:solidFill>
                  <a:schemeClr val="dk1"/>
                </a:solidFill>
                <a:latin typeface="Quattrocento Sans"/>
                <a:ea typeface="Quattrocento Sans"/>
                <a:cs typeface="Quattrocento Sans"/>
                <a:sym typeface="Quattrocento Sans"/>
              </a:rPr>
              <a:t> that loop before processing children</a:t>
            </a:r>
            <a:endParaRPr lang="en-GB" dirty="0">
              <a:solidFill>
                <a:schemeClr val="dk1"/>
              </a:solidFill>
            </a:endParaRPr>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r>
              <a:rPr lang="en-US" dirty="0"/>
              <a:t> closer nodes first, instead of following one choice all the way to the end</a:t>
            </a:r>
            <a:endParaRPr dirty="0"/>
          </a:p>
        </p:txBody>
      </p:sp>
      <p:sp>
        <p:nvSpPr>
          <p:cNvPr id="369" name="Google Shape;369;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8" name="Google Shape;418;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8" name="Google Shape;458;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9" name="Google Shape;459;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8" name="Google Shape;508;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 name="Google Shape;293;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GB" sz="2800" dirty="0">
                <a:solidFill>
                  <a:schemeClr val="dk1"/>
                </a:solidFill>
                <a:latin typeface="Quattrocento Sans"/>
                <a:ea typeface="Quattrocento Sans"/>
                <a:cs typeface="Quattrocento Sans"/>
                <a:sym typeface="Quattrocento Sans"/>
              </a:rPr>
              <a:t>What order does this algorithm use to visit nodes?</a:t>
            </a:r>
            <a:endParaRPr lang="en-GB" dirty="0"/>
          </a:p>
          <a:p>
            <a:pPr marL="685800" marR="0" lvl="1" indent="-228600" algn="l" rtl="0">
              <a:lnSpc>
                <a:spcPct val="90000"/>
              </a:lnSpc>
              <a:spcBef>
                <a:spcPts val="500"/>
              </a:spcBef>
              <a:spcAft>
                <a:spcPts val="0"/>
              </a:spcAft>
              <a:buClr>
                <a:schemeClr val="dk1"/>
              </a:buClr>
              <a:buSzPts val="2400"/>
              <a:buFont typeface="NTR"/>
              <a:buChar char="-"/>
            </a:pPr>
            <a:r>
              <a:rPr lang="en-GB" sz="2400" b="0" i="0" u="none" strike="noStrike" cap="none" dirty="0">
                <a:solidFill>
                  <a:schemeClr val="dk1"/>
                </a:solidFill>
                <a:latin typeface="Quattrocento Sans"/>
                <a:ea typeface="Quattrocento Sans"/>
                <a:cs typeface="Quattrocento Sans"/>
                <a:sym typeface="Quattrocento Sans"/>
              </a:rPr>
              <a:t>Assume order of </a:t>
            </a:r>
            <a:r>
              <a:rPr lang="en-GB" sz="2400" b="0" i="0" u="none" strike="noStrike" cap="none" dirty="0" err="1">
                <a:solidFill>
                  <a:schemeClr val="dk1"/>
                </a:solidFill>
                <a:latin typeface="Consolas"/>
                <a:ea typeface="Consolas"/>
                <a:cs typeface="Consolas"/>
                <a:sym typeface="Consolas"/>
              </a:rPr>
              <a:t>s.neighbors</a:t>
            </a:r>
            <a:r>
              <a:rPr lang="en-GB" sz="2400" b="0" i="0" u="none" strike="noStrike" cap="none" dirty="0">
                <a:solidFill>
                  <a:schemeClr val="dk1"/>
                </a:solidFill>
                <a:latin typeface="Consolas"/>
                <a:ea typeface="Consolas"/>
                <a:cs typeface="Consolas"/>
                <a:sym typeface="Consolas"/>
              </a:rPr>
              <a:t> </a:t>
            </a:r>
            <a:r>
              <a:rPr lang="en-GB" sz="2400" b="0" i="0" u="none" strike="noStrike" cap="none" dirty="0">
                <a:solidFill>
                  <a:schemeClr val="dk1"/>
                </a:solidFill>
                <a:latin typeface="Quattrocento Sans"/>
                <a:ea typeface="Quattrocento Sans"/>
                <a:cs typeface="Quattrocento Sans"/>
                <a:sym typeface="Quattrocento Sans"/>
              </a:rPr>
              <a:t>is arbitrary!</a:t>
            </a:r>
            <a:endParaRPr lang="en-GB" dirty="0"/>
          </a:p>
          <a:p>
            <a:pPr marL="0" lvl="0" indent="0" algn="l" rtl="0">
              <a:spcBef>
                <a:spcPts val="0"/>
              </a:spcBef>
              <a:spcAft>
                <a:spcPts val="0"/>
              </a:spcAft>
              <a:buNone/>
            </a:pPr>
            <a:endParaRPr dirty="0"/>
          </a:p>
        </p:txBody>
      </p:sp>
      <p:sp>
        <p:nvSpPr>
          <p:cNvPr id="294" name="Google Shape;294;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3" name="Google Shape;573;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solidFill>
                  <a:schemeClr val="lt1"/>
                </a:solidFill>
                <a:latin typeface="Quattrocento Sans"/>
                <a:ea typeface="Quattrocento Sans"/>
                <a:cs typeface="Quattrocento Sans"/>
                <a:sym typeface="Quattrocento Sans"/>
              </a:rPr>
              <a:t>In DFS we can’t immediately add a node as “visited”. We need to make sure we are only marking the node when it is popped.</a:t>
            </a:r>
          </a:p>
          <a:p>
            <a:pPr marL="0" lvl="0" indent="0" algn="l" rtl="0">
              <a:spcBef>
                <a:spcPts val="0"/>
              </a:spcBef>
              <a:spcAft>
                <a:spcPts val="0"/>
              </a:spcAft>
              <a:buNone/>
            </a:pPr>
            <a:endParaRPr dirty="0"/>
          </a:p>
        </p:txBody>
      </p:sp>
      <p:sp>
        <p:nvSpPr>
          <p:cNvPr id="574" name="Google Shape;574;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6" name="Google Shape;586;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7" name="Google Shape;587;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1b879ab131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7" name="Google Shape;617;g11b879ab131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85750" lvl="0" indent="-260350" algn="l" rtl="0">
              <a:spcBef>
                <a:spcPts val="0"/>
              </a:spcBef>
              <a:spcAft>
                <a:spcPts val="0"/>
              </a:spcAft>
              <a:buClr>
                <a:schemeClr val="lt1"/>
              </a:buClr>
              <a:buSzPts val="1600"/>
              <a:buChar char="•"/>
            </a:pPr>
            <a:r>
              <a:rPr lang="en-GB" sz="1200" dirty="0">
                <a:solidFill>
                  <a:schemeClr val="lt1"/>
                </a:solidFill>
                <a:latin typeface="Quattrocento Sans"/>
                <a:ea typeface="Quattrocento Sans"/>
                <a:cs typeface="Quattrocento Sans"/>
                <a:sym typeface="Quattrocento Sans"/>
              </a:rPr>
              <a:t>A </a:t>
            </a:r>
            <a:r>
              <a:rPr lang="en-GB" sz="1200" b="1" dirty="0">
                <a:solidFill>
                  <a:schemeClr val="lt1"/>
                </a:solidFill>
                <a:latin typeface="Quattrocento Sans"/>
                <a:ea typeface="Quattrocento Sans"/>
                <a:cs typeface="Quattrocento Sans"/>
                <a:sym typeface="Quattrocento Sans"/>
              </a:rPr>
              <a:t>directed graph </a:t>
            </a:r>
            <a:r>
              <a:rPr lang="en-GB" sz="1200" dirty="0">
                <a:solidFill>
                  <a:schemeClr val="lt1"/>
                </a:solidFill>
                <a:latin typeface="Quattrocento Sans"/>
                <a:ea typeface="Quattrocento Sans"/>
                <a:cs typeface="Quattrocento Sans"/>
                <a:sym typeface="Quattrocento Sans"/>
              </a:rPr>
              <a:t>without any </a:t>
            </a:r>
            <a:r>
              <a:rPr lang="en-GB" sz="1200" b="1" dirty="0">
                <a:solidFill>
                  <a:schemeClr val="lt1"/>
                </a:solidFill>
                <a:latin typeface="Quattrocento Sans"/>
                <a:ea typeface="Quattrocento Sans"/>
                <a:cs typeface="Quattrocento Sans"/>
                <a:sym typeface="Quattrocento Sans"/>
              </a:rPr>
              <a:t>cycles</a:t>
            </a:r>
            <a:endParaRPr lang="en-GB" sz="800" dirty="0">
              <a:solidFill>
                <a:schemeClr val="lt1"/>
              </a:solidFill>
            </a:endParaRPr>
          </a:p>
          <a:p>
            <a:pPr marL="285750" lvl="0" indent="-260350" algn="l" rtl="0">
              <a:spcBef>
                <a:spcPts val="0"/>
              </a:spcBef>
              <a:spcAft>
                <a:spcPts val="0"/>
              </a:spcAft>
              <a:buClr>
                <a:schemeClr val="lt1"/>
              </a:buClr>
              <a:buSzPts val="1600"/>
              <a:buChar char="•"/>
            </a:pPr>
            <a:r>
              <a:rPr lang="en-GB" sz="1200" dirty="0">
                <a:solidFill>
                  <a:schemeClr val="lt1"/>
                </a:solidFill>
                <a:latin typeface="Quattrocento Sans"/>
                <a:ea typeface="Quattrocento Sans"/>
                <a:cs typeface="Quattrocento Sans"/>
                <a:sym typeface="Quattrocento Sans"/>
              </a:rPr>
              <a:t>Edges may or may not be weighted</a:t>
            </a:r>
            <a:endParaRPr lang="en-GB" sz="800" dirty="0">
              <a:latin typeface="Quattrocento Sans"/>
              <a:ea typeface="Quattrocento Sans"/>
              <a:cs typeface="Quattrocento Sans"/>
              <a:sym typeface="Quattrocento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Given: a DAG, find: a total ordering of the nodes so all edges go from left to right (all the dependency arrows are satisfied and the nodes can be processed left to right with no problems) .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A </a:t>
            </a:r>
            <a:r>
              <a:rPr lang="en-GB" b="1" dirty="0">
                <a:solidFill>
                  <a:srgbClr val="4C3283"/>
                </a:solidFill>
              </a:rPr>
              <a:t>topological sort</a:t>
            </a:r>
            <a:r>
              <a:rPr lang="en-GB" b="1" dirty="0">
                <a:solidFill>
                  <a:schemeClr val="accent3"/>
                </a:solidFill>
              </a:rPr>
              <a:t> </a:t>
            </a:r>
            <a:r>
              <a:rPr lang="en-GB" dirty="0"/>
              <a:t>of a directed acyclic graph (DAG) G is an ordering of the nodes, where for every edge in the graph, the origin appears before the destination in the ordering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0" marR="0" lvl="0" indent="0" algn="l" rtl="0">
              <a:spcBef>
                <a:spcPts val="0"/>
              </a:spcBef>
              <a:spcAft>
                <a:spcPts val="0"/>
              </a:spcAft>
              <a:buNone/>
            </a:pPr>
            <a:r>
              <a:rPr lang="en-GB" sz="1200" dirty="0">
                <a:solidFill>
                  <a:schemeClr val="dk1"/>
                </a:solidFill>
                <a:latin typeface="Quattrocento Sans"/>
                <a:ea typeface="Quattrocento Sans"/>
                <a:cs typeface="Quattrocento Sans"/>
                <a:sym typeface="Quattrocento Sans"/>
              </a:rPr>
              <a:t>If a node doesn’t have any edges going into it, we can add it to the ordering.</a:t>
            </a:r>
          </a:p>
          <a:p>
            <a:pPr marL="0" marR="0" lvl="0" indent="0" algn="l" rtl="0">
              <a:spcBef>
                <a:spcPts val="0"/>
              </a:spcBef>
              <a:spcAft>
                <a:spcPts val="0"/>
              </a:spcAft>
              <a:buNone/>
            </a:pPr>
            <a:r>
              <a:rPr lang="en-GB" sz="1200" dirty="0">
                <a:solidFill>
                  <a:schemeClr val="dk1"/>
                </a:solidFill>
                <a:latin typeface="Quattrocento Sans"/>
                <a:sym typeface="Quattrocento Sans"/>
              </a:rPr>
              <a:t>In general, topological sorts are not unique</a:t>
            </a: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0" lvl="0" indent="0" algn="l" rtl="0">
              <a:spcBef>
                <a:spcPts val="0"/>
              </a:spcBef>
              <a:spcAft>
                <a:spcPts val="0"/>
              </a:spcAft>
              <a:buNone/>
            </a:pPr>
            <a:endParaRPr dirty="0"/>
          </a:p>
        </p:txBody>
      </p:sp>
      <p:sp>
        <p:nvSpPr>
          <p:cNvPr id="618" name="Google Shape;618;g11b879ab131_0_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32037619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11b879ab131_0_1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solidFill>
                  <a:schemeClr val="dk1"/>
                </a:solidFill>
                <a:latin typeface="Quattrocento Sans"/>
                <a:ea typeface="Quattrocento Sans"/>
                <a:cs typeface="Quattrocento Sans"/>
                <a:sym typeface="Quattrocento Sans"/>
              </a:rPr>
              <a:t>More generally, if the only incoming edges are from nodes already in the ordering, it’s safe to add. </a:t>
            </a:r>
            <a:endParaRPr lang="en-GB" dirty="0"/>
          </a:p>
          <a:p>
            <a:pPr marL="0" lvl="0" indent="0" algn="l" rtl="0">
              <a:spcBef>
                <a:spcPts val="0"/>
              </a:spcBef>
              <a:spcAft>
                <a:spcPts val="0"/>
              </a:spcAft>
              <a:buNone/>
            </a:pPr>
            <a:endParaRPr dirty="0"/>
          </a:p>
        </p:txBody>
      </p:sp>
      <p:sp>
        <p:nvSpPr>
          <p:cNvPr id="657" name="Google Shape;657;g11b879ab131_0_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11b879ab131_0_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9" name="Google Shape;689;g11b879ab131_0_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210389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A topological sort is reverse order of Post-order traversal: “</a:t>
            </a:r>
            <a:r>
              <a:rPr lang="pt-BR" dirty="0"/>
              <a:t>A D H C G B E F J K I</a:t>
            </a:r>
            <a:r>
              <a:rPr lang="en-GB" dirty="0"/>
              <a:t>”.</a:t>
            </a:r>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742053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36</a:t>
            </a:fld>
            <a:endParaRPr lang="en-US"/>
          </a:p>
        </p:txBody>
      </p:sp>
    </p:spTree>
    <p:extLst>
      <p:ext uri="{BB962C8B-B14F-4D97-AF65-F5344CB8AC3E}">
        <p14:creationId xmlns:p14="http://schemas.microsoft.com/office/powerpoint/2010/main" val="34551612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lnSpc>
                <a:spcPct val="120000"/>
              </a:lnSpc>
            </a:pPr>
            <a:r>
              <a:rPr lang="en-US" sz="2500" dirty="0"/>
              <a:t>Depth First Search Algorithm</a:t>
            </a:r>
          </a:p>
          <a:p>
            <a:pPr lvl="1">
              <a:lnSpc>
                <a:spcPct val="120000"/>
              </a:lnSpc>
            </a:pPr>
            <a:r>
              <a:rPr lang="en-US" sz="2100" dirty="0">
                <a:hlinkClick r:id="rId3"/>
              </a:rPr>
              <a:t>https://www.youtube.com/watch?v=iaBEKo5sM7w</a:t>
            </a:r>
            <a:r>
              <a:rPr lang="en-US" sz="2100" dirty="0"/>
              <a:t> </a:t>
            </a:r>
          </a:p>
          <a:p>
            <a:pPr>
              <a:lnSpc>
                <a:spcPct val="120000"/>
              </a:lnSpc>
            </a:pPr>
            <a:r>
              <a:rPr lang="en-US" sz="2500" dirty="0"/>
              <a:t>Breadth First Search Algorithm</a:t>
            </a:r>
          </a:p>
          <a:p>
            <a:pPr lvl="1">
              <a:lnSpc>
                <a:spcPct val="120000"/>
              </a:lnSpc>
            </a:pPr>
            <a:r>
              <a:rPr lang="en-US" sz="2100" dirty="0">
                <a:hlinkClick r:id="rId4"/>
              </a:rPr>
              <a:t>https://www.youtube.com/watch?v=QRq6p9s8NVg</a:t>
            </a:r>
            <a:r>
              <a:rPr lang="en-US" sz="21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39</a:t>
            </a:fld>
            <a:endParaRPr lang="en-US"/>
          </a:p>
        </p:txBody>
      </p:sp>
    </p:spTree>
    <p:extLst>
      <p:ext uri="{BB962C8B-B14F-4D97-AF65-F5344CB8AC3E}">
        <p14:creationId xmlns:p14="http://schemas.microsoft.com/office/powerpoint/2010/main" val="12812614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23dc07705c2_0_2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5" name="Google Shape;775;g23dc07705c2_0_2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26219bcd4a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g126219bcd4a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Not suitable for graphs with negative edges</a:t>
            </a:r>
            <a:endParaRPr lang="en-SE" dirty="0"/>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669956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1" name="Google Shape;791;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solidFill>
                  <a:schemeClr val="lt1"/>
                </a:solidFill>
                <a:latin typeface="Quattrocento Sans"/>
                <a:ea typeface="Quattrocento Sans"/>
                <a:cs typeface="Quattrocento Sans"/>
                <a:sym typeface="Quattrocento Sans"/>
              </a:rPr>
              <a:t>The start required no edge to arrive at, and is on level 0</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solidFill>
                  <a:schemeClr val="lt1"/>
                </a:solidFill>
                <a:latin typeface="Quattrocento Sans"/>
                <a:ea typeface="Quattrocento Sans"/>
                <a:cs typeface="Quattrocento Sans"/>
                <a:sym typeface="Quattrocento Sans"/>
              </a:rPr>
              <a:t>Remember how we got to this point, and what layer this node is part of</a:t>
            </a: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0" lvl="0" indent="0" algn="l" rtl="0">
              <a:spcBef>
                <a:spcPts val="0"/>
              </a:spcBef>
              <a:spcAft>
                <a:spcPts val="0"/>
              </a:spcAft>
              <a:buNone/>
            </a:pPr>
            <a:endParaRPr dirty="0"/>
          </a:p>
        </p:txBody>
      </p:sp>
      <p:sp>
        <p:nvSpPr>
          <p:cNvPr id="792" name="Google Shape;792;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4" name="Google Shape;854;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t>A general concept: in this implementation, made up of </a:t>
            </a:r>
            <a:r>
              <a:rPr lang="en-GB" sz="1200" b="1" dirty="0">
                <a:solidFill>
                  <a:srgbClr val="4C3283"/>
                </a:solidFill>
              </a:rPr>
              <a:t>distances</a:t>
            </a:r>
            <a:r>
              <a:rPr lang="en-GB" sz="1200" dirty="0"/>
              <a:t> and </a:t>
            </a:r>
            <a:r>
              <a:rPr lang="en-GB" sz="1200" b="1" dirty="0" err="1">
                <a:solidFill>
                  <a:srgbClr val="4C3283"/>
                </a:solidFill>
              </a:rPr>
              <a:t>backpointers</a:t>
            </a:r>
            <a:endParaRPr lang="en-GB" sz="1200" b="1" dirty="0">
              <a:solidFill>
                <a:srgbClr val="4C3283"/>
              </a:solidFill>
            </a:endParaRPr>
          </a:p>
          <a:p>
            <a:pPr marL="0" lvl="0" indent="0" algn="l" rtl="0">
              <a:spcBef>
                <a:spcPts val="0"/>
              </a:spcBef>
              <a:spcAft>
                <a:spcPts val="0"/>
              </a:spcAft>
              <a:buNone/>
            </a:pPr>
            <a:endParaRPr dirty="0"/>
          </a:p>
        </p:txBody>
      </p:sp>
      <p:sp>
        <p:nvSpPr>
          <p:cNvPr id="855" name="Google Shape;855;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3" name="Google Shape;933;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93700" algn="l" rtl="0">
              <a:lnSpc>
                <a:spcPct val="90000"/>
              </a:lnSpc>
              <a:spcBef>
                <a:spcPts val="1000"/>
              </a:spcBef>
              <a:spcAft>
                <a:spcPts val="0"/>
              </a:spcAft>
              <a:buSzPts val="2600"/>
              <a:buChar char="●"/>
            </a:pPr>
            <a:r>
              <a:rPr lang="en-GB" dirty="0"/>
              <a:t>Suppose we want to find shortest path from A to C, using weight of each edge as “distance”</a:t>
            </a:r>
          </a:p>
          <a:p>
            <a:pPr marL="457200" lvl="0" indent="-393700" algn="l" rtl="0">
              <a:lnSpc>
                <a:spcPct val="90000"/>
              </a:lnSpc>
              <a:spcBef>
                <a:spcPts val="1000"/>
              </a:spcBef>
              <a:spcAft>
                <a:spcPts val="0"/>
              </a:spcAft>
              <a:buSzPts val="2600"/>
              <a:buChar char="●"/>
            </a:pPr>
            <a:endParaRPr lang="en-GB" dirty="0"/>
          </a:p>
          <a:p>
            <a:pPr marL="457200" lvl="0" indent="-393700" algn="l" rtl="0">
              <a:lnSpc>
                <a:spcPct val="90000"/>
              </a:lnSpc>
              <a:spcBef>
                <a:spcPts val="1000"/>
              </a:spcBef>
              <a:spcAft>
                <a:spcPts val="0"/>
              </a:spcAft>
              <a:buSzPts val="2600"/>
              <a:buChar char="●"/>
            </a:pPr>
            <a:r>
              <a:rPr lang="en-GB" dirty="0"/>
              <a:t>The idea: reminiscent of BFS, but adapted to handle weights</a:t>
            </a:r>
          </a:p>
          <a:p>
            <a:pPr marL="457200" marR="0" lvl="0" indent="-393700" algn="l" defTabSz="914400" rtl="0" eaLnBrk="1" fontAlgn="auto" latinLnBrk="0" hangingPunct="1">
              <a:lnSpc>
                <a:spcPct val="90000"/>
              </a:lnSpc>
              <a:spcBef>
                <a:spcPts val="1000"/>
              </a:spcBef>
              <a:spcAft>
                <a:spcPts val="0"/>
              </a:spcAft>
              <a:buClr>
                <a:srgbClr val="000000"/>
              </a:buClr>
              <a:buSzPts val="2600"/>
              <a:buFont typeface="Arial"/>
              <a:buChar char="●"/>
              <a:tabLst/>
              <a:defRPr/>
            </a:pPr>
            <a:r>
              <a:rPr lang="en-GB" dirty="0"/>
              <a:t>Nodes not in the set will have a “best distance so far”</a:t>
            </a:r>
          </a:p>
          <a:p>
            <a:pPr marL="457200" lvl="0" indent="-393700" algn="l" rtl="0">
              <a:lnSpc>
                <a:spcPct val="90000"/>
              </a:lnSpc>
              <a:spcBef>
                <a:spcPts val="1000"/>
              </a:spcBef>
              <a:spcAft>
                <a:spcPts val="0"/>
              </a:spcAft>
              <a:buSzPts val="2600"/>
              <a:buChar char="●"/>
            </a:pPr>
            <a:endParaRPr lang="en-GB" dirty="0"/>
          </a:p>
          <a:p>
            <a:pPr marL="0" lvl="0" indent="0" algn="l" rtl="0">
              <a:spcBef>
                <a:spcPts val="0"/>
              </a:spcBef>
              <a:spcAft>
                <a:spcPts val="0"/>
              </a:spcAft>
              <a:buNone/>
            </a:pPr>
            <a:endParaRPr dirty="0">
              <a:latin typeface="Arial"/>
              <a:ea typeface="Arial"/>
              <a:cs typeface="Arial"/>
              <a:sym typeface="Arial"/>
            </a:endParaRPr>
          </a:p>
        </p:txBody>
      </p:sp>
      <p:sp>
        <p:nvSpPr>
          <p:cNvPr id="934" name="Google Shape;934;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
        <p:nvSpPr>
          <p:cNvPr id="935" name="Google Shape;935;p32: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0" dirty="0">
                <a:solidFill>
                  <a:srgbClr val="000000"/>
                </a:solidFill>
                <a:latin typeface="Arial" panose="020B0604020202020204" pitchFamily="34" charset="0"/>
                <a:cs typeface="+mn-cs"/>
              </a:rPr>
              <a:t>Dijkstra’s Algorithm is greedy and optimal: any vertex that has been visited should have its shortest distance to the source. </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45</a:t>
            </a:fld>
            <a:endParaRPr lang="en-US"/>
          </a:p>
        </p:txBody>
      </p:sp>
    </p:spTree>
    <p:extLst>
      <p:ext uri="{BB962C8B-B14F-4D97-AF65-F5344CB8AC3E}">
        <p14:creationId xmlns:p14="http://schemas.microsoft.com/office/powerpoint/2010/main" val="24201261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Ex 2. Topological sort algorithm. (</a:t>
            </a:r>
            <a:r>
              <a:rPr lang="en-US" sz="1200" dirty="0">
                <a:solidFill>
                  <a:srgbClr val="C00000"/>
                </a:solidFill>
                <a:latin typeface="Arial" panose="020B0604020202020204" pitchFamily="34" charset="0"/>
                <a:cs typeface="Arial" panose="020B0604020202020204" pitchFamily="34" charset="0"/>
              </a:rPr>
              <a:t>no directed cycles</a:t>
            </a:r>
            <a:r>
              <a:rPr lang="en-US" sz="1200" dirty="0">
                <a:latin typeface="Arial" panose="020B0604020202020204" pitchFamily="34" charset="0"/>
                <a:cs typeface="Arial" panose="020B0604020202020204" pitchFamily="34" charset="0"/>
              </a:rPr>
              <a:t>).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46</a:t>
            </a:fld>
            <a:endParaRPr lang="en-US"/>
          </a:p>
        </p:txBody>
      </p:sp>
    </p:spTree>
    <p:extLst>
      <p:ext uri="{BB962C8B-B14F-4D97-AF65-F5344CB8AC3E}">
        <p14:creationId xmlns:p14="http://schemas.microsoft.com/office/powerpoint/2010/main" val="38520216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which follows the edge arrow direction for directed graphs</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47</a:t>
            </a:fld>
            <a:endParaRPr lang="en-US"/>
          </a:p>
        </p:txBody>
      </p:sp>
    </p:spTree>
    <p:extLst>
      <p:ext uri="{BB962C8B-B14F-4D97-AF65-F5344CB8AC3E}">
        <p14:creationId xmlns:p14="http://schemas.microsoft.com/office/powerpoint/2010/main" val="22637339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41" name="Google Shape;941;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942" name="Google Shape;942;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
        <p:nvSpPr>
          <p:cNvPr id="943" name="Google Shape;943;p33: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dirty="0">
                <a:solidFill>
                  <a:schemeClr val="lt1"/>
                </a:solidFill>
                <a:latin typeface="Quattrocento Sans"/>
                <a:ea typeface="Quattrocento Sans"/>
                <a:cs typeface="Quattrocento Sans"/>
                <a:sym typeface="Quattrocento Sans"/>
              </a:rPr>
              <a:t>Dijkstra’s algorithm is all about updating “best-so-far” in SD if we find shorter path! </a:t>
            </a:r>
            <a:endParaRPr dirty="0"/>
          </a:p>
        </p:txBody>
      </p:sp>
      <p:sp>
        <p:nvSpPr>
          <p:cNvPr id="1002" name="Google Shape;1002;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43" name="Google Shape;1043;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Calibri"/>
              <a:buNone/>
            </a:pPr>
            <a:endParaRPr>
              <a:latin typeface="Arial"/>
              <a:ea typeface="Arial"/>
              <a:cs typeface="Arial"/>
              <a:sym typeface="Arial"/>
            </a:endParaRPr>
          </a:p>
        </p:txBody>
      </p:sp>
      <p:sp>
        <p:nvSpPr>
          <p:cNvPr id="1044" name="Google Shape;1044;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
        <p:nvSpPr>
          <p:cNvPr id="1045" name="Google Shape;1045;p35: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22159937079_1_2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0" name="Google Shape;480;g22159937079_1_29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Calibri"/>
              <a:buNone/>
            </a:pPr>
            <a:endParaRPr>
              <a:latin typeface="Arial"/>
              <a:ea typeface="Arial"/>
              <a:cs typeface="Arial"/>
              <a:sym typeface="Arial"/>
            </a:endParaRPr>
          </a:p>
        </p:txBody>
      </p:sp>
      <p:sp>
        <p:nvSpPr>
          <p:cNvPr id="481" name="Google Shape;481;g22159937079_1_29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a:p>
        </p:txBody>
      </p:sp>
      <p:sp>
        <p:nvSpPr>
          <p:cNvPr id="482" name="Google Shape;482;g22159937079_1_292:notes"/>
          <p:cNvSpPr txBox="1">
            <a:spLocks noGrp="1"/>
          </p:cNvSpPr>
          <p:nvPr>
            <p:ph type="dt" idx="10"/>
          </p:nvPr>
        </p:nvSpPr>
        <p:spPr>
          <a:xfrm>
            <a:off x="3884613" y="0"/>
            <a:ext cx="2971800" cy="4587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2159937079_1_3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9" name="Google Shape;499;g22159937079_1_3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Calibri"/>
              <a:buNone/>
            </a:pPr>
            <a:endParaRPr>
              <a:latin typeface="Arial"/>
              <a:ea typeface="Arial"/>
              <a:cs typeface="Arial"/>
              <a:sym typeface="Arial"/>
            </a:endParaRPr>
          </a:p>
        </p:txBody>
      </p:sp>
      <p:sp>
        <p:nvSpPr>
          <p:cNvPr id="500" name="Google Shape;500;g22159937079_1_3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
        <p:nvSpPr>
          <p:cNvPr id="501" name="Google Shape;501;g22159937079_1_312:notes"/>
          <p:cNvSpPr txBox="1">
            <a:spLocks noGrp="1"/>
          </p:cNvSpPr>
          <p:nvPr>
            <p:ph type="dt" idx="10"/>
          </p:nvPr>
        </p:nvSpPr>
        <p:spPr>
          <a:xfrm>
            <a:off x="3884613" y="0"/>
            <a:ext cx="2971800" cy="4587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3" name="Google Shape;513;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514" name="Google Shape;514;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a:p>
        </p:txBody>
      </p:sp>
      <p:sp>
        <p:nvSpPr>
          <p:cNvPr id="515" name="Google Shape;515;p36: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1" name="Google Shape;571;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Calibri"/>
              <a:buNone/>
            </a:pPr>
            <a:endParaRPr>
              <a:latin typeface="Arial"/>
              <a:ea typeface="Arial"/>
              <a:cs typeface="Arial"/>
              <a:sym typeface="Arial"/>
            </a:endParaRPr>
          </a:p>
        </p:txBody>
      </p:sp>
      <p:sp>
        <p:nvSpPr>
          <p:cNvPr id="572" name="Google Shape;572;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a:p>
        </p:txBody>
      </p:sp>
      <p:sp>
        <p:nvSpPr>
          <p:cNvPr id="573" name="Google Shape;573;p37: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9" name="Google Shape;629;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Note how E’s distance is 12 (path length) instead of 11 (edge weight)</a:t>
            </a:r>
            <a:endParaRPr/>
          </a:p>
        </p:txBody>
      </p:sp>
      <p:sp>
        <p:nvSpPr>
          <p:cNvPr id="630" name="Google Shape;630;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55</a:t>
            </a:fld>
            <a:endParaRPr/>
          </a:p>
        </p:txBody>
      </p:sp>
      <p:sp>
        <p:nvSpPr>
          <p:cNvPr id="631" name="Google Shape;631;p38: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7" name="Google Shape;6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Note how</a:t>
            </a:r>
            <a:endParaRPr/>
          </a:p>
          <a:p>
            <a:pPr marL="457200" lvl="0" indent="-298450" algn="l" rtl="0">
              <a:spcBef>
                <a:spcPts val="0"/>
              </a:spcBef>
              <a:spcAft>
                <a:spcPts val="0"/>
              </a:spcAft>
              <a:buClr>
                <a:schemeClr val="dk1"/>
              </a:buClr>
              <a:buSzPts val="1200"/>
              <a:buFont typeface="Arial"/>
              <a:buChar char="-"/>
            </a:pPr>
            <a:r>
              <a:rPr lang="en-US">
                <a:latin typeface="Arial"/>
                <a:ea typeface="Arial"/>
                <a:cs typeface="Arial"/>
                <a:sym typeface="Arial"/>
              </a:rPr>
              <a:t>Again, we don’t set F’s pathlen to 2 (the edge weight); we set it to 4 (length of A-&gt;B-&gt;F)</a:t>
            </a:r>
            <a:endParaRPr/>
          </a:p>
          <a:p>
            <a:pPr marL="457200" lvl="0" indent="-298450" algn="l" rtl="0">
              <a:spcBef>
                <a:spcPts val="0"/>
              </a:spcBef>
              <a:spcAft>
                <a:spcPts val="0"/>
              </a:spcAft>
              <a:buClr>
                <a:schemeClr val="dk1"/>
              </a:buClr>
              <a:buSzPts val="1200"/>
              <a:buFont typeface="Arial"/>
              <a:buChar char="-"/>
            </a:pPr>
            <a:r>
              <a:rPr lang="en-US">
                <a:latin typeface="Arial"/>
                <a:ea typeface="Arial"/>
                <a:cs typeface="Arial"/>
                <a:sym typeface="Arial"/>
              </a:rPr>
              <a:t>We don’t update C with distance 7 (A-&gt;B-&gt;C); its optimal path is already known</a:t>
            </a:r>
            <a:endParaRPr/>
          </a:p>
          <a:p>
            <a:pPr marL="457200" lvl="0" indent="-298450" algn="l" rtl="0">
              <a:spcBef>
                <a:spcPts val="0"/>
              </a:spcBef>
              <a:spcAft>
                <a:spcPts val="0"/>
              </a:spcAft>
              <a:buClr>
                <a:schemeClr val="dk1"/>
              </a:buClr>
              <a:buSzPts val="1200"/>
              <a:buFont typeface="Arial"/>
              <a:buChar char="-"/>
            </a:pPr>
            <a:r>
              <a:rPr lang="en-US">
                <a:latin typeface="Arial"/>
                <a:ea typeface="Arial"/>
                <a:cs typeface="Arial"/>
                <a:sym typeface="Arial"/>
              </a:rPr>
              <a:t>We don’t update E with distance 12 (A-&gt;B-&gt;E); the path length is the same</a:t>
            </a:r>
            <a:endParaRPr/>
          </a:p>
        </p:txBody>
      </p:sp>
      <p:sp>
        <p:nvSpPr>
          <p:cNvPr id="688" name="Google Shape;6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a:p>
        </p:txBody>
      </p:sp>
      <p:sp>
        <p:nvSpPr>
          <p:cNvPr id="689" name="Google Shape;689;p39: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5" name="Google Shape;745;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Nothing was updated; we already had an optimal path to C</a:t>
            </a:r>
            <a:endParaRPr/>
          </a:p>
        </p:txBody>
      </p:sp>
      <p:sp>
        <p:nvSpPr>
          <p:cNvPr id="746" name="Google Shape;746;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a:p>
        </p:txBody>
      </p:sp>
      <p:sp>
        <p:nvSpPr>
          <p:cNvPr id="747" name="Google Shape;747;p40: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3" name="Google Shape;803;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Calibri"/>
              <a:buNone/>
            </a:pPr>
            <a:endParaRPr>
              <a:latin typeface="Arial"/>
              <a:ea typeface="Arial"/>
              <a:cs typeface="Arial"/>
              <a:sym typeface="Arial"/>
            </a:endParaRPr>
          </a:p>
        </p:txBody>
      </p:sp>
      <p:sp>
        <p:nvSpPr>
          <p:cNvPr id="804" name="Google Shape;804;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a:p>
        </p:txBody>
      </p:sp>
      <p:sp>
        <p:nvSpPr>
          <p:cNvPr id="805" name="Google Shape;805;p41: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61" name="Google Shape;861;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Calibri"/>
              <a:buNone/>
            </a:pPr>
            <a:endParaRPr>
              <a:latin typeface="Arial"/>
              <a:ea typeface="Arial"/>
              <a:cs typeface="Arial"/>
              <a:sym typeface="Arial"/>
            </a:endParaRPr>
          </a:p>
        </p:txBody>
      </p:sp>
      <p:sp>
        <p:nvSpPr>
          <p:cNvPr id="862" name="Google Shape;862;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59</a:t>
            </a:fld>
            <a:endParaRPr/>
          </a:p>
        </p:txBody>
      </p:sp>
      <p:sp>
        <p:nvSpPr>
          <p:cNvPr id="863" name="Google Shape;863;p42: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19" name="Google Shape;91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Note how we found a better path to E at last (A-&gt;B-&gt;F-&gt;H-&gt;G-&gt;E), with cost 11; formerly path A-&gt;C-&gt;E had cost 12</a:t>
            </a:r>
            <a:endParaRPr/>
          </a:p>
        </p:txBody>
      </p:sp>
      <p:sp>
        <p:nvSpPr>
          <p:cNvPr id="920" name="Google Shape;920;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60</a:t>
            </a:fld>
            <a:endParaRPr/>
          </a:p>
        </p:txBody>
      </p:sp>
      <p:sp>
        <p:nvSpPr>
          <p:cNvPr id="921" name="Google Shape;921;p43: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77" name="Google Shape;977;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Done!</a:t>
            </a:r>
            <a:endParaRPr/>
          </a:p>
        </p:txBody>
      </p:sp>
      <p:sp>
        <p:nvSpPr>
          <p:cNvPr id="978" name="Google Shape;978;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61</a:t>
            </a:fld>
            <a:endParaRPr/>
          </a:p>
        </p:txBody>
      </p:sp>
      <p:sp>
        <p:nvSpPr>
          <p:cNvPr id="979" name="Google Shape;979;p44: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35" name="Google Shape;1035;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Walk through the chain of “previous” (E-&gt;G-&gt;H-&gt;F-&gt;B-&gt;A)</a:t>
            </a:r>
            <a:endParaRPr/>
          </a:p>
        </p:txBody>
      </p:sp>
      <p:sp>
        <p:nvSpPr>
          <p:cNvPr id="1036" name="Google Shape;1036;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62</a:t>
            </a:fld>
            <a:endParaRPr/>
          </a:p>
        </p:txBody>
      </p:sp>
      <p:sp>
        <p:nvSpPr>
          <p:cNvPr id="1037" name="Google Shape;1037;p45: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a:extLst>
            <a:ext uri="{FF2B5EF4-FFF2-40B4-BE49-F238E27FC236}">
              <a16:creationId xmlns:a16="http://schemas.microsoft.com/office/drawing/2014/main" id="{3056EC16-921A-4B21-5D18-DD3548893537}"/>
            </a:ext>
          </a:extLst>
        </p:cNvPr>
        <p:cNvGrpSpPr/>
        <p:nvPr/>
      </p:nvGrpSpPr>
      <p:grpSpPr>
        <a:xfrm>
          <a:off x="0" y="0"/>
          <a:ext cx="0" cy="0"/>
          <a:chOff x="0" y="0"/>
          <a:chExt cx="0" cy="0"/>
        </a:xfrm>
      </p:grpSpPr>
      <p:sp>
        <p:nvSpPr>
          <p:cNvPr id="512" name="Google Shape;512;p36:notes">
            <a:extLst>
              <a:ext uri="{FF2B5EF4-FFF2-40B4-BE49-F238E27FC236}">
                <a16:creationId xmlns:a16="http://schemas.microsoft.com/office/drawing/2014/main" id="{7E380380-E0A3-EFB5-851B-AF37F7EA361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3" name="Google Shape;513;p36:notes">
            <a:extLst>
              <a:ext uri="{FF2B5EF4-FFF2-40B4-BE49-F238E27FC236}">
                <a16:creationId xmlns:a16="http://schemas.microsoft.com/office/drawing/2014/main" id="{A5F81065-C889-8691-17CF-5FDC26BE5F7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dirty="0">
              <a:latin typeface="Arial"/>
              <a:ea typeface="Arial"/>
              <a:cs typeface="Arial"/>
              <a:sym typeface="Arial"/>
            </a:endParaRPr>
          </a:p>
        </p:txBody>
      </p:sp>
      <p:sp>
        <p:nvSpPr>
          <p:cNvPr id="514" name="Google Shape;514;p36:notes">
            <a:extLst>
              <a:ext uri="{FF2B5EF4-FFF2-40B4-BE49-F238E27FC236}">
                <a16:creationId xmlns:a16="http://schemas.microsoft.com/office/drawing/2014/main" id="{4877F40D-39FE-03CE-F045-A7E3D010AE1C}"/>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63</a:t>
            </a:fld>
            <a:endParaRPr/>
          </a:p>
        </p:txBody>
      </p:sp>
      <p:sp>
        <p:nvSpPr>
          <p:cNvPr id="515" name="Google Shape;515;p36:notes">
            <a:extLst>
              <a:ext uri="{FF2B5EF4-FFF2-40B4-BE49-F238E27FC236}">
                <a16:creationId xmlns:a16="http://schemas.microsoft.com/office/drawing/2014/main" id="{A56BDF7B-B674-626F-1CBF-B4C28A143F3C}"/>
              </a:ext>
            </a:extLst>
          </p:cNvPr>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extLst>
      <p:ext uri="{BB962C8B-B14F-4D97-AF65-F5344CB8AC3E}">
        <p14:creationId xmlns:p14="http://schemas.microsoft.com/office/powerpoint/2010/main" val="41501426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85750">
              <a:spcBef>
                <a:spcPts val="300"/>
              </a:spcBef>
              <a:spcAft>
                <a:spcPts val="300"/>
              </a:spcAft>
              <a:buClr>
                <a:schemeClr val="accent1"/>
              </a:buClr>
              <a:buFont typeface="Wingdings" pitchFamily="2" charset="2"/>
              <a:buChar char="§"/>
            </a:pPr>
            <a:r>
              <a:rPr lang="en-US" sz="1400" dirty="0">
                <a:latin typeface="Arial"/>
                <a:cs typeface="Arial"/>
              </a:rPr>
              <a:t>Consider nodes in increasing order of distance from s </a:t>
            </a:r>
          </a:p>
          <a:p>
            <a:pPr lvl="1" indent="-285750">
              <a:spcBef>
                <a:spcPts val="300"/>
              </a:spcBef>
              <a:spcAft>
                <a:spcPts val="300"/>
              </a:spcAft>
              <a:buClr>
                <a:schemeClr val="accent1"/>
              </a:buClr>
              <a:buFont typeface="System Font Regular"/>
              <a:buChar char="-"/>
            </a:pPr>
            <a:r>
              <a:rPr lang="en-US" sz="1400" dirty="0">
                <a:latin typeface="Arial"/>
                <a:cs typeface="Arial"/>
              </a:rPr>
              <a:t>(non-tree node with the lowest SD[ ] value). </a:t>
            </a:r>
          </a:p>
          <a:p>
            <a:pPr indent="-285750">
              <a:spcBef>
                <a:spcPts val="300"/>
              </a:spcBef>
              <a:spcAft>
                <a:spcPts val="300"/>
              </a:spcAft>
              <a:buClr>
                <a:schemeClr val="accent1"/>
              </a:buClr>
              <a:buFont typeface="Wingdings" pitchFamily="2" charset="2"/>
              <a:buChar char="§"/>
            </a:pPr>
            <a:r>
              <a:rPr lang="en-US" sz="1400" dirty="0">
                <a:latin typeface="Arial"/>
                <a:cs typeface="Arial"/>
              </a:rPr>
              <a:t>Add node to tree and relax all edges pointing from that node.</a:t>
            </a:r>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936270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typical case</a:t>
            </a:r>
          </a:p>
          <a:p>
            <a:r>
              <a:rPr lang="en-GB" dirty="0"/>
              <a:t>worst case </a:t>
            </a:r>
            <a:r>
              <a:rPr lang="en-GB" b="0" i="1" dirty="0">
                <a:effectLst/>
                <a:latin typeface="KaTeX_Math"/>
              </a:rPr>
              <a:t>O</a:t>
            </a:r>
            <a:r>
              <a:rPr lang="en-GB" b="0" i="0" dirty="0">
                <a:effectLst/>
                <a:latin typeface="KaTeX_Main"/>
              </a:rPr>
              <a:t>(</a:t>
            </a:r>
            <a:r>
              <a:rPr lang="en-GB" b="0" i="1" dirty="0" err="1">
                <a:effectLst/>
                <a:latin typeface="KaTeX_Math"/>
              </a:rPr>
              <a:t>V</a:t>
            </a:r>
            <a:r>
              <a:rPr lang="en-GB" b="0" i="0" dirty="0" err="1">
                <a:effectLst/>
                <a:latin typeface="KaTeX_Main"/>
              </a:rPr>
              <a:t>log</a:t>
            </a:r>
            <a:r>
              <a:rPr lang="en-GB" b="0" i="1" dirty="0" err="1">
                <a:effectLst/>
                <a:latin typeface="KaTeX_Math"/>
              </a:rPr>
              <a:t>V</a:t>
            </a:r>
            <a:r>
              <a:rPr lang="en-GB" b="0" i="0" dirty="0" err="1">
                <a:effectLst/>
                <a:latin typeface="KaTeX_Main"/>
              </a:rPr>
              <a:t>+</a:t>
            </a:r>
            <a:r>
              <a:rPr lang="en-GB" b="0" i="1" dirty="0" err="1">
                <a:effectLst/>
                <a:latin typeface="KaTeX_Math"/>
              </a:rPr>
              <a:t>E</a:t>
            </a:r>
            <a:r>
              <a:rPr lang="en-GB" b="0" i="0" dirty="0">
                <a:effectLst/>
                <a:latin typeface="KaTeX_Main"/>
              </a:rPr>
              <a:t>)</a:t>
            </a:r>
            <a:endParaRPr lang="en-GB" dirty="0"/>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1. </a:t>
            </a:r>
            <a:r>
              <a:rPr lang="en-US" dirty="0">
                <a:latin typeface="Arial" panose="020B0604020202020204" pitchFamily="34" charset="0"/>
                <a:cs typeface="Arial" panose="020B0604020202020204" pitchFamily="34" charset="0"/>
              </a:rPr>
              <a:t>Directed cycles make the problem harder. </a:t>
            </a:r>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2. </a:t>
            </a:r>
            <a:r>
              <a:rPr lang="en-US" dirty="0">
                <a:latin typeface="Arial" panose="020B0604020202020204" pitchFamily="34" charset="0"/>
                <a:cs typeface="Arial" panose="020B0604020202020204" pitchFamily="34" charset="0"/>
              </a:rPr>
              <a:t>Negative weights make the problem harder. </a:t>
            </a:r>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3. </a:t>
            </a:r>
            <a:r>
              <a:rPr lang="en-US" dirty="0">
                <a:latin typeface="Arial" panose="020B0604020202020204" pitchFamily="34" charset="0"/>
                <a:cs typeface="Arial" panose="020B0604020202020204" pitchFamily="34" charset="0"/>
              </a:rPr>
              <a:t>Negative cycles makes the problem ill-defined. </a:t>
            </a:r>
            <a:endParaRPr lang="en-US" dirty="0">
              <a:effectLst/>
              <a:latin typeface="Arial" panose="020B0604020202020204" pitchFamily="34" charset="0"/>
              <a:cs typeface="Arial" panose="020B0604020202020204" pitchFamily="34" charset="0"/>
            </a:endParaRPr>
          </a:p>
          <a:p>
            <a:endParaRPr lang="en-GB" dirty="0"/>
          </a:p>
          <a:p>
            <a:r>
              <a:rPr lang="en-GB" dirty="0"/>
              <a:t>E+V</a:t>
            </a:r>
          </a:p>
          <a:p>
            <a:r>
              <a:rPr lang="en-GB" dirty="0"/>
              <a:t>E+V</a:t>
            </a:r>
          </a:p>
          <a:p>
            <a:r>
              <a:rPr lang="en-GB" dirty="0"/>
              <a:t>Dijkstra (binary heap)</a:t>
            </a:r>
          </a:p>
          <a:p>
            <a:r>
              <a:rPr lang="en-GB" dirty="0"/>
              <a:t>E log V</a:t>
            </a:r>
          </a:p>
          <a:p>
            <a:r>
              <a:rPr lang="en-GB" dirty="0"/>
              <a:t>E log V</a:t>
            </a:r>
          </a:p>
          <a:p>
            <a:r>
              <a:rPr lang="en-GB" dirty="0"/>
              <a:t>Bellman-Ford</a:t>
            </a:r>
          </a:p>
          <a:p>
            <a:r>
              <a:rPr lang="en-GB" dirty="0"/>
              <a:t>EV</a:t>
            </a:r>
          </a:p>
          <a:p>
            <a:r>
              <a:rPr lang="en-GB" dirty="0"/>
              <a:t>EV</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84</a:t>
            </a:fld>
            <a:endParaRPr lang="en-US"/>
          </a:p>
        </p:txBody>
      </p:sp>
    </p:spTree>
    <p:extLst>
      <p:ext uri="{BB962C8B-B14F-4D97-AF65-F5344CB8AC3E}">
        <p14:creationId xmlns:p14="http://schemas.microsoft.com/office/powerpoint/2010/main" val="28257814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94" name="Google Shape;1094;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Calibri"/>
              <a:buNone/>
            </a:pPr>
            <a:endParaRPr>
              <a:latin typeface="Arial"/>
              <a:ea typeface="Arial"/>
              <a:cs typeface="Arial"/>
              <a:sym typeface="Arial"/>
            </a:endParaRPr>
          </a:p>
        </p:txBody>
      </p:sp>
      <p:sp>
        <p:nvSpPr>
          <p:cNvPr id="1095" name="Google Shape;1095;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85</a:t>
            </a:fld>
            <a:endParaRPr/>
          </a:p>
        </p:txBody>
      </p:sp>
      <p:sp>
        <p:nvSpPr>
          <p:cNvPr id="1096" name="Google Shape;1096;p46: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22159937079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2" name="Google Shape;1102;g22159937079_1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3" name="Google Shape;1103;g22159937079_1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86</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9" name="Google Shape;31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3" name="Google Shape;36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userDrawn="1">
  <p:cSld name="1_Custom Layout">
    <p:spTree>
      <p:nvGrpSpPr>
        <p:cNvPr id="1" name="Shape 24"/>
        <p:cNvGrpSpPr/>
        <p:nvPr/>
      </p:nvGrpSpPr>
      <p:grpSpPr>
        <a:xfrm>
          <a:off x="0" y="0"/>
          <a:ext cx="0" cy="0"/>
          <a:chOff x="0" y="0"/>
          <a:chExt cx="0" cy="0"/>
        </a:xfrm>
      </p:grpSpPr>
      <p:sp>
        <p:nvSpPr>
          <p:cNvPr id="25" name="Google Shape;25;p3"/>
          <p:cNvSpPr/>
          <p:nvPr/>
        </p:nvSpPr>
        <p:spPr>
          <a:xfrm>
            <a:off x="272955" y="0"/>
            <a:ext cx="422700" cy="1562400"/>
          </a:xfrm>
          <a:prstGeom prst="rect">
            <a:avLst/>
          </a:prstGeom>
          <a:solidFill>
            <a:schemeClr val="lt1"/>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2" name="Google Shape;10;p1">
            <a:extLst>
              <a:ext uri="{FF2B5EF4-FFF2-40B4-BE49-F238E27FC236}">
                <a16:creationId xmlns:a16="http://schemas.microsoft.com/office/drawing/2014/main" id="{35EA3EC4-5CFC-3730-9A30-E00CD020B591}"/>
              </a:ext>
            </a:extLst>
          </p:cNvPr>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marR="0" lvl="0" algn="l" rtl="0">
              <a:lnSpc>
                <a:spcPct val="80000"/>
              </a:lnSpc>
              <a:spcBef>
                <a:spcPts val="0"/>
              </a:spcBef>
              <a:spcAft>
                <a:spcPts val="0"/>
              </a:spcAft>
              <a:buClr>
                <a:srgbClr val="0C0C0C"/>
              </a:buClr>
              <a:buSzPts val="43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3" name="Google Shape;11;p1">
            <a:extLst>
              <a:ext uri="{FF2B5EF4-FFF2-40B4-BE49-F238E27FC236}">
                <a16:creationId xmlns:a16="http://schemas.microsoft.com/office/drawing/2014/main" id="{DF3A178F-FC4F-64BC-D36E-D44B4E6C13C6}"/>
              </a:ext>
            </a:extLst>
          </p:cNvPr>
          <p:cNvSpPr txBox="1">
            <a:spLocks noGrp="1"/>
          </p:cNvSpPr>
          <p:nvPr>
            <p:ph idx="1"/>
          </p:nvPr>
        </p:nvSpPr>
        <p:spPr>
          <a:xfrm>
            <a:off x="575240" y="1463857"/>
            <a:ext cx="11187000" cy="4845600"/>
          </a:xfrm>
          <a:prstGeom prst="rect">
            <a:avLst/>
          </a:prstGeom>
          <a:noFill/>
          <a:ln>
            <a:noFill/>
          </a:ln>
        </p:spPr>
        <p:txBody>
          <a:bodyPr spcFirstLastPara="1" wrap="square" lIns="44175" tIns="44175" rIns="44175" bIns="44175" anchor="t" anchorCtr="0">
            <a:spAutoFit/>
          </a:bodyPr>
          <a:lstStyle>
            <a:lvl1pPr marL="457200" marR="0" lvl="0" indent="-393700" algn="l" rtl="0">
              <a:lnSpc>
                <a:spcPct val="90000"/>
              </a:lnSpc>
              <a:spcBef>
                <a:spcPts val="1200"/>
              </a:spcBef>
              <a:spcAft>
                <a:spcPts val="0"/>
              </a:spcAft>
              <a:buClr>
                <a:srgbClr val="4C3282"/>
              </a:buClr>
              <a:buSzPts val="2600"/>
              <a:buFont typeface="Twentieth Century"/>
              <a:buChar char=" "/>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5"/>
        <p:cNvGrpSpPr/>
        <p:nvPr/>
      </p:nvGrpSpPr>
      <p:grpSpPr>
        <a:xfrm>
          <a:off x="0" y="0"/>
          <a:ext cx="0" cy="0"/>
          <a:chOff x="0" y="0"/>
          <a:chExt cx="0" cy="0"/>
        </a:xfrm>
      </p:grpSpPr>
      <p:sp>
        <p:nvSpPr>
          <p:cNvPr id="106" name="Google Shape;106;p13"/>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07"/>
        <p:cNvGrpSpPr/>
        <p:nvPr/>
      </p:nvGrpSpPr>
      <p:grpSpPr>
        <a:xfrm>
          <a:off x="0" y="0"/>
          <a:ext cx="0" cy="0"/>
          <a:chOff x="0" y="0"/>
          <a:chExt cx="0" cy="0"/>
        </a:xfrm>
      </p:grpSpPr>
      <p:sp>
        <p:nvSpPr>
          <p:cNvPr id="108" name="Google Shape;108;p14"/>
          <p:cNvSpPr txBox="1"/>
          <p:nvPr/>
        </p:nvSpPr>
        <p:spPr>
          <a:xfrm>
            <a:off x="0" y="6495350"/>
            <a:ext cx="4278900" cy="363300"/>
          </a:xfrm>
          <a:prstGeom prst="rect">
            <a:avLst/>
          </a:prstGeom>
          <a:noFill/>
          <a:ln>
            <a:noFill/>
          </a:ln>
        </p:spPr>
        <p:txBody>
          <a:bodyPr spcFirstLastPara="1" wrap="square" lIns="88375" tIns="88375" rIns="88375" bIns="88375" anchor="ctr" anchorCtr="0">
            <a:spAutoFit/>
          </a:bodyPr>
          <a:lstStyle/>
          <a:p>
            <a:pPr marL="0" lvl="0" indent="0" algn="l" rtl="0">
              <a:spcBef>
                <a:spcPts val="0"/>
              </a:spcBef>
              <a:spcAft>
                <a:spcPts val="0"/>
              </a:spcAft>
              <a:buNone/>
            </a:pPr>
            <a:r>
              <a:rPr lang="en-US" sz="1200">
                <a:solidFill>
                  <a:srgbClr val="595959"/>
                </a:solidFill>
                <a:latin typeface="Quattrocento Sans"/>
                <a:ea typeface="Quattrocento Sans"/>
                <a:cs typeface="Quattrocento Sans"/>
                <a:sym typeface="Quattrocento Sans"/>
              </a:rPr>
              <a:t>CSE 373 23SP </a:t>
            </a:r>
            <a:endParaRPr sz="1200">
              <a:solidFill>
                <a:srgbClr val="595959"/>
              </a:solidFill>
              <a:latin typeface="Quattrocento Sans"/>
              <a:ea typeface="Quattrocento Sans"/>
              <a:cs typeface="Quattrocento Sans"/>
              <a:sym typeface="Quattrocento Sans"/>
            </a:endParaRPr>
          </a:p>
        </p:txBody>
      </p:sp>
      <p:sp>
        <p:nvSpPr>
          <p:cNvPr id="109" name="Google Shape;109;p14"/>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10"/>
        <p:cNvGrpSpPr/>
        <p:nvPr/>
      </p:nvGrpSpPr>
      <p:grpSpPr>
        <a:xfrm>
          <a:off x="0" y="0"/>
          <a:ext cx="0" cy="0"/>
          <a:chOff x="0" y="0"/>
          <a:chExt cx="0" cy="0"/>
        </a:xfrm>
      </p:grpSpPr>
      <p:sp>
        <p:nvSpPr>
          <p:cNvPr id="111" name="Google Shape;111;p15"/>
          <p:cNvSpPr txBox="1">
            <a:spLocks noGrp="1"/>
          </p:cNvSpPr>
          <p:nvPr>
            <p:ph type="title"/>
          </p:nvPr>
        </p:nvSpPr>
        <p:spPr>
          <a:xfrm>
            <a:off x="457200" y="4960138"/>
            <a:ext cx="7772400" cy="1463100"/>
          </a:xfrm>
          <a:prstGeom prst="rect">
            <a:avLst/>
          </a:prstGeom>
          <a:noFill/>
          <a:ln>
            <a:noFill/>
          </a:ln>
        </p:spPr>
        <p:txBody>
          <a:bodyPr spcFirstLastPara="1" wrap="square" lIns="88375" tIns="44175" rIns="88375" bIns="44175" anchor="ctr" anchorCtr="0">
            <a:normAutofit/>
          </a:bodyPr>
          <a:lstStyle>
            <a:lvl1pPr lvl="0" algn="r" rtl="0">
              <a:lnSpc>
                <a:spcPct val="80000"/>
              </a:lnSpc>
              <a:spcBef>
                <a:spcPts val="0"/>
              </a:spcBef>
              <a:spcAft>
                <a:spcPts val="0"/>
              </a:spcAft>
              <a:buClr>
                <a:srgbClr val="0C0C0C"/>
              </a:buClr>
              <a:buSzPts val="4900"/>
              <a:buFont typeface="Quattrocento Sans"/>
              <a:buNone/>
              <a:defRPr sz="4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2" name="Google Shape;112;p15"/>
          <p:cNvSpPr>
            <a:spLocks noGrp="1"/>
          </p:cNvSpPr>
          <p:nvPr>
            <p:ph type="pic" idx="2"/>
          </p:nvPr>
        </p:nvSpPr>
        <p:spPr>
          <a:xfrm>
            <a:off x="0" y="-1"/>
            <a:ext cx="12189300" cy="4572000"/>
          </a:xfrm>
          <a:prstGeom prst="rect">
            <a:avLst/>
          </a:prstGeom>
          <a:solidFill>
            <a:srgbClr val="76CEEF"/>
          </a:solidFill>
          <a:ln>
            <a:noFill/>
          </a:ln>
        </p:spPr>
      </p:sp>
      <p:sp>
        <p:nvSpPr>
          <p:cNvPr id="113" name="Google Shape;113;p15"/>
          <p:cNvSpPr txBox="1">
            <a:spLocks noGrp="1"/>
          </p:cNvSpPr>
          <p:nvPr>
            <p:ph type="body" idx="1"/>
          </p:nvPr>
        </p:nvSpPr>
        <p:spPr>
          <a:xfrm>
            <a:off x="8610600" y="4960138"/>
            <a:ext cx="3200400" cy="1463100"/>
          </a:xfrm>
          <a:prstGeom prst="rect">
            <a:avLst/>
          </a:prstGeom>
          <a:noFill/>
          <a:ln>
            <a:noFill/>
          </a:ln>
        </p:spPr>
        <p:txBody>
          <a:bodyPr spcFirstLastPara="1" wrap="square" lIns="88375" tIns="44175" rIns="88375" bIns="44175" anchor="ctr" anchorCtr="0">
            <a:norm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400"/>
              <a:buNone/>
              <a:defRPr sz="1400"/>
            </a:lvl2pPr>
            <a:lvl3pPr marL="1371600" lvl="2" indent="-228600" algn="l" rtl="0">
              <a:lnSpc>
                <a:spcPct val="90000"/>
              </a:lnSpc>
              <a:spcBef>
                <a:spcPts val="400"/>
              </a:spcBef>
              <a:spcAft>
                <a:spcPts val="0"/>
              </a:spcAft>
              <a:buSzPts val="1200"/>
              <a:buNone/>
              <a:defRPr sz="1200"/>
            </a:lvl3pPr>
            <a:lvl4pPr marL="1828800" lvl="3" indent="-228600" algn="l" rtl="0">
              <a:lnSpc>
                <a:spcPct val="90000"/>
              </a:lnSpc>
              <a:spcBef>
                <a:spcPts val="400"/>
              </a:spcBef>
              <a:spcAft>
                <a:spcPts val="0"/>
              </a:spcAft>
              <a:buSzPts val="1000"/>
              <a:buNone/>
              <a:defRPr sz="1000"/>
            </a:lvl4pPr>
            <a:lvl5pPr marL="2286000" lvl="4" indent="-228600" algn="l" rtl="0">
              <a:lnSpc>
                <a:spcPct val="90000"/>
              </a:lnSpc>
              <a:spcBef>
                <a:spcPts val="400"/>
              </a:spcBef>
              <a:spcAft>
                <a:spcPts val="0"/>
              </a:spcAft>
              <a:buSzPts val="1000"/>
              <a:buNone/>
              <a:defRPr sz="1000"/>
            </a:lvl5pPr>
            <a:lvl6pPr marL="2743200" lvl="5" indent="-228600" algn="l" rtl="0">
              <a:lnSpc>
                <a:spcPct val="90000"/>
              </a:lnSpc>
              <a:spcBef>
                <a:spcPts val="400"/>
              </a:spcBef>
              <a:spcAft>
                <a:spcPts val="0"/>
              </a:spcAft>
              <a:buSzPts val="1000"/>
              <a:buNone/>
              <a:defRPr sz="1000"/>
            </a:lvl6pPr>
            <a:lvl7pPr marL="3200400" lvl="6" indent="-228600" algn="l" rtl="0">
              <a:lnSpc>
                <a:spcPct val="90000"/>
              </a:lnSpc>
              <a:spcBef>
                <a:spcPts val="400"/>
              </a:spcBef>
              <a:spcAft>
                <a:spcPts val="0"/>
              </a:spcAft>
              <a:buSzPts val="1000"/>
              <a:buNone/>
              <a:defRPr sz="1000"/>
            </a:lvl7pPr>
            <a:lvl8pPr marL="3657600" lvl="7" indent="-228600" algn="l" rtl="0">
              <a:lnSpc>
                <a:spcPct val="90000"/>
              </a:lnSpc>
              <a:spcBef>
                <a:spcPts val="400"/>
              </a:spcBef>
              <a:spcAft>
                <a:spcPts val="0"/>
              </a:spcAft>
              <a:buSzPts val="1000"/>
              <a:buNone/>
              <a:defRPr sz="1000"/>
            </a:lvl8pPr>
            <a:lvl9pPr marL="4114800" lvl="8" indent="-228600" algn="l" rtl="0">
              <a:lnSpc>
                <a:spcPct val="90000"/>
              </a:lnSpc>
              <a:spcBef>
                <a:spcPts val="400"/>
              </a:spcBef>
              <a:spcAft>
                <a:spcPts val="400"/>
              </a:spcAft>
              <a:buSzPts val="1000"/>
              <a:buNone/>
              <a:defRPr sz="1000"/>
            </a:lvl9pPr>
          </a:lstStyle>
          <a:p>
            <a:endParaRPr/>
          </a:p>
        </p:txBody>
      </p:sp>
      <p:sp>
        <p:nvSpPr>
          <p:cNvPr id="114" name="Google Shape;114;p15"/>
          <p:cNvSpPr txBox="1">
            <a:spLocks noGrp="1"/>
          </p:cNvSpPr>
          <p:nvPr>
            <p:ph type="dt" idx="10"/>
          </p:nvPr>
        </p:nvSpPr>
        <p:spPr>
          <a:xfrm>
            <a:off x="6418815" y="6495352"/>
            <a:ext cx="2154000" cy="274200"/>
          </a:xfrm>
          <a:prstGeom prst="rect">
            <a:avLst/>
          </a:prstGeom>
          <a:noFill/>
          <a:ln>
            <a:noFill/>
          </a:ln>
        </p:spPr>
        <p:txBody>
          <a:bodyPr spcFirstLastPara="1" wrap="square" lIns="88375" tIns="44175" rIns="88375" bIns="44175" anchor="ctr" anchorCtr="0">
            <a:noAutofit/>
          </a:bodyPr>
          <a:lstStyle>
            <a:lvl1pPr lvl="0" algn="l" rtl="0">
              <a:lnSpc>
                <a:spcPct val="100000"/>
              </a:lnSpc>
              <a:spcBef>
                <a:spcPts val="0"/>
              </a:spcBef>
              <a:spcAft>
                <a:spcPts val="0"/>
              </a:spcAft>
              <a:buSzPts val="1400"/>
              <a:buNone/>
              <a:defRPr sz="1400"/>
            </a:lvl1pPr>
            <a:lvl2pPr lvl="1" algn="l" rtl="0">
              <a:lnSpc>
                <a:spcPct val="100000"/>
              </a:lnSpc>
              <a:spcBef>
                <a:spcPts val="0"/>
              </a:spcBef>
              <a:spcAft>
                <a:spcPts val="0"/>
              </a:spcAft>
              <a:buSzPts val="1400"/>
              <a:buNone/>
              <a:defRPr sz="1400"/>
            </a:lvl2pPr>
            <a:lvl3pPr lvl="2" algn="l" rtl="0">
              <a:lnSpc>
                <a:spcPct val="100000"/>
              </a:lnSpc>
              <a:spcBef>
                <a:spcPts val="0"/>
              </a:spcBef>
              <a:spcAft>
                <a:spcPts val="0"/>
              </a:spcAft>
              <a:buSzPts val="1400"/>
              <a:buNone/>
              <a:defRPr sz="1400"/>
            </a:lvl3pPr>
            <a:lvl4pPr lvl="3" algn="l" rtl="0">
              <a:lnSpc>
                <a:spcPct val="100000"/>
              </a:lnSpc>
              <a:spcBef>
                <a:spcPts val="0"/>
              </a:spcBef>
              <a:spcAft>
                <a:spcPts val="0"/>
              </a:spcAft>
              <a:buSzPts val="1400"/>
              <a:buNone/>
              <a:defRPr sz="1400"/>
            </a:lvl4pPr>
            <a:lvl5pPr lvl="4" algn="l" rtl="0">
              <a:lnSpc>
                <a:spcPct val="100000"/>
              </a:lnSpc>
              <a:spcBef>
                <a:spcPts val="0"/>
              </a:spcBef>
              <a:spcAft>
                <a:spcPts val="0"/>
              </a:spcAft>
              <a:buSzPts val="1400"/>
              <a:buNone/>
              <a:defRPr sz="1400"/>
            </a:lvl5pPr>
            <a:lvl6pPr lvl="5" algn="l" rtl="0">
              <a:lnSpc>
                <a:spcPct val="100000"/>
              </a:lnSpc>
              <a:spcBef>
                <a:spcPts val="0"/>
              </a:spcBef>
              <a:spcAft>
                <a:spcPts val="0"/>
              </a:spcAft>
              <a:buSzPts val="1400"/>
              <a:buNone/>
              <a:defRPr sz="1400"/>
            </a:lvl6pPr>
            <a:lvl7pPr lvl="6" algn="l" rtl="0">
              <a:lnSpc>
                <a:spcPct val="100000"/>
              </a:lnSpc>
              <a:spcBef>
                <a:spcPts val="0"/>
              </a:spcBef>
              <a:spcAft>
                <a:spcPts val="0"/>
              </a:spcAft>
              <a:buSzPts val="1400"/>
              <a:buNone/>
              <a:defRPr sz="1400"/>
            </a:lvl7pPr>
            <a:lvl8pPr lvl="7" algn="l" rtl="0">
              <a:lnSpc>
                <a:spcPct val="100000"/>
              </a:lnSpc>
              <a:spcBef>
                <a:spcPts val="0"/>
              </a:spcBef>
              <a:spcAft>
                <a:spcPts val="0"/>
              </a:spcAft>
              <a:buSzPts val="1400"/>
              <a:buNone/>
              <a:defRPr sz="1400"/>
            </a:lvl8pPr>
            <a:lvl9pPr lvl="8" algn="l" rtl="0">
              <a:lnSpc>
                <a:spcPct val="100000"/>
              </a:lnSpc>
              <a:spcBef>
                <a:spcPts val="0"/>
              </a:spcBef>
              <a:spcAft>
                <a:spcPts val="0"/>
              </a:spcAft>
              <a:buSzPts val="1400"/>
              <a:buNone/>
              <a:defRPr sz="1400"/>
            </a:lvl9pPr>
          </a:lstStyle>
          <a:p>
            <a:endParaRPr/>
          </a:p>
        </p:txBody>
      </p:sp>
      <p:cxnSp>
        <p:nvCxnSpPr>
          <p:cNvPr id="115" name="Google Shape;115;p15"/>
          <p:cNvCxnSpPr/>
          <p:nvPr/>
        </p:nvCxnSpPr>
        <p:spPr>
          <a:xfrm rot="10800000">
            <a:off x="8386843" y="5264106"/>
            <a:ext cx="0" cy="914400"/>
          </a:xfrm>
          <a:prstGeom prst="straightConnector1">
            <a:avLst/>
          </a:prstGeom>
          <a:noFill/>
          <a:ln w="19050" cap="flat" cmpd="sng">
            <a:solidFill>
              <a:srgbClr val="4C3282"/>
            </a:solidFill>
            <a:prstDash val="solid"/>
            <a:round/>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116"/>
        <p:cNvGrpSpPr/>
        <p:nvPr/>
      </p:nvGrpSpPr>
      <p:grpSpPr>
        <a:xfrm>
          <a:off x="0" y="0"/>
          <a:ext cx="0" cy="0"/>
          <a:chOff x="0" y="0"/>
          <a:chExt cx="0" cy="0"/>
        </a:xfrm>
      </p:grpSpPr>
      <p:sp>
        <p:nvSpPr>
          <p:cNvPr id="117" name="Google Shape;117;p16"/>
          <p:cNvSpPr/>
          <p:nvPr/>
        </p:nvSpPr>
        <p:spPr>
          <a:xfrm>
            <a:off x="0" y="0"/>
            <a:ext cx="5735700" cy="6858000"/>
          </a:xfrm>
          <a:prstGeom prst="rect">
            <a:avLst/>
          </a:prstGeom>
          <a:solidFill>
            <a:srgbClr val="F2F2F2"/>
          </a:solidFill>
          <a:ln>
            <a:noFill/>
          </a:ln>
        </p:spPr>
        <p:txBody>
          <a:bodyPr spcFirstLastPara="1" wrap="square" lIns="88375" tIns="88375" rIns="88375" bIns="88375" anchor="ctr" anchorCtr="0">
            <a:noAutofit/>
          </a:bodyPr>
          <a:lstStyle/>
          <a:p>
            <a:pPr marL="0" lvl="0" indent="0" algn="l" rtl="0">
              <a:spcBef>
                <a:spcPts val="0"/>
              </a:spcBef>
              <a:spcAft>
                <a:spcPts val="0"/>
              </a:spcAft>
              <a:buNone/>
            </a:pPr>
            <a:endParaRPr/>
          </a:p>
        </p:txBody>
      </p:sp>
      <p:sp>
        <p:nvSpPr>
          <p:cNvPr id="118" name="Google Shape;118;p16"/>
          <p:cNvSpPr txBox="1"/>
          <p:nvPr/>
        </p:nvSpPr>
        <p:spPr>
          <a:xfrm>
            <a:off x="0" y="6495350"/>
            <a:ext cx="4278900" cy="363300"/>
          </a:xfrm>
          <a:prstGeom prst="rect">
            <a:avLst/>
          </a:prstGeom>
          <a:noFill/>
          <a:ln>
            <a:noFill/>
          </a:ln>
        </p:spPr>
        <p:txBody>
          <a:bodyPr spcFirstLastPara="1" wrap="square" lIns="88375" tIns="88375" rIns="88375" bIns="88375" anchor="ctr" anchorCtr="0">
            <a:spAutoFit/>
          </a:bodyPr>
          <a:lstStyle/>
          <a:p>
            <a:pPr marL="0" lvl="0" indent="0" algn="l" rtl="0">
              <a:spcBef>
                <a:spcPts val="0"/>
              </a:spcBef>
              <a:spcAft>
                <a:spcPts val="0"/>
              </a:spcAft>
              <a:buNone/>
            </a:pPr>
            <a:r>
              <a:rPr lang="en-US" sz="1200">
                <a:solidFill>
                  <a:srgbClr val="595959"/>
                </a:solidFill>
                <a:latin typeface="Quattrocento Sans"/>
                <a:ea typeface="Quattrocento Sans"/>
                <a:cs typeface="Quattrocento Sans"/>
                <a:sym typeface="Quattrocento Sans"/>
              </a:rPr>
              <a:t>CSE 373 23SP </a:t>
            </a:r>
            <a:endParaRPr sz="1200">
              <a:solidFill>
                <a:srgbClr val="595959"/>
              </a:solidFill>
              <a:latin typeface="Quattrocento Sans"/>
              <a:ea typeface="Quattrocento Sans"/>
              <a:cs typeface="Quattrocento Sans"/>
              <a:sym typeface="Quattrocento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Slide" userDrawn="1">
  <p:cSld name="1_Title Slide">
    <p:spTree>
      <p:nvGrpSpPr>
        <p:cNvPr id="1" name="Shape 15"/>
        <p:cNvGrpSpPr/>
        <p:nvPr/>
      </p:nvGrpSpPr>
      <p:grpSpPr>
        <a:xfrm>
          <a:off x="0" y="0"/>
          <a:ext cx="0" cy="0"/>
          <a:chOff x="0" y="0"/>
          <a:chExt cx="0" cy="0"/>
        </a:xfrm>
      </p:grpSpPr>
      <p:sp>
        <p:nvSpPr>
          <p:cNvPr id="22" name="Google Shape;22;p2"/>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4416774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solidFill>
                  <a:schemeClr val="accent1"/>
                </a:solidFill>
              </a:defRPr>
            </a:lvl1pPr>
          </a:lstStyle>
          <a:p>
            <a:r>
              <a:rPr lang="en-US" altLang="zh-CN" dirty="0"/>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dirty="0"/>
              <a:t>Click to edit Master subtitle style</a:t>
            </a:r>
            <a:endParaRPr lang="en-US" dirty="0"/>
          </a:p>
        </p:txBody>
      </p:sp>
      <p:sp>
        <p:nvSpPr>
          <p:cNvPr id="4" name="Date Placeholder 3"/>
          <p:cNvSpPr>
            <a:spLocks noGrp="1"/>
          </p:cNvSpPr>
          <p:nvPr>
            <p:ph type="dt" sz="half" idx="10"/>
          </p:nvPr>
        </p:nvSpPr>
        <p:spPr/>
        <p:txBody>
          <a:bodyPr/>
          <a:lstStyle/>
          <a:p>
            <a:fld id="{FB221443-D73C-634A-A910-7320408C156D}" type="datetimeFigureOut">
              <a:rPr lang="en-US" smtClean="0"/>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1699655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4933557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ltLang="zh-CN"/>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FB221443-D73C-634A-A910-7320408C156D}" type="datetimeFigureOut">
              <a:rPr lang="en-US" smtClean="0"/>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7424499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Date Placeholder 4"/>
          <p:cNvSpPr>
            <a:spLocks noGrp="1"/>
          </p:cNvSpPr>
          <p:nvPr>
            <p:ph type="dt" sz="half" idx="10"/>
          </p:nvPr>
        </p:nvSpPr>
        <p:spPr/>
        <p:txBody>
          <a:bodyPr/>
          <a:lstStyle/>
          <a:p>
            <a:fld id="{FB221443-D73C-634A-A910-7320408C156D}" type="datetimeFigureOut">
              <a:rPr lang="en-US" smtClean="0"/>
              <a:t>4/13/2025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662759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Date Placeholder 6"/>
          <p:cNvSpPr>
            <a:spLocks noGrp="1"/>
          </p:cNvSpPr>
          <p:nvPr>
            <p:ph type="dt" sz="half" idx="10"/>
          </p:nvPr>
        </p:nvSpPr>
        <p:spPr/>
        <p:txBody>
          <a:bodyPr/>
          <a:lstStyle/>
          <a:p>
            <a:fld id="{FB221443-D73C-634A-A910-7320408C156D}" type="datetimeFigureOut">
              <a:rPr lang="en-US" smtClean="0"/>
              <a:t>4/13/2025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140833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6"/>
        <p:cNvGrpSpPr/>
        <p:nvPr/>
      </p:nvGrpSpPr>
      <p:grpSpPr>
        <a:xfrm>
          <a:off x="0" y="0"/>
          <a:ext cx="0" cy="0"/>
          <a:chOff x="0" y="0"/>
          <a:chExt cx="0" cy="0"/>
        </a:xfrm>
      </p:grpSpPr>
      <p:sp>
        <p:nvSpPr>
          <p:cNvPr id="37" name="Google Shape;37;p4"/>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8" name="Google Shape;38;p4"/>
          <p:cNvSpPr txBox="1">
            <a:spLocks noGrp="1"/>
          </p:cNvSpPr>
          <p:nvPr>
            <p:ph type="body" idx="1"/>
          </p:nvPr>
        </p:nvSpPr>
        <p:spPr>
          <a:xfrm>
            <a:off x="746174" y="1568275"/>
            <a:ext cx="9820225" cy="4654200"/>
          </a:xfrm>
          <a:prstGeom prst="rect">
            <a:avLst/>
          </a:prstGeom>
        </p:spPr>
        <p:txBody>
          <a:bodyPr spcFirstLastPara="1" wrap="square" lIns="44175" tIns="44175" rIns="44175" bIns="44175" anchor="t" anchorCtr="0">
            <a:spAutoFit/>
          </a:bodyPr>
          <a:lstStyle>
            <a:lvl1pPr marL="457200" lvl="0" indent="-393700" rtl="0">
              <a:spcBef>
                <a:spcPts val="1200"/>
              </a:spcBef>
              <a:spcAft>
                <a:spcPts val="0"/>
              </a:spcAft>
              <a:buClr>
                <a:srgbClr val="4C3282"/>
              </a:buClr>
              <a:buSzPts val="2600"/>
              <a:buChar char="●"/>
              <a:defRPr/>
            </a:lvl1pPr>
            <a:lvl2pPr marL="914400" lvl="1" indent="-361950" rtl="0">
              <a:spcBef>
                <a:spcPts val="300"/>
              </a:spcBef>
              <a:spcAft>
                <a:spcPts val="0"/>
              </a:spcAft>
              <a:buSzPts val="2100"/>
              <a:buChar char="○"/>
              <a:defRPr/>
            </a:lvl2pPr>
            <a:lvl3pPr marL="1371600" lvl="2" indent="-323850" rtl="0">
              <a:spcBef>
                <a:spcPts val="400"/>
              </a:spcBef>
              <a:spcAft>
                <a:spcPts val="0"/>
              </a:spcAft>
              <a:buSzPts val="1500"/>
              <a:buChar char="■"/>
              <a:defRPr/>
            </a:lvl3pPr>
            <a:lvl4pPr marL="1828800" lvl="3" indent="-317500" rtl="0">
              <a:spcBef>
                <a:spcPts val="400"/>
              </a:spcBef>
              <a:spcAft>
                <a:spcPts val="0"/>
              </a:spcAft>
              <a:buSzPts val="1400"/>
              <a:buChar char="●"/>
              <a:defRPr/>
            </a:lvl4pPr>
            <a:lvl5pPr marL="2286000" lvl="4" indent="-317500" rtl="0">
              <a:spcBef>
                <a:spcPts val="400"/>
              </a:spcBef>
              <a:spcAft>
                <a:spcPts val="0"/>
              </a:spcAft>
              <a:buSzPts val="1400"/>
              <a:buChar char="○"/>
              <a:defRPr/>
            </a:lvl5pPr>
            <a:lvl6pPr marL="2743200" lvl="5" indent="-317500" rtl="0">
              <a:spcBef>
                <a:spcPts val="400"/>
              </a:spcBef>
              <a:spcAft>
                <a:spcPts val="0"/>
              </a:spcAft>
              <a:buSzPts val="1400"/>
              <a:buChar char="■"/>
              <a:defRPr/>
            </a:lvl6pPr>
            <a:lvl7pPr marL="3200400" lvl="6" indent="-317500" rtl="0">
              <a:spcBef>
                <a:spcPts val="400"/>
              </a:spcBef>
              <a:spcAft>
                <a:spcPts val="0"/>
              </a:spcAft>
              <a:buSzPts val="1400"/>
              <a:buChar char="●"/>
              <a:defRPr/>
            </a:lvl7pPr>
            <a:lvl8pPr marL="3657600" lvl="7" indent="-317500" rtl="0">
              <a:spcBef>
                <a:spcPts val="400"/>
              </a:spcBef>
              <a:spcAft>
                <a:spcPts val="0"/>
              </a:spcAft>
              <a:buSzPts val="1400"/>
              <a:buChar char="○"/>
              <a:defRPr/>
            </a:lvl8pPr>
            <a:lvl9pPr marL="4114800" lvl="8" indent="-317500" rtl="0">
              <a:spcBef>
                <a:spcPts val="400"/>
              </a:spcBef>
              <a:spcAft>
                <a:spcPts val="400"/>
              </a:spcAft>
              <a:buSzPts val="1400"/>
              <a:buChar char="■"/>
              <a:defRPr/>
            </a:lvl9pPr>
          </a:lstStyle>
          <a:p>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FB221443-D73C-634A-A910-7320408C156D}" type="datetimeFigureOut">
              <a:rPr lang="en-US" smtClean="0"/>
              <a:t>4/13/2025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9499752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221443-D73C-634A-A910-7320408C156D}" type="datetimeFigureOut">
              <a:rPr lang="en-US" smtClean="0"/>
              <a:t>4/13/2025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7279454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ltLang="zh-CN"/>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4/13/2025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120687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ltLang="zh-CN"/>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4/13/2025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3023989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462726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ltLang="zh-CN"/>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938321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1">
  <p:cSld name="OBJECT_1">
    <p:spTree>
      <p:nvGrpSpPr>
        <p:cNvPr id="1" name="Shape 39"/>
        <p:cNvGrpSpPr/>
        <p:nvPr/>
      </p:nvGrpSpPr>
      <p:grpSpPr>
        <a:xfrm>
          <a:off x="0" y="0"/>
          <a:ext cx="0" cy="0"/>
          <a:chOff x="0" y="0"/>
          <a:chExt cx="0" cy="0"/>
        </a:xfrm>
      </p:grpSpPr>
      <p:sp>
        <p:nvSpPr>
          <p:cNvPr id="40" name="Google Shape;40;p5"/>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3315881" y="3446573"/>
            <a:ext cx="5590200" cy="1014900"/>
          </a:xfrm>
          <a:prstGeom prst="rect">
            <a:avLst/>
          </a:prstGeom>
          <a:noFill/>
          <a:ln>
            <a:noFill/>
          </a:ln>
        </p:spPr>
        <p:txBody>
          <a:bodyPr spcFirstLastPara="1" wrap="square" lIns="88375" tIns="44175" rIns="88375" bIns="44175" anchor="ctr" anchorCtr="0">
            <a:normAutofit/>
          </a:bodyPr>
          <a:lstStyle>
            <a:lvl1pPr lvl="0" algn="ctr" rtl="0">
              <a:lnSpc>
                <a:spcPct val="80000"/>
              </a:lnSpc>
              <a:spcBef>
                <a:spcPts val="0"/>
              </a:spcBef>
              <a:spcAft>
                <a:spcPts val="0"/>
              </a:spcAft>
              <a:buClr>
                <a:srgbClr val="0C0C0C"/>
              </a:buClr>
              <a:buSzPts val="4300"/>
              <a:buFont typeface="Quattrocento Sans"/>
              <a:buNone/>
              <a:defRPr cap="none"/>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43" name="Google Shape;43;p6"/>
          <p:cNvCxnSpPr/>
          <p:nvPr/>
        </p:nvCxnSpPr>
        <p:spPr>
          <a:xfrm>
            <a:off x="138752" y="1917510"/>
            <a:ext cx="11914500" cy="0"/>
          </a:xfrm>
          <a:prstGeom prst="straightConnector1">
            <a:avLst/>
          </a:prstGeom>
          <a:noFill/>
          <a:ln w="19050" cap="flat" cmpd="sng">
            <a:solidFill>
              <a:srgbClr val="D8D8D8"/>
            </a:solidFill>
            <a:prstDash val="solid"/>
            <a:round/>
            <a:headEnd type="none" w="sm" len="sm"/>
            <a:tailEnd type="none" w="sm" len="sm"/>
          </a:ln>
        </p:spPr>
      </p:cxnSp>
      <p:grpSp>
        <p:nvGrpSpPr>
          <p:cNvPr id="44" name="Google Shape;44;p6"/>
          <p:cNvGrpSpPr/>
          <p:nvPr/>
        </p:nvGrpSpPr>
        <p:grpSpPr>
          <a:xfrm>
            <a:off x="4736689" y="555664"/>
            <a:ext cx="2723981" cy="2723981"/>
            <a:chOff x="4360460" y="449353"/>
            <a:chExt cx="3282300" cy="3282300"/>
          </a:xfrm>
        </p:grpSpPr>
        <p:sp>
          <p:nvSpPr>
            <p:cNvPr id="45" name="Google Shape;45;p6"/>
            <p:cNvSpPr/>
            <p:nvPr/>
          </p:nvSpPr>
          <p:spPr>
            <a:xfrm>
              <a:off x="4360460" y="449353"/>
              <a:ext cx="3282300" cy="3282300"/>
            </a:xfrm>
            <a:prstGeom prst="ellipse">
              <a:avLst/>
            </a:prstGeom>
            <a:solidFill>
              <a:srgbClr val="B6A479"/>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grpSp>
          <p:nvGrpSpPr>
            <p:cNvPr id="46" name="Google Shape;46;p6"/>
            <p:cNvGrpSpPr/>
            <p:nvPr/>
          </p:nvGrpSpPr>
          <p:grpSpPr>
            <a:xfrm>
              <a:off x="4868882" y="1003916"/>
              <a:ext cx="2265384" cy="2173111"/>
              <a:chOff x="5233525" y="4954450"/>
              <a:chExt cx="538275" cy="516350"/>
            </a:xfrm>
          </p:grpSpPr>
          <p:sp>
            <p:nvSpPr>
              <p:cNvPr id="47" name="Google Shape;47;p6"/>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48" name="Google Shape;48;p6"/>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49" name="Google Shape;49;p6"/>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0" name="Google Shape;50;p6"/>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1" name="Google Shape;51;p6"/>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2" name="Google Shape;52;p6"/>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3" name="Google Shape;53;p6"/>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4" name="Google Shape;54;p6"/>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5" name="Google Shape;55;p6"/>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6" name="Google Shape;56;p6"/>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7" name="Google Shape;57;p6"/>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grpSp>
      </p:grpSp>
      <p:sp>
        <p:nvSpPr>
          <p:cNvPr id="58" name="Google Shape;58;p6"/>
          <p:cNvSpPr txBox="1">
            <a:spLocks noGrp="1"/>
          </p:cNvSpPr>
          <p:nvPr>
            <p:ph type="body" idx="1"/>
          </p:nvPr>
        </p:nvSpPr>
        <p:spPr>
          <a:xfrm>
            <a:off x="3315880" y="4628428"/>
            <a:ext cx="5590200" cy="1463100"/>
          </a:xfrm>
          <a:prstGeom prst="rect">
            <a:avLst/>
          </a:prstGeom>
          <a:noFill/>
          <a:ln>
            <a:noFill/>
          </a:ln>
        </p:spPr>
        <p:txBody>
          <a:bodyPr spcFirstLastPara="1" wrap="square" lIns="88375" tIns="44175" rIns="88375" bIns="44175" anchor="t" anchorCtr="0">
            <a:sp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800"/>
              <a:buNone/>
              <a:defRPr sz="1800">
                <a:solidFill>
                  <a:srgbClr val="888888"/>
                </a:solidFill>
              </a:defRPr>
            </a:lvl2pPr>
            <a:lvl3pPr marL="1371600" lvl="2" indent="-228600" algn="l" rtl="0">
              <a:lnSpc>
                <a:spcPct val="90000"/>
              </a:lnSpc>
              <a:spcBef>
                <a:spcPts val="400"/>
              </a:spcBef>
              <a:spcAft>
                <a:spcPts val="0"/>
              </a:spcAft>
              <a:buSzPts val="1500"/>
              <a:buNone/>
              <a:defRPr sz="1500">
                <a:solidFill>
                  <a:srgbClr val="888888"/>
                </a:solidFill>
              </a:defRPr>
            </a:lvl3pPr>
            <a:lvl4pPr marL="1828800" lvl="3" indent="-228600" algn="l" rtl="0">
              <a:lnSpc>
                <a:spcPct val="90000"/>
              </a:lnSpc>
              <a:spcBef>
                <a:spcPts val="400"/>
              </a:spcBef>
              <a:spcAft>
                <a:spcPts val="0"/>
              </a:spcAft>
              <a:buSzPts val="1400"/>
              <a:buNone/>
              <a:defRPr sz="1400">
                <a:solidFill>
                  <a:srgbClr val="888888"/>
                </a:solidFill>
              </a:defRPr>
            </a:lvl4pPr>
            <a:lvl5pPr marL="2286000" lvl="4" indent="-228600" algn="l" rtl="0">
              <a:lnSpc>
                <a:spcPct val="90000"/>
              </a:lnSpc>
              <a:spcBef>
                <a:spcPts val="400"/>
              </a:spcBef>
              <a:spcAft>
                <a:spcPts val="0"/>
              </a:spcAft>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sp>
        <p:nvSpPr>
          <p:cNvPr id="59" name="Google Shape;59;p6"/>
          <p:cNvSpPr/>
          <p:nvPr/>
        </p:nvSpPr>
        <p:spPr>
          <a:xfrm>
            <a:off x="272955" y="0"/>
            <a:ext cx="422700" cy="1562400"/>
          </a:xfrm>
          <a:prstGeom prst="rect">
            <a:avLst/>
          </a:prstGeom>
          <a:solidFill>
            <a:schemeClr val="lt1"/>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60"/>
        <p:cNvGrpSpPr/>
        <p:nvPr/>
      </p:nvGrpSpPr>
      <p:grpSpPr>
        <a:xfrm>
          <a:off x="0" y="0"/>
          <a:ext cx="0" cy="0"/>
          <a:chOff x="0" y="0"/>
          <a:chExt cx="0" cy="0"/>
        </a:xfrm>
      </p:grpSpPr>
      <p:sp>
        <p:nvSpPr>
          <p:cNvPr id="61" name="Google Shape;61;p7"/>
          <p:cNvSpPr txBox="1">
            <a:spLocks noGrp="1"/>
          </p:cNvSpPr>
          <p:nvPr>
            <p:ph type="body" idx="1"/>
          </p:nvPr>
        </p:nvSpPr>
        <p:spPr>
          <a:xfrm>
            <a:off x="6364809" y="2096446"/>
            <a:ext cx="5397600" cy="43305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62" name="Google Shape;62;p7"/>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3" name="Google Shape;63;p7"/>
          <p:cNvSpPr txBox="1">
            <a:spLocks noGrp="1"/>
          </p:cNvSpPr>
          <p:nvPr>
            <p:ph type="body" idx="2"/>
          </p:nvPr>
        </p:nvSpPr>
        <p:spPr>
          <a:xfrm>
            <a:off x="575239" y="1531279"/>
            <a:ext cx="5397600" cy="447600"/>
          </a:xfrm>
          <a:prstGeom prst="rect">
            <a:avLst/>
          </a:prstGeom>
          <a:noFill/>
          <a:ln>
            <a:noFill/>
          </a:ln>
        </p:spPr>
        <p:txBody>
          <a:bodyPr spcFirstLastPara="1" wrap="square" lIns="132575" tIns="44175" rIns="132575" bIns="44175" anchor="ctr" anchorCtr="0">
            <a:normAutofit/>
          </a:bodyPr>
          <a:lstStyle>
            <a:lvl1pPr marL="457200" lvl="0" indent="-228600" algn="l" rtl="0">
              <a:lnSpc>
                <a:spcPct val="90000"/>
              </a:lnSpc>
              <a:spcBef>
                <a:spcPts val="0"/>
              </a:spcBef>
              <a:spcAft>
                <a:spcPts val="0"/>
              </a:spcAft>
              <a:buSzPts val="1800"/>
              <a:buNone/>
              <a:defRPr sz="1800" b="0" cap="none">
                <a:solidFill>
                  <a:srgbClr val="4C3282"/>
                </a:solidFill>
                <a:latin typeface="Quattrocento Sans"/>
                <a:ea typeface="Quattrocento Sans"/>
                <a:cs typeface="Quattrocento Sans"/>
                <a:sym typeface="Quattrocento Sans"/>
              </a:defRPr>
            </a:lvl1pPr>
            <a:lvl2pPr marL="914400" lvl="1" indent="-228600" algn="l" rtl="0">
              <a:lnSpc>
                <a:spcPct val="90000"/>
              </a:lnSpc>
              <a:spcBef>
                <a:spcPts val="300"/>
              </a:spcBef>
              <a:spcAft>
                <a:spcPts val="0"/>
              </a:spcAft>
              <a:buSzPts val="1900"/>
              <a:buNone/>
              <a:defRPr sz="1900" b="1"/>
            </a:lvl2pPr>
            <a:lvl3pPr marL="1371600" lvl="2" indent="-228600" algn="l" rtl="0">
              <a:lnSpc>
                <a:spcPct val="90000"/>
              </a:lnSpc>
              <a:spcBef>
                <a:spcPts val="400"/>
              </a:spcBef>
              <a:spcAft>
                <a:spcPts val="0"/>
              </a:spcAft>
              <a:buSzPts val="1800"/>
              <a:buNone/>
              <a:defRPr sz="1800" b="1"/>
            </a:lvl3pPr>
            <a:lvl4pPr marL="1828800" lvl="3" indent="-228600" algn="l" rtl="0">
              <a:lnSpc>
                <a:spcPct val="90000"/>
              </a:lnSpc>
              <a:spcBef>
                <a:spcPts val="400"/>
              </a:spcBef>
              <a:spcAft>
                <a:spcPts val="0"/>
              </a:spcAft>
              <a:buSzPts val="1500"/>
              <a:buNone/>
              <a:defRPr sz="1500" b="1"/>
            </a:lvl4pPr>
            <a:lvl5pPr marL="2286000" lvl="4" indent="-228600" algn="l" rtl="0">
              <a:lnSpc>
                <a:spcPct val="90000"/>
              </a:lnSpc>
              <a:spcBef>
                <a:spcPts val="400"/>
              </a:spcBef>
              <a:spcAft>
                <a:spcPts val="0"/>
              </a:spcAft>
              <a:buSzPts val="1500"/>
              <a:buNone/>
              <a:defRPr sz="1500" b="1"/>
            </a:lvl5pPr>
            <a:lvl6pPr marL="2743200" lvl="5" indent="-228600" algn="l" rtl="0">
              <a:lnSpc>
                <a:spcPct val="90000"/>
              </a:lnSpc>
              <a:spcBef>
                <a:spcPts val="400"/>
              </a:spcBef>
              <a:spcAft>
                <a:spcPts val="0"/>
              </a:spcAft>
              <a:buSzPts val="1500"/>
              <a:buNone/>
              <a:defRPr sz="1500" b="1"/>
            </a:lvl6pPr>
            <a:lvl7pPr marL="3200400" lvl="6" indent="-228600" algn="l" rtl="0">
              <a:lnSpc>
                <a:spcPct val="90000"/>
              </a:lnSpc>
              <a:spcBef>
                <a:spcPts val="400"/>
              </a:spcBef>
              <a:spcAft>
                <a:spcPts val="0"/>
              </a:spcAft>
              <a:buSzPts val="1500"/>
              <a:buNone/>
              <a:defRPr sz="1500" b="1"/>
            </a:lvl7pPr>
            <a:lvl8pPr marL="3657600" lvl="7" indent="-228600" algn="l" rtl="0">
              <a:lnSpc>
                <a:spcPct val="90000"/>
              </a:lnSpc>
              <a:spcBef>
                <a:spcPts val="400"/>
              </a:spcBef>
              <a:spcAft>
                <a:spcPts val="0"/>
              </a:spcAft>
              <a:buSzPts val="1500"/>
              <a:buNone/>
              <a:defRPr sz="1500" b="1"/>
            </a:lvl8pPr>
            <a:lvl9pPr marL="4114800" lvl="8" indent="-228600" algn="l" rtl="0">
              <a:lnSpc>
                <a:spcPct val="90000"/>
              </a:lnSpc>
              <a:spcBef>
                <a:spcPts val="400"/>
              </a:spcBef>
              <a:spcAft>
                <a:spcPts val="400"/>
              </a:spcAft>
              <a:buSzPts val="1500"/>
              <a:buNone/>
              <a:defRPr sz="1500" b="1"/>
            </a:lvl9pPr>
          </a:lstStyle>
          <a:p>
            <a:endParaRPr/>
          </a:p>
        </p:txBody>
      </p:sp>
      <p:sp>
        <p:nvSpPr>
          <p:cNvPr id="64" name="Google Shape;64;p7"/>
          <p:cNvSpPr txBox="1">
            <a:spLocks noGrp="1"/>
          </p:cNvSpPr>
          <p:nvPr>
            <p:ph type="body" idx="3"/>
          </p:nvPr>
        </p:nvSpPr>
        <p:spPr>
          <a:xfrm>
            <a:off x="584218" y="2096446"/>
            <a:ext cx="5397600" cy="43305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65" name="Google Shape;65;p7"/>
          <p:cNvSpPr txBox="1">
            <a:spLocks noGrp="1"/>
          </p:cNvSpPr>
          <p:nvPr>
            <p:ph type="body" idx="4"/>
          </p:nvPr>
        </p:nvSpPr>
        <p:spPr>
          <a:xfrm>
            <a:off x="6355830" y="1531279"/>
            <a:ext cx="5397600" cy="447600"/>
          </a:xfrm>
          <a:prstGeom prst="rect">
            <a:avLst/>
          </a:prstGeom>
          <a:noFill/>
          <a:ln>
            <a:noFill/>
          </a:ln>
        </p:spPr>
        <p:txBody>
          <a:bodyPr spcFirstLastPara="1" wrap="square" lIns="132575" tIns="44175" rIns="132575" bIns="44175" anchor="ctr" anchorCtr="0">
            <a:normAutofit/>
          </a:bodyPr>
          <a:lstStyle>
            <a:lvl1pPr marL="457200" lvl="0" indent="-228600" algn="l" rtl="0">
              <a:lnSpc>
                <a:spcPct val="90000"/>
              </a:lnSpc>
              <a:spcBef>
                <a:spcPts val="0"/>
              </a:spcBef>
              <a:spcAft>
                <a:spcPts val="0"/>
              </a:spcAft>
              <a:buSzPts val="1800"/>
              <a:buNone/>
              <a:defRPr sz="1800" b="0" cap="none">
                <a:solidFill>
                  <a:srgbClr val="4C3282"/>
                </a:solidFill>
                <a:latin typeface="Quattrocento Sans"/>
                <a:ea typeface="Quattrocento Sans"/>
                <a:cs typeface="Quattrocento Sans"/>
                <a:sym typeface="Quattrocento Sans"/>
              </a:defRPr>
            </a:lvl1pPr>
            <a:lvl2pPr marL="914400" lvl="1" indent="-228600" algn="l" rtl="0">
              <a:lnSpc>
                <a:spcPct val="90000"/>
              </a:lnSpc>
              <a:spcBef>
                <a:spcPts val="300"/>
              </a:spcBef>
              <a:spcAft>
                <a:spcPts val="0"/>
              </a:spcAft>
              <a:buSzPts val="1900"/>
              <a:buNone/>
              <a:defRPr sz="1900" b="1"/>
            </a:lvl2pPr>
            <a:lvl3pPr marL="1371600" lvl="2" indent="-228600" algn="l" rtl="0">
              <a:lnSpc>
                <a:spcPct val="90000"/>
              </a:lnSpc>
              <a:spcBef>
                <a:spcPts val="400"/>
              </a:spcBef>
              <a:spcAft>
                <a:spcPts val="0"/>
              </a:spcAft>
              <a:buSzPts val="1800"/>
              <a:buNone/>
              <a:defRPr sz="1800" b="1"/>
            </a:lvl3pPr>
            <a:lvl4pPr marL="1828800" lvl="3" indent="-228600" algn="l" rtl="0">
              <a:lnSpc>
                <a:spcPct val="90000"/>
              </a:lnSpc>
              <a:spcBef>
                <a:spcPts val="400"/>
              </a:spcBef>
              <a:spcAft>
                <a:spcPts val="0"/>
              </a:spcAft>
              <a:buSzPts val="1500"/>
              <a:buNone/>
              <a:defRPr sz="1500" b="1"/>
            </a:lvl4pPr>
            <a:lvl5pPr marL="2286000" lvl="4" indent="-228600" algn="l" rtl="0">
              <a:lnSpc>
                <a:spcPct val="90000"/>
              </a:lnSpc>
              <a:spcBef>
                <a:spcPts val="400"/>
              </a:spcBef>
              <a:spcAft>
                <a:spcPts val="0"/>
              </a:spcAft>
              <a:buSzPts val="1500"/>
              <a:buNone/>
              <a:defRPr sz="1500" b="1"/>
            </a:lvl5pPr>
            <a:lvl6pPr marL="2743200" lvl="5" indent="-228600" algn="l" rtl="0">
              <a:lnSpc>
                <a:spcPct val="90000"/>
              </a:lnSpc>
              <a:spcBef>
                <a:spcPts val="400"/>
              </a:spcBef>
              <a:spcAft>
                <a:spcPts val="0"/>
              </a:spcAft>
              <a:buSzPts val="1500"/>
              <a:buNone/>
              <a:defRPr sz="1500" b="1"/>
            </a:lvl6pPr>
            <a:lvl7pPr marL="3200400" lvl="6" indent="-228600" algn="l" rtl="0">
              <a:lnSpc>
                <a:spcPct val="90000"/>
              </a:lnSpc>
              <a:spcBef>
                <a:spcPts val="400"/>
              </a:spcBef>
              <a:spcAft>
                <a:spcPts val="0"/>
              </a:spcAft>
              <a:buSzPts val="1500"/>
              <a:buNone/>
              <a:defRPr sz="1500" b="1"/>
            </a:lvl7pPr>
            <a:lvl8pPr marL="3657600" lvl="7" indent="-228600" algn="l" rtl="0">
              <a:lnSpc>
                <a:spcPct val="90000"/>
              </a:lnSpc>
              <a:spcBef>
                <a:spcPts val="400"/>
              </a:spcBef>
              <a:spcAft>
                <a:spcPts val="0"/>
              </a:spcAft>
              <a:buSzPts val="1500"/>
              <a:buNone/>
              <a:defRPr sz="1500" b="1"/>
            </a:lvl8pPr>
            <a:lvl9pPr marL="4114800" lvl="8" indent="-228600" algn="l" rtl="0">
              <a:lnSpc>
                <a:spcPct val="90000"/>
              </a:lnSpc>
              <a:spcBef>
                <a:spcPts val="400"/>
              </a:spcBef>
              <a:spcAft>
                <a:spcPts val="400"/>
              </a:spcAft>
              <a:buSzPts val="1500"/>
              <a:buNone/>
              <a:defRPr sz="1500" b="1"/>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Introduction">
  <p:cSld name="2_Custom Layout">
    <p:spTree>
      <p:nvGrpSpPr>
        <p:cNvPr id="1" name="Shape 66"/>
        <p:cNvGrpSpPr/>
        <p:nvPr/>
      </p:nvGrpSpPr>
      <p:grpSpPr>
        <a:xfrm>
          <a:off x="0" y="0"/>
          <a:ext cx="0" cy="0"/>
          <a:chOff x="0" y="0"/>
          <a:chExt cx="0" cy="0"/>
        </a:xfrm>
      </p:grpSpPr>
      <p:cxnSp>
        <p:nvCxnSpPr>
          <p:cNvPr id="67" name="Google Shape;67;p8"/>
          <p:cNvCxnSpPr/>
          <p:nvPr/>
        </p:nvCxnSpPr>
        <p:spPr>
          <a:xfrm>
            <a:off x="127669" y="3557888"/>
            <a:ext cx="11914500" cy="0"/>
          </a:xfrm>
          <a:prstGeom prst="straightConnector1">
            <a:avLst/>
          </a:prstGeom>
          <a:noFill/>
          <a:ln w="19050" cap="flat" cmpd="sng">
            <a:solidFill>
              <a:srgbClr val="D8D8D8"/>
            </a:solidFill>
            <a:prstDash val="solid"/>
            <a:round/>
            <a:headEnd type="none" w="sm" len="sm"/>
            <a:tailEnd type="none" w="sm" len="sm"/>
          </a:ln>
        </p:spPr>
      </p:cxnSp>
      <p:sp>
        <p:nvSpPr>
          <p:cNvPr id="68" name="Google Shape;68;p8"/>
          <p:cNvSpPr txBox="1">
            <a:spLocks noGrp="1"/>
          </p:cNvSpPr>
          <p:nvPr>
            <p:ph type="title"/>
          </p:nvPr>
        </p:nvSpPr>
        <p:spPr>
          <a:xfrm>
            <a:off x="1902775" y="3262680"/>
            <a:ext cx="6504300" cy="590400"/>
          </a:xfrm>
          <a:prstGeom prst="rect">
            <a:avLst/>
          </a:prstGeom>
          <a:noFill/>
          <a:ln>
            <a:noFill/>
          </a:ln>
        </p:spPr>
        <p:txBody>
          <a:bodyPr spcFirstLastPara="1" wrap="square" lIns="88375" tIns="44175" rIns="88375" bIns="44175" anchor="ctr" anchorCtr="0">
            <a:spAutoFit/>
          </a:bodyPr>
          <a:lstStyle>
            <a:lvl1pPr lvl="0" algn="l" rtl="0">
              <a:lnSpc>
                <a:spcPct val="80000"/>
              </a:lnSpc>
              <a:spcBef>
                <a:spcPts val="0"/>
              </a:spcBef>
              <a:spcAft>
                <a:spcPts val="0"/>
              </a:spcAft>
              <a:buClr>
                <a:srgbClr val="0C0C0C"/>
              </a:buClr>
              <a:buSzPts val="3400"/>
              <a:buFont typeface="Quattrocento Sans"/>
              <a:buNone/>
              <a:defRPr sz="3400">
                <a:highlight>
                  <a:schemeClr val="lt1"/>
                </a:highlight>
                <a:latin typeface="Quattrocento Sans"/>
                <a:ea typeface="Quattrocento Sans"/>
                <a:cs typeface="Quattrocento Sans"/>
                <a:sym typeface="Quattrocento Sans"/>
              </a:defRPr>
            </a:lvl1pPr>
            <a:lvl2pPr lvl="1" algn="l" rtl="0">
              <a:lnSpc>
                <a:spcPct val="100000"/>
              </a:lnSpc>
              <a:spcBef>
                <a:spcPts val="0"/>
              </a:spcBef>
              <a:spcAft>
                <a:spcPts val="0"/>
              </a:spcAft>
              <a:buSzPts val="3400"/>
              <a:buNone/>
              <a:defRPr sz="3400">
                <a:highlight>
                  <a:srgbClr val="000000"/>
                </a:highlight>
              </a:defRPr>
            </a:lvl2pPr>
            <a:lvl3pPr lvl="2" algn="l" rtl="0">
              <a:lnSpc>
                <a:spcPct val="100000"/>
              </a:lnSpc>
              <a:spcBef>
                <a:spcPts val="0"/>
              </a:spcBef>
              <a:spcAft>
                <a:spcPts val="0"/>
              </a:spcAft>
              <a:buSzPts val="3400"/>
              <a:buNone/>
              <a:defRPr sz="3400">
                <a:highlight>
                  <a:srgbClr val="000000"/>
                </a:highlight>
              </a:defRPr>
            </a:lvl3pPr>
            <a:lvl4pPr lvl="3" algn="l" rtl="0">
              <a:lnSpc>
                <a:spcPct val="100000"/>
              </a:lnSpc>
              <a:spcBef>
                <a:spcPts val="0"/>
              </a:spcBef>
              <a:spcAft>
                <a:spcPts val="0"/>
              </a:spcAft>
              <a:buSzPts val="3400"/>
              <a:buNone/>
              <a:defRPr sz="3400">
                <a:highlight>
                  <a:srgbClr val="000000"/>
                </a:highlight>
              </a:defRPr>
            </a:lvl4pPr>
            <a:lvl5pPr lvl="4" algn="l" rtl="0">
              <a:lnSpc>
                <a:spcPct val="100000"/>
              </a:lnSpc>
              <a:spcBef>
                <a:spcPts val="0"/>
              </a:spcBef>
              <a:spcAft>
                <a:spcPts val="0"/>
              </a:spcAft>
              <a:buSzPts val="3400"/>
              <a:buNone/>
              <a:defRPr sz="3400">
                <a:highlight>
                  <a:srgbClr val="000000"/>
                </a:highlight>
              </a:defRPr>
            </a:lvl5pPr>
            <a:lvl6pPr lvl="5" algn="l" rtl="0">
              <a:lnSpc>
                <a:spcPct val="100000"/>
              </a:lnSpc>
              <a:spcBef>
                <a:spcPts val="0"/>
              </a:spcBef>
              <a:spcAft>
                <a:spcPts val="0"/>
              </a:spcAft>
              <a:buSzPts val="3400"/>
              <a:buNone/>
              <a:defRPr sz="3400">
                <a:highlight>
                  <a:srgbClr val="000000"/>
                </a:highlight>
              </a:defRPr>
            </a:lvl6pPr>
            <a:lvl7pPr lvl="6" algn="l" rtl="0">
              <a:lnSpc>
                <a:spcPct val="100000"/>
              </a:lnSpc>
              <a:spcBef>
                <a:spcPts val="0"/>
              </a:spcBef>
              <a:spcAft>
                <a:spcPts val="0"/>
              </a:spcAft>
              <a:buSzPts val="3400"/>
              <a:buNone/>
              <a:defRPr sz="3400">
                <a:highlight>
                  <a:srgbClr val="000000"/>
                </a:highlight>
              </a:defRPr>
            </a:lvl7pPr>
            <a:lvl8pPr lvl="7" algn="l" rtl="0">
              <a:lnSpc>
                <a:spcPct val="100000"/>
              </a:lnSpc>
              <a:spcBef>
                <a:spcPts val="0"/>
              </a:spcBef>
              <a:spcAft>
                <a:spcPts val="0"/>
              </a:spcAft>
              <a:buSzPts val="3400"/>
              <a:buNone/>
              <a:defRPr sz="3400">
                <a:highlight>
                  <a:srgbClr val="000000"/>
                </a:highlight>
              </a:defRPr>
            </a:lvl8pPr>
            <a:lvl9pPr lvl="8" algn="l" rtl="0">
              <a:lnSpc>
                <a:spcPct val="100000"/>
              </a:lnSpc>
              <a:spcBef>
                <a:spcPts val="0"/>
              </a:spcBef>
              <a:spcAft>
                <a:spcPts val="0"/>
              </a:spcAft>
              <a:buSzPts val="3400"/>
              <a:buNone/>
              <a:defRPr sz="3400">
                <a:highlight>
                  <a:srgbClr val="000000"/>
                </a:highlight>
              </a:defRPr>
            </a:lvl9pPr>
          </a:lstStyle>
          <a:p>
            <a:endParaRPr/>
          </a:p>
        </p:txBody>
      </p:sp>
      <p:sp>
        <p:nvSpPr>
          <p:cNvPr id="69" name="Google Shape;69;p8"/>
          <p:cNvSpPr/>
          <p:nvPr/>
        </p:nvSpPr>
        <p:spPr>
          <a:xfrm>
            <a:off x="743453" y="3050554"/>
            <a:ext cx="898200" cy="897900"/>
          </a:xfrm>
          <a:prstGeom prst="ellipse">
            <a:avLst/>
          </a:prstGeom>
          <a:solidFill>
            <a:srgbClr val="B6A479"/>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70" name="Google Shape;70;p8"/>
          <p:cNvSpPr/>
          <p:nvPr/>
        </p:nvSpPr>
        <p:spPr>
          <a:xfrm>
            <a:off x="321425" y="60960"/>
            <a:ext cx="171900" cy="1474500"/>
          </a:xfrm>
          <a:prstGeom prst="rect">
            <a:avLst/>
          </a:prstGeom>
          <a:solidFill>
            <a:schemeClr val="lt1"/>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grpSp>
        <p:nvGrpSpPr>
          <p:cNvPr id="71" name="Google Shape;71;p8"/>
          <p:cNvGrpSpPr/>
          <p:nvPr/>
        </p:nvGrpSpPr>
        <p:grpSpPr>
          <a:xfrm>
            <a:off x="1092976" y="3287056"/>
            <a:ext cx="299911" cy="424768"/>
            <a:chOff x="3979850" y="1598950"/>
            <a:chExt cx="356825" cy="505375"/>
          </a:xfrm>
        </p:grpSpPr>
        <p:sp>
          <p:nvSpPr>
            <p:cNvPr id="72" name="Google Shape;72;p8"/>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952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73" name="Google Shape;73;p8"/>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952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grpSp>
      <p:sp>
        <p:nvSpPr>
          <p:cNvPr id="74" name="Google Shape;74;p8"/>
          <p:cNvSpPr txBox="1">
            <a:spLocks noGrp="1"/>
          </p:cNvSpPr>
          <p:nvPr>
            <p:ph type="body" idx="1"/>
          </p:nvPr>
        </p:nvSpPr>
        <p:spPr>
          <a:xfrm>
            <a:off x="1902775" y="3931493"/>
            <a:ext cx="6504300" cy="506400"/>
          </a:xfrm>
          <a:prstGeom prst="rect">
            <a:avLst/>
          </a:prstGeom>
          <a:noFill/>
          <a:ln>
            <a:noFill/>
          </a:ln>
        </p:spPr>
        <p:txBody>
          <a:bodyPr spcFirstLastPara="1" wrap="square" lIns="88375" tIns="44175" rIns="88375" bIns="44175" anchor="t" anchorCtr="0">
            <a:spAutoFit/>
          </a:bodyPr>
          <a:lstStyle>
            <a:lvl1pPr marL="457200" lvl="0" indent="-228600" algn="l" rtl="0">
              <a:lnSpc>
                <a:spcPct val="100000"/>
              </a:lnSpc>
              <a:spcBef>
                <a:spcPts val="0"/>
              </a:spcBef>
              <a:spcAft>
                <a:spcPts val="0"/>
              </a:spcAft>
              <a:buSzPts val="1800"/>
              <a:buNone/>
              <a:defRPr sz="1800">
                <a:solidFill>
                  <a:srgbClr val="0C0C0C"/>
                </a:solidFill>
                <a:latin typeface="Quattrocento Sans"/>
                <a:ea typeface="Quattrocento Sans"/>
                <a:cs typeface="Quattrocento Sans"/>
                <a:sym typeface="Quattrocento Sans"/>
              </a:defRPr>
            </a:lvl1pPr>
            <a:lvl2pPr marL="914400" lvl="1" indent="-228600" algn="l" rtl="0">
              <a:lnSpc>
                <a:spcPct val="90000"/>
              </a:lnSpc>
              <a:spcBef>
                <a:spcPts val="300"/>
              </a:spcBef>
              <a:spcAft>
                <a:spcPts val="0"/>
              </a:spcAft>
              <a:buSzPts val="1800"/>
              <a:buNone/>
              <a:defRPr sz="1800">
                <a:solidFill>
                  <a:srgbClr val="888888"/>
                </a:solidFill>
              </a:defRPr>
            </a:lvl2pPr>
            <a:lvl3pPr marL="1371600" lvl="2" indent="-228600" algn="l" rtl="0">
              <a:lnSpc>
                <a:spcPct val="90000"/>
              </a:lnSpc>
              <a:spcBef>
                <a:spcPts val="400"/>
              </a:spcBef>
              <a:spcAft>
                <a:spcPts val="0"/>
              </a:spcAft>
              <a:buSzPts val="1500"/>
              <a:buNone/>
              <a:defRPr sz="1500">
                <a:solidFill>
                  <a:srgbClr val="888888"/>
                </a:solidFill>
              </a:defRPr>
            </a:lvl3pPr>
            <a:lvl4pPr marL="1828800" lvl="3" indent="-228600" algn="l" rtl="0">
              <a:lnSpc>
                <a:spcPct val="90000"/>
              </a:lnSpc>
              <a:spcBef>
                <a:spcPts val="400"/>
              </a:spcBef>
              <a:spcAft>
                <a:spcPts val="0"/>
              </a:spcAft>
              <a:buSzPts val="1400"/>
              <a:buNone/>
              <a:defRPr sz="1400">
                <a:solidFill>
                  <a:srgbClr val="888888"/>
                </a:solidFill>
              </a:defRPr>
            </a:lvl4pPr>
            <a:lvl5pPr marL="2286000" lvl="4" indent="-228600" algn="l" rtl="0">
              <a:lnSpc>
                <a:spcPct val="90000"/>
              </a:lnSpc>
              <a:spcBef>
                <a:spcPts val="400"/>
              </a:spcBef>
              <a:spcAft>
                <a:spcPts val="0"/>
              </a:spcAft>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letely blank">
  <p:cSld name="Completely blank">
    <p:spTree>
      <p:nvGrpSpPr>
        <p:cNvPr id="1" name="Shape 9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94"/>
        <p:cNvGrpSpPr/>
        <p:nvPr/>
      </p:nvGrpSpPr>
      <p:grpSpPr>
        <a:xfrm>
          <a:off x="0" y="0"/>
          <a:ext cx="0" cy="0"/>
          <a:chOff x="0" y="0"/>
          <a:chExt cx="0" cy="0"/>
        </a:xfrm>
      </p:grpSpPr>
      <p:sp>
        <p:nvSpPr>
          <p:cNvPr id="95" name="Google Shape;95;p11"/>
          <p:cNvSpPr/>
          <p:nvPr/>
        </p:nvSpPr>
        <p:spPr>
          <a:xfrm>
            <a:off x="0" y="0"/>
            <a:ext cx="12192000" cy="4572000"/>
          </a:xfrm>
          <a:prstGeom prst="rect">
            <a:avLst/>
          </a:prstGeom>
          <a:solidFill>
            <a:srgbClr val="1D9AA1"/>
          </a:solidFill>
          <a:ln>
            <a:noFill/>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1"/>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1"/>
          <p:cNvSpPr txBox="1">
            <a:spLocks noGrp="1"/>
          </p:cNvSpPr>
          <p:nvPr>
            <p:ph type="title"/>
          </p:nvPr>
        </p:nvSpPr>
        <p:spPr>
          <a:xfrm>
            <a:off x="457200" y="4960137"/>
            <a:ext cx="7772400" cy="1463100"/>
          </a:xfrm>
          <a:prstGeom prst="rect">
            <a:avLst/>
          </a:prstGeom>
          <a:noFill/>
          <a:ln>
            <a:noFill/>
          </a:ln>
        </p:spPr>
        <p:txBody>
          <a:bodyPr spcFirstLastPara="1" wrap="square" lIns="88375" tIns="44175" rIns="88375" bIns="44175" anchor="ctr" anchorCtr="0">
            <a:normAutofit/>
          </a:bodyPr>
          <a:lstStyle>
            <a:lvl1pPr lvl="0" algn="r" rtl="0">
              <a:lnSpc>
                <a:spcPct val="80000"/>
              </a:lnSpc>
              <a:spcBef>
                <a:spcPts val="0"/>
              </a:spcBef>
              <a:spcAft>
                <a:spcPts val="0"/>
              </a:spcAft>
              <a:buClr>
                <a:srgbClr val="0C0C0C"/>
              </a:buClr>
              <a:buSzPts val="4900"/>
              <a:buFont typeface="Quattrocento Sans"/>
              <a:buNone/>
              <a:defRPr sz="4900"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8" name="Google Shape;98;p11"/>
          <p:cNvSpPr txBox="1">
            <a:spLocks noGrp="1"/>
          </p:cNvSpPr>
          <p:nvPr>
            <p:ph type="body" idx="1"/>
          </p:nvPr>
        </p:nvSpPr>
        <p:spPr>
          <a:xfrm>
            <a:off x="8610600" y="4960137"/>
            <a:ext cx="3200400" cy="1463100"/>
          </a:xfrm>
          <a:prstGeom prst="rect">
            <a:avLst/>
          </a:prstGeom>
          <a:noFill/>
          <a:ln>
            <a:noFill/>
          </a:ln>
        </p:spPr>
        <p:txBody>
          <a:bodyPr spcFirstLastPara="1" wrap="square" lIns="88375" tIns="44175" rIns="88375" bIns="44175" anchor="ctr" anchorCtr="0">
            <a:norm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800"/>
              <a:buNone/>
              <a:defRPr sz="1800">
                <a:solidFill>
                  <a:srgbClr val="888888"/>
                </a:solidFill>
              </a:defRPr>
            </a:lvl2pPr>
            <a:lvl3pPr marL="1371600" lvl="2" indent="-228600" algn="l" rtl="0">
              <a:lnSpc>
                <a:spcPct val="90000"/>
              </a:lnSpc>
              <a:spcBef>
                <a:spcPts val="400"/>
              </a:spcBef>
              <a:spcAft>
                <a:spcPts val="0"/>
              </a:spcAft>
              <a:buSzPts val="1500"/>
              <a:buNone/>
              <a:defRPr sz="1500">
                <a:solidFill>
                  <a:srgbClr val="888888"/>
                </a:solidFill>
              </a:defRPr>
            </a:lvl3pPr>
            <a:lvl4pPr marL="1828800" lvl="3" indent="-228600" algn="l" rtl="0">
              <a:lnSpc>
                <a:spcPct val="90000"/>
              </a:lnSpc>
              <a:spcBef>
                <a:spcPts val="400"/>
              </a:spcBef>
              <a:spcAft>
                <a:spcPts val="0"/>
              </a:spcAft>
              <a:buSzPts val="1400"/>
              <a:buNone/>
              <a:defRPr sz="1400">
                <a:solidFill>
                  <a:srgbClr val="888888"/>
                </a:solidFill>
              </a:defRPr>
            </a:lvl4pPr>
            <a:lvl5pPr marL="2286000" lvl="4" indent="-228600" algn="l" rtl="0">
              <a:lnSpc>
                <a:spcPct val="90000"/>
              </a:lnSpc>
              <a:spcBef>
                <a:spcPts val="400"/>
              </a:spcBef>
              <a:spcAft>
                <a:spcPts val="0"/>
              </a:spcAft>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cxnSp>
        <p:nvCxnSpPr>
          <p:cNvPr id="99" name="Google Shape;99;p11"/>
          <p:cNvCxnSpPr/>
          <p:nvPr/>
        </p:nvCxnSpPr>
        <p:spPr>
          <a:xfrm rot="10800000">
            <a:off x="8386843" y="5264106"/>
            <a:ext cx="0" cy="914400"/>
          </a:xfrm>
          <a:prstGeom prst="straightConnector1">
            <a:avLst/>
          </a:prstGeom>
          <a:noFill/>
          <a:ln w="19050" cap="flat" cmpd="sng">
            <a:solidFill>
              <a:srgbClr val="4C3282"/>
            </a:solidFill>
            <a:prstDash val="solid"/>
            <a:round/>
            <a:headEnd type="none" w="sm" len="sm"/>
            <a:tailEnd type="none" w="sm" len="sm"/>
          </a:ln>
        </p:spPr>
      </p:cxnSp>
      <p:pic>
        <p:nvPicPr>
          <p:cNvPr id="100" name="Google Shape;100;p11" descr="UW building"/>
          <p:cNvPicPr preferRelativeResize="0"/>
          <p:nvPr/>
        </p:nvPicPr>
        <p:blipFill rotWithShape="1">
          <a:blip r:embed="rId2">
            <a:alphaModFix/>
          </a:blip>
          <a:srcRect t="38182" b="5568"/>
          <a:stretch/>
        </p:blipFill>
        <p:spPr>
          <a:xfrm>
            <a:off x="3" y="0"/>
            <a:ext cx="12191993" cy="4572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01"/>
        <p:cNvGrpSpPr/>
        <p:nvPr/>
      </p:nvGrpSpPr>
      <p:grpSpPr>
        <a:xfrm>
          <a:off x="0" y="0"/>
          <a:ext cx="0" cy="0"/>
          <a:chOff x="0" y="0"/>
          <a:chExt cx="0" cy="0"/>
        </a:xfrm>
      </p:grpSpPr>
      <p:sp>
        <p:nvSpPr>
          <p:cNvPr id="102" name="Google Shape;102;p12"/>
          <p:cNvSpPr txBox="1">
            <a:spLocks noGrp="1"/>
          </p:cNvSpPr>
          <p:nvPr>
            <p:ph type="body" idx="1"/>
          </p:nvPr>
        </p:nvSpPr>
        <p:spPr>
          <a:xfrm>
            <a:off x="634620" y="1512985"/>
            <a:ext cx="5397600" cy="47964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103" name="Google Shape;103;p12"/>
          <p:cNvSpPr txBox="1">
            <a:spLocks noGrp="1"/>
          </p:cNvSpPr>
          <p:nvPr>
            <p:ph type="body" idx="2"/>
          </p:nvPr>
        </p:nvSpPr>
        <p:spPr>
          <a:xfrm>
            <a:off x="6364809" y="1512984"/>
            <a:ext cx="5397600" cy="47964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104" name="Google Shape;104;p12"/>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marR="0" lvl="0" algn="l" rtl="0">
              <a:lnSpc>
                <a:spcPct val="80000"/>
              </a:lnSpc>
              <a:spcBef>
                <a:spcPts val="0"/>
              </a:spcBef>
              <a:spcAft>
                <a:spcPts val="0"/>
              </a:spcAft>
              <a:buClr>
                <a:srgbClr val="0C0C0C"/>
              </a:buClr>
              <a:buSzPts val="43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11" name="Google Shape;11;p1"/>
          <p:cNvSpPr txBox="1">
            <a:spLocks noGrp="1"/>
          </p:cNvSpPr>
          <p:nvPr>
            <p:ph type="body" idx="1"/>
          </p:nvPr>
        </p:nvSpPr>
        <p:spPr>
          <a:xfrm>
            <a:off x="575240" y="1463857"/>
            <a:ext cx="11187000" cy="4845600"/>
          </a:xfrm>
          <a:prstGeom prst="rect">
            <a:avLst/>
          </a:prstGeom>
          <a:noFill/>
          <a:ln>
            <a:noFill/>
          </a:ln>
        </p:spPr>
        <p:txBody>
          <a:bodyPr spcFirstLastPara="1" wrap="square" lIns="44175" tIns="44175" rIns="44175" bIns="44175" anchor="t" anchorCtr="0">
            <a:spAutoFit/>
          </a:bodyPr>
          <a:lstStyle>
            <a:lvl1pPr marL="457200" marR="0" lvl="0" indent="-393700" algn="l" rtl="0">
              <a:lnSpc>
                <a:spcPct val="90000"/>
              </a:lnSpc>
              <a:spcBef>
                <a:spcPts val="1200"/>
              </a:spcBef>
              <a:spcAft>
                <a:spcPts val="0"/>
              </a:spcAft>
              <a:buClr>
                <a:srgbClr val="4C3282"/>
              </a:buClr>
              <a:buSzPts val="2600"/>
              <a:buFont typeface="Twentieth Century"/>
              <a:buChar char=" "/>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4" name="Google Shape;14;p1"/>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 id="2147483660" r:id="rId11"/>
    <p:sldLayoutId id="2147483661" r:id="rId12"/>
    <p:sldLayoutId id="2147483662" r:id="rId13"/>
    <p:sldLayoutId id="2147483664"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21443-D73C-634A-A910-7320408C156D}" type="datetimeFigureOut">
              <a:rPr lang="en-US" smtClean="0"/>
              <a:t>4/13/2025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BE2B7-23DB-644D-89A2-CA3C2E8FEF83}" type="slidenum">
              <a:rPr lang="en-US" smtClean="0"/>
              <a:t>‹#›</a:t>
            </a:fld>
            <a:endParaRPr lang="en-US"/>
          </a:p>
        </p:txBody>
      </p:sp>
    </p:spTree>
    <p:extLst>
      <p:ext uri="{BB962C8B-B14F-4D97-AF65-F5344CB8AC3E}">
        <p14:creationId xmlns:p14="http://schemas.microsoft.com/office/powerpoint/2010/main" val="1716330967"/>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ctr" defTabSz="457200" rtl="0" eaLnBrk="1" latinLnBrk="0" hangingPunct="1">
        <a:spcBef>
          <a:spcPct val="0"/>
        </a:spcBef>
        <a:buNone/>
        <a:defRPr sz="3600" kern="1200">
          <a:solidFill>
            <a:schemeClr val="accent1"/>
          </a:solidFill>
          <a:latin typeface="Helvetica"/>
          <a:ea typeface="+mj-ea"/>
          <a:cs typeface="Helvetica"/>
        </a:defRPr>
      </a:lvl1pPr>
    </p:titleStyle>
    <p:body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www.allthingsgraphed.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www.youtube.com/watch?v=7J3GadLzydI"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youtube.com/watch?v=HZ5YTanv5QE"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hyperlink" Target="https://www.youtube.com/watch?v=bIA8HEEUxZI" TargetMode="External"/><Relationship Id="rId4" Type="http://schemas.openxmlformats.org/officeDocument/2006/relationships/hyperlink" Target="https://www.youtube.com/watch?v=Urx87-NMm6c"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customXml" Target="../ink/ink1.xml"/></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47.png"/></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3.xml"/><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6.xml"/><Relationship Id="rId4" Type="http://schemas.openxmlformats.org/officeDocument/2006/relationships/image" Target="../media/image62.png"/></Relationships>
</file>

<file path=ppt/slides/_rels/slide7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6.xml"/><Relationship Id="rId5" Type="http://schemas.openxmlformats.org/officeDocument/2006/relationships/image" Target="../media/image66.png"/><Relationship Id="rId4" Type="http://schemas.openxmlformats.org/officeDocument/2006/relationships/image" Target="../media/image6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www.youtube.com/watch?v=5GcSvYDgiSo&amp;list=PLnZHgAO8ocBv6XRqZkqQjrsIJijn82UUC&amp;index=6" TargetMode="External"/><Relationship Id="rId2" Type="http://schemas.openxmlformats.org/officeDocument/2006/relationships/hyperlink" Target="https://www.youtube.com/watch?v=N6wicLpEmHY&amp;list=PLnZHgAO8ocBv6XRqZkqQjrsIJijn82UUC&amp;index=5" TargetMode="External"/><Relationship Id="rId1" Type="http://schemas.openxmlformats.org/officeDocument/2006/relationships/slideLayout" Target="../slideLayouts/slideLayout2.xml"/><Relationship Id="rId4" Type="http://schemas.openxmlformats.org/officeDocument/2006/relationships/hyperlink" Target="https://www.youtube.com/watch?v=7J3GadLzydI&amp;list=PLnZHgAO8ocBv6XRqZkqQjrsIJijn82UUC&amp;index=7"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4" name="Title 1">
            <a:extLst>
              <a:ext uri="{FF2B5EF4-FFF2-40B4-BE49-F238E27FC236}">
                <a16:creationId xmlns:a16="http://schemas.microsoft.com/office/drawing/2014/main" id="{FF74C60C-7FBF-0198-02D6-369C8C9E2F98}"/>
              </a:ext>
            </a:extLst>
          </p:cNvPr>
          <p:cNvSpPr txBox="1">
            <a:spLocks/>
          </p:cNvSpPr>
          <p:nvPr/>
        </p:nvSpPr>
        <p:spPr>
          <a:xfrm>
            <a:off x="2259666" y="1054389"/>
            <a:ext cx="7952128" cy="2625208"/>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pPr marL="0" marR="0" lvl="0" indent="0" algn="ctr" defTabSz="457200" rtl="0" eaLnBrk="1" fontAlgn="auto" latinLnBrk="0" hangingPunct="1">
              <a:lnSpc>
                <a:spcPct val="130000"/>
              </a:lnSpc>
              <a:spcBef>
                <a:spcPct val="0"/>
              </a:spcBef>
              <a:spcAft>
                <a:spcPts val="0"/>
              </a:spcAft>
              <a:buClrTx/>
              <a:buSzTx/>
              <a:buFontTx/>
              <a:buNone/>
              <a:tabLst/>
              <a:defRPr/>
            </a:pPr>
            <a: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Lecture</a:t>
            </a:r>
            <a:r>
              <a:rPr kumimoji="0" lang="zh-CN" altLang="en-US"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 </a:t>
            </a:r>
            <a: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12</a:t>
            </a:r>
            <a:b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br>
            <a:r>
              <a:rPr kumimoji="0" lang="en-US" sz="3600" b="0" i="0" u="none" strike="noStrike" kern="1200" cap="none" spc="0" normalizeH="0" baseline="0" noProof="0" dirty="0">
                <a:ln>
                  <a:noFill/>
                </a:ln>
                <a:solidFill>
                  <a:srgbClr val="4F81BD"/>
                </a:solidFill>
                <a:effectLst/>
                <a:uLnTx/>
                <a:uFillTx/>
                <a:latin typeface="Helvetica"/>
                <a:ea typeface="+mj-ea"/>
                <a:cs typeface="Helvetica"/>
              </a:rPr>
              <a:t>Graphs</a:t>
            </a:r>
          </a:p>
        </p:txBody>
      </p:sp>
      <p:sp>
        <p:nvSpPr>
          <p:cNvPr id="5" name="Subtitle 2">
            <a:extLst>
              <a:ext uri="{FF2B5EF4-FFF2-40B4-BE49-F238E27FC236}">
                <a16:creationId xmlns:a16="http://schemas.microsoft.com/office/drawing/2014/main" id="{4B44BB71-7572-07AF-DC4B-83D5FDDAFEA6}"/>
              </a:ext>
            </a:extLst>
          </p:cNvPr>
          <p:cNvSpPr txBox="1">
            <a:spLocks/>
          </p:cNvSpPr>
          <p:nvPr/>
        </p:nvSpPr>
        <p:spPr>
          <a:xfrm>
            <a:off x="3034145" y="3793837"/>
            <a:ext cx="6400800" cy="1752600"/>
          </a:xfrm>
          <a:prstGeom prst="rect">
            <a:avLst/>
          </a:prstGeom>
        </p:spPr>
        <p:txBody>
          <a:bodyPr vert="horz" lIns="91440" tIns="45720" rIns="91440" bIns="45720" rtlCol="0" anchor="ctr">
            <a:normAutofit/>
          </a:bodyPr>
          <a:lstStyle>
            <a:lvl1pPr marL="0" indent="0" algn="ctr" defTabSz="457200" rtl="0" eaLnBrk="1" latinLnBrk="0" hangingPunct="1">
              <a:spcBef>
                <a:spcPct val="20000"/>
              </a:spcBef>
              <a:buClr>
                <a:schemeClr val="accent6"/>
              </a:buClr>
              <a:buFont typeface="Wingdings" charset="2"/>
              <a:buNone/>
              <a:defRPr sz="2400" kern="1200">
                <a:solidFill>
                  <a:schemeClr val="tx1"/>
                </a:solidFill>
                <a:latin typeface="Times New Roman"/>
                <a:ea typeface="+mn-ea"/>
                <a:cs typeface="Times New Roman"/>
              </a:defRPr>
            </a:lvl1pPr>
            <a:lvl2pPr marL="457200" indent="0" algn="ctr" defTabSz="457200" rtl="0" eaLnBrk="1" latinLnBrk="0" hangingPunct="1">
              <a:spcBef>
                <a:spcPct val="20000"/>
              </a:spcBef>
              <a:buClr>
                <a:schemeClr val="accent6"/>
              </a:buClr>
              <a:buFont typeface="Wingdings" charset="2"/>
              <a:buNone/>
              <a:defRPr sz="2000" kern="1200">
                <a:solidFill>
                  <a:schemeClr val="tx1">
                    <a:tint val="75000"/>
                  </a:schemeClr>
                </a:solidFill>
                <a:latin typeface="Times New Roman"/>
                <a:ea typeface="+mn-ea"/>
                <a:cs typeface="Times New Roman"/>
              </a:defRPr>
            </a:lvl2pPr>
            <a:lvl3pPr marL="914400" indent="0" algn="ctr" defTabSz="457200" rtl="0" eaLnBrk="1" latinLnBrk="0" hangingPunct="1">
              <a:spcBef>
                <a:spcPct val="20000"/>
              </a:spcBef>
              <a:buClr>
                <a:schemeClr val="accent6"/>
              </a:buClr>
              <a:buFont typeface="Wingdings" charset="2"/>
              <a:buNone/>
              <a:defRPr sz="1800" kern="1200">
                <a:solidFill>
                  <a:schemeClr val="tx1">
                    <a:tint val="75000"/>
                  </a:schemeClr>
                </a:solidFill>
                <a:latin typeface="Times New Roman"/>
                <a:ea typeface="+mn-ea"/>
                <a:cs typeface="Times New Roman"/>
              </a:defRPr>
            </a:lvl3pPr>
            <a:lvl4pPr marL="1371600" indent="0" algn="ctr" defTabSz="457200" rtl="0" eaLnBrk="1" latinLnBrk="0" hangingPunct="1">
              <a:spcBef>
                <a:spcPct val="20000"/>
              </a:spcBef>
              <a:buClr>
                <a:schemeClr val="accent6"/>
              </a:buClr>
              <a:buFont typeface="Wingdings" charset="2"/>
              <a:buNone/>
              <a:defRPr sz="1600" kern="1200">
                <a:solidFill>
                  <a:schemeClr val="tx1">
                    <a:tint val="75000"/>
                  </a:schemeClr>
                </a:solidFill>
                <a:latin typeface="Times New Roman"/>
                <a:ea typeface="+mn-ea"/>
                <a:cs typeface="Times New Roman"/>
              </a:defRPr>
            </a:lvl4pPr>
            <a:lvl5pPr marL="1828800" indent="0" algn="ctr" defTabSz="457200" rtl="0" eaLnBrk="1" latinLnBrk="0" hangingPunct="1">
              <a:spcBef>
                <a:spcPct val="20000"/>
              </a:spcBef>
              <a:buClr>
                <a:schemeClr val="accent6"/>
              </a:buClr>
              <a:buFont typeface="Wingdings" charset="2"/>
              <a:buNone/>
              <a:defRPr sz="1600" kern="1200">
                <a:solidFill>
                  <a:schemeClr val="tx1">
                    <a:tint val="75000"/>
                  </a:schemeClr>
                </a:solidFill>
                <a:latin typeface="Times New Roman"/>
                <a:ea typeface="+mn-ea"/>
                <a:cs typeface="Times New Roman"/>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
                <a:srgbClr val="F79646"/>
              </a:buClr>
              <a:buSzTx/>
              <a:buFont typeface="Wingdings" charset="2"/>
              <a:buNone/>
              <a:tabLst/>
              <a:defRPr/>
            </a:pPr>
            <a:r>
              <a:rPr kumimoji="0" lang="en-US" sz="2000" b="0" i="0" u="none" strike="noStrike" kern="1200" cap="none" spc="0" normalizeH="0" baseline="0" noProof="0">
                <a:ln>
                  <a:noFill/>
                </a:ln>
                <a:solidFill>
                  <a:sysClr val="windowText" lastClr="000000"/>
                </a:solidFill>
                <a:effectLst/>
                <a:uLnTx/>
                <a:uFillTx/>
                <a:latin typeface="Times New Roman"/>
                <a:ea typeface="+mn-ea"/>
                <a:cs typeface="Times New Roman"/>
              </a:rPr>
              <a:t>Department</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of</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Computer</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Science</a:t>
            </a:r>
          </a:p>
          <a:p>
            <a:pPr marL="0" marR="0" lvl="0" indent="0" algn="ctr" defTabSz="457200" rtl="0" eaLnBrk="1" fontAlgn="auto" latinLnBrk="0" hangingPunct="1">
              <a:lnSpc>
                <a:spcPct val="100000"/>
              </a:lnSpc>
              <a:spcBef>
                <a:spcPct val="20000"/>
              </a:spcBef>
              <a:spcAft>
                <a:spcPts val="0"/>
              </a:spcAft>
              <a:buClr>
                <a:srgbClr val="F79646"/>
              </a:buClr>
              <a:buSzTx/>
              <a:buFont typeface="Wingdings" charset="2"/>
              <a:buNone/>
              <a:tabLst/>
              <a:defRPr/>
            </a:pPr>
            <a:r>
              <a:rPr kumimoji="0" lang="en-US" sz="2000" b="0" i="0" u="none" strike="noStrike" kern="1200" cap="none" spc="0" normalizeH="0" baseline="0" noProof="0">
                <a:ln>
                  <a:noFill/>
                </a:ln>
                <a:solidFill>
                  <a:sysClr val="windowText" lastClr="000000"/>
                </a:solidFill>
                <a:effectLst/>
                <a:uLnTx/>
                <a:uFillTx/>
                <a:latin typeface="Times New Roman"/>
                <a:ea typeface="+mn-ea"/>
                <a:cs typeface="Times New Roman"/>
              </a:rPr>
              <a:t>Hofstra</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University</a:t>
            </a:r>
            <a:endParaRPr kumimoji="0" lang="en-US" sz="2000" b="0" i="0" u="none" strike="noStrike" kern="1200" cap="none" spc="0" normalizeH="0" baseline="0" noProof="0" dirty="0">
              <a:ln>
                <a:noFill/>
              </a:ln>
              <a:solidFill>
                <a:sysClr val="windowText" lastClr="000000"/>
              </a:solidFill>
              <a:effectLst/>
              <a:uLnTx/>
              <a:uFillTx/>
              <a:latin typeface="Times New Roman"/>
              <a:ea typeface="+mn-ea"/>
              <a:cs typeface="Times New Roman"/>
            </a:endParaRPr>
          </a:p>
        </p:txBody>
      </p:sp>
      <p:sp>
        <p:nvSpPr>
          <p:cNvPr id="2" name="TextBox 1">
            <a:extLst>
              <a:ext uri="{FF2B5EF4-FFF2-40B4-BE49-F238E27FC236}">
                <a16:creationId xmlns:a16="http://schemas.microsoft.com/office/drawing/2014/main" id="{260853BE-133A-977A-76F6-3EBD56979FEE}"/>
              </a:ext>
            </a:extLst>
          </p:cNvPr>
          <p:cNvSpPr txBox="1"/>
          <p:nvPr/>
        </p:nvSpPr>
        <p:spPr>
          <a:xfrm>
            <a:off x="4358711" y="6487758"/>
            <a:ext cx="4856394" cy="276999"/>
          </a:xfrm>
          <a:prstGeom prst="rect">
            <a:avLst/>
          </a:prstGeom>
          <a:solidFill>
            <a:srgbClr val="FFFFFF"/>
          </a:solidFill>
          <a:ln w="25400" cap="flat" cmpd="sng" algn="ctr">
            <a:solidFill>
              <a:srgbClr val="B7C6FE"/>
            </a:solidFill>
            <a:prstDash val="solid"/>
          </a:ln>
          <a:effectLst/>
        </p:spPr>
        <p:txBody>
          <a:bodyPr wrap="squar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dirty="0">
                <a:ln>
                  <a:noFill/>
                </a:ln>
                <a:solidFill>
                  <a:srgbClr val="000000"/>
                </a:solidFill>
                <a:effectLst/>
                <a:uLnTx/>
                <a:uFillTx/>
                <a:latin typeface="Gill Sans Light"/>
                <a:ea typeface="宋体" panose="02010600030101010101" pitchFamily="2" charset="-122"/>
                <a:cs typeface="+mn-cs"/>
              </a:rPr>
              <a:t>Acknowledgement: Lecture slides based on </a:t>
            </a:r>
            <a:r>
              <a:rPr lang="en-US" altLang="zh-CN" sz="1200" b="1" kern="1200" dirty="0" err="1">
                <a:latin typeface="Gill Sans Light"/>
                <a:ea typeface="宋体" panose="02010600030101010101" pitchFamily="2" charset="-122"/>
                <a:cs typeface="+mn-cs"/>
              </a:rPr>
              <a:t>UofW</a:t>
            </a:r>
            <a:r>
              <a:rPr kumimoji="0" lang="en-US" altLang="zh-CN" sz="1200" b="1" i="0" u="none" strike="noStrike" kern="1200" cap="none" spc="0" normalizeH="0" baseline="0" noProof="0" dirty="0">
                <a:ln>
                  <a:noFill/>
                </a:ln>
                <a:solidFill>
                  <a:srgbClr val="000000"/>
                </a:solidFill>
                <a:effectLst/>
                <a:uLnTx/>
                <a:uFillTx/>
                <a:latin typeface="Gill Sans Light"/>
                <a:ea typeface="宋体" panose="02010600030101010101" pitchFamily="2" charset="-122"/>
                <a:cs typeface="+mn-cs"/>
              </a:rPr>
              <a:t> Course on Data Structures </a:t>
            </a:r>
            <a:endParaRPr kumimoji="0" lang="en-SE" sz="1200" b="1" i="0" u="none" strike="noStrike" kern="1200" cap="none" spc="0" normalizeH="0" baseline="0" noProof="0" dirty="0">
              <a:ln>
                <a:noFill/>
              </a:ln>
              <a:solidFill>
                <a:srgbClr val="000000"/>
              </a:solidFill>
              <a:effectLst/>
              <a:uLnTx/>
              <a:uFillTx/>
              <a:latin typeface="Gill Sans Light"/>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29"/>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Adjacency Matrix</a:t>
            </a:r>
            <a:endParaRPr/>
          </a:p>
        </p:txBody>
      </p:sp>
      <p:graphicFrame>
        <p:nvGraphicFramePr>
          <p:cNvPr id="433" name="Google Shape;433;p29"/>
          <p:cNvGraphicFramePr/>
          <p:nvPr>
            <p:extLst>
              <p:ext uri="{D42A27DB-BD31-4B8C-83A1-F6EECF244321}">
                <p14:modId xmlns:p14="http://schemas.microsoft.com/office/powerpoint/2010/main" val="202659754"/>
              </p:ext>
            </p:extLst>
          </p:nvPr>
        </p:nvGraphicFramePr>
        <p:xfrm>
          <a:off x="6477234" y="2102951"/>
          <a:ext cx="5460600" cy="3768480"/>
        </p:xfrm>
        <a:graphic>
          <a:graphicData uri="http://schemas.openxmlformats.org/drawingml/2006/table">
            <a:tbl>
              <a:tblPr firstRow="1" bandRow="1">
                <a:noFill/>
              </a:tblPr>
              <a:tblGrid>
                <a:gridCol w="682575">
                  <a:extLst>
                    <a:ext uri="{9D8B030D-6E8A-4147-A177-3AD203B41FA5}">
                      <a16:colId xmlns:a16="http://schemas.microsoft.com/office/drawing/2014/main" val="20000"/>
                    </a:ext>
                  </a:extLst>
                </a:gridCol>
                <a:gridCol w="682575">
                  <a:extLst>
                    <a:ext uri="{9D8B030D-6E8A-4147-A177-3AD203B41FA5}">
                      <a16:colId xmlns:a16="http://schemas.microsoft.com/office/drawing/2014/main" val="20001"/>
                    </a:ext>
                  </a:extLst>
                </a:gridCol>
                <a:gridCol w="682575">
                  <a:extLst>
                    <a:ext uri="{9D8B030D-6E8A-4147-A177-3AD203B41FA5}">
                      <a16:colId xmlns:a16="http://schemas.microsoft.com/office/drawing/2014/main" val="20002"/>
                    </a:ext>
                  </a:extLst>
                </a:gridCol>
                <a:gridCol w="682575">
                  <a:extLst>
                    <a:ext uri="{9D8B030D-6E8A-4147-A177-3AD203B41FA5}">
                      <a16:colId xmlns:a16="http://schemas.microsoft.com/office/drawing/2014/main" val="20003"/>
                    </a:ext>
                  </a:extLst>
                </a:gridCol>
                <a:gridCol w="682575">
                  <a:extLst>
                    <a:ext uri="{9D8B030D-6E8A-4147-A177-3AD203B41FA5}">
                      <a16:colId xmlns:a16="http://schemas.microsoft.com/office/drawing/2014/main" val="20004"/>
                    </a:ext>
                  </a:extLst>
                </a:gridCol>
                <a:gridCol w="682575">
                  <a:extLst>
                    <a:ext uri="{9D8B030D-6E8A-4147-A177-3AD203B41FA5}">
                      <a16:colId xmlns:a16="http://schemas.microsoft.com/office/drawing/2014/main" val="20005"/>
                    </a:ext>
                  </a:extLst>
                </a:gridCol>
                <a:gridCol w="682575">
                  <a:extLst>
                    <a:ext uri="{9D8B030D-6E8A-4147-A177-3AD203B41FA5}">
                      <a16:colId xmlns:a16="http://schemas.microsoft.com/office/drawing/2014/main" val="20006"/>
                    </a:ext>
                  </a:extLst>
                </a:gridCol>
                <a:gridCol w="682575">
                  <a:extLst>
                    <a:ext uri="{9D8B030D-6E8A-4147-A177-3AD203B41FA5}">
                      <a16:colId xmlns:a16="http://schemas.microsoft.com/office/drawing/2014/main" val="20007"/>
                    </a:ext>
                  </a:extLst>
                </a:gridCol>
              </a:tblGrid>
              <a:tr h="266875">
                <a:tc>
                  <a:txBody>
                    <a:bodyPr/>
                    <a:lstStyle/>
                    <a:p>
                      <a:pPr marL="0" marR="0" lvl="0" indent="0" algn="ctr" rtl="0">
                        <a:spcBef>
                          <a:spcPts val="0"/>
                        </a:spcBef>
                        <a:spcAft>
                          <a:spcPts val="0"/>
                        </a:spcAft>
                        <a:buNone/>
                      </a:pPr>
                      <a:endParaRPr sz="2400" dirty="0">
                        <a:latin typeface="Calibri"/>
                        <a:ea typeface="Calibri"/>
                        <a:cs typeface="Calibri"/>
                        <a:sym typeface="Calibri"/>
                      </a:endParaRPr>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1</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2</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3</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4</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5</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6</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b="1" dirty="0">
                          <a:solidFill>
                            <a:srgbClr val="FF0000"/>
                          </a:solidFill>
                          <a:latin typeface="Calibri"/>
                          <a:ea typeface="Calibri"/>
                          <a:cs typeface="Calibri"/>
                          <a:sym typeface="Calibri"/>
                        </a:rPr>
                        <a:t>1</a:t>
                      </a:r>
                      <a:endParaRPr dirty="0"/>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1</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b="1" dirty="0">
                          <a:solidFill>
                            <a:srgbClr val="FF0000"/>
                          </a:solidFill>
                          <a:latin typeface="Calibri"/>
                          <a:ea typeface="Calibri"/>
                          <a:cs typeface="Calibri"/>
                          <a:sym typeface="Calibri"/>
                        </a:rPr>
                        <a:t>1</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extLst>
                  <a:ext uri="{0D108BD9-81ED-4DB2-BD59-A6C34878D82A}">
                    <a16:rowId xmlns:a16="http://schemas.microsoft.com/office/drawing/2014/main" val="10002"/>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2</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b="1" dirty="0">
                          <a:solidFill>
                            <a:srgbClr val="FF0000"/>
                          </a:solidFill>
                          <a:latin typeface="Calibri"/>
                          <a:ea typeface="Calibri"/>
                          <a:cs typeface="Calibri"/>
                          <a:sym typeface="Calibri"/>
                        </a:rPr>
                        <a:t>1</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b="1" dirty="0">
                          <a:solidFill>
                            <a:srgbClr val="FF0000"/>
                          </a:solidFill>
                          <a:latin typeface="Calibri"/>
                          <a:ea typeface="Calibri"/>
                          <a:cs typeface="Calibri"/>
                          <a:sym typeface="Calibri"/>
                        </a:rPr>
                        <a:t>1</a:t>
                      </a:r>
                      <a:endParaRPr dirty="0"/>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extLst>
                  <a:ext uri="{0D108BD9-81ED-4DB2-BD59-A6C34878D82A}">
                    <a16:rowId xmlns:a16="http://schemas.microsoft.com/office/drawing/2014/main" val="10003"/>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3</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extLst>
                  <a:ext uri="{0D108BD9-81ED-4DB2-BD59-A6C34878D82A}">
                    <a16:rowId xmlns:a16="http://schemas.microsoft.com/office/drawing/2014/main" val="10004"/>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4</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extLst>
                  <a:ext uri="{0D108BD9-81ED-4DB2-BD59-A6C34878D82A}">
                    <a16:rowId xmlns:a16="http://schemas.microsoft.com/office/drawing/2014/main" val="10005"/>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5</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extLst>
                  <a:ext uri="{0D108BD9-81ED-4DB2-BD59-A6C34878D82A}">
                    <a16:rowId xmlns:a16="http://schemas.microsoft.com/office/drawing/2014/main" val="10006"/>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6</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tc>
                <a:extLst>
                  <a:ext uri="{0D108BD9-81ED-4DB2-BD59-A6C34878D82A}">
                    <a16:rowId xmlns:a16="http://schemas.microsoft.com/office/drawing/2014/main" val="10007"/>
                  </a:ext>
                </a:extLst>
              </a:tr>
            </a:tbl>
          </a:graphicData>
        </a:graphic>
      </p:graphicFrame>
      <p:grpSp>
        <p:nvGrpSpPr>
          <p:cNvPr id="434" name="Google Shape;434;p29"/>
          <p:cNvGrpSpPr/>
          <p:nvPr/>
        </p:nvGrpSpPr>
        <p:grpSpPr>
          <a:xfrm>
            <a:off x="7238082" y="143217"/>
            <a:ext cx="4197425" cy="1866768"/>
            <a:chOff x="4202258" y="3421009"/>
            <a:chExt cx="5122837" cy="2090659"/>
          </a:xfrm>
        </p:grpSpPr>
        <p:grpSp>
          <p:nvGrpSpPr>
            <p:cNvPr id="435" name="Google Shape;435;p29"/>
            <p:cNvGrpSpPr/>
            <p:nvPr/>
          </p:nvGrpSpPr>
          <p:grpSpPr>
            <a:xfrm>
              <a:off x="4202258" y="4542602"/>
              <a:ext cx="690113" cy="690113"/>
              <a:chOff x="9831042" y="3675297"/>
              <a:chExt cx="690113" cy="690113"/>
            </a:xfrm>
          </p:grpSpPr>
          <p:sp>
            <p:nvSpPr>
              <p:cNvPr id="436" name="Google Shape;436;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37" name="Google Shape;437;p29"/>
              <p:cNvSpPr txBox="1"/>
              <p:nvPr/>
            </p:nvSpPr>
            <p:spPr>
              <a:xfrm>
                <a:off x="9927534" y="3748446"/>
                <a:ext cx="415153" cy="5170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6</a:t>
                </a:r>
                <a:endParaRPr/>
              </a:p>
            </p:txBody>
          </p:sp>
        </p:grpSp>
        <p:grpSp>
          <p:nvGrpSpPr>
            <p:cNvPr id="438" name="Google Shape;438;p29"/>
            <p:cNvGrpSpPr/>
            <p:nvPr/>
          </p:nvGrpSpPr>
          <p:grpSpPr>
            <a:xfrm>
              <a:off x="5481419" y="4821554"/>
              <a:ext cx="2020949" cy="690114"/>
              <a:chOff x="9076131" y="1493488"/>
              <a:chExt cx="2020949" cy="690114"/>
            </a:xfrm>
          </p:grpSpPr>
          <p:grpSp>
            <p:nvGrpSpPr>
              <p:cNvPr id="439" name="Google Shape;439;p29"/>
              <p:cNvGrpSpPr/>
              <p:nvPr/>
            </p:nvGrpSpPr>
            <p:grpSpPr>
              <a:xfrm>
                <a:off x="9076131" y="1493489"/>
                <a:ext cx="690113" cy="690113"/>
                <a:chOff x="9831042" y="3675297"/>
                <a:chExt cx="690113" cy="690113"/>
              </a:xfrm>
            </p:grpSpPr>
            <p:sp>
              <p:nvSpPr>
                <p:cNvPr id="440" name="Google Shape;440;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41" name="Google Shape;441;p29"/>
                <p:cNvSpPr txBox="1"/>
                <p:nvPr/>
              </p:nvSpPr>
              <p:spPr>
                <a:xfrm>
                  <a:off x="9974345" y="3747411"/>
                  <a:ext cx="415153" cy="5170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grpSp>
          <p:grpSp>
            <p:nvGrpSpPr>
              <p:cNvPr id="442" name="Google Shape;442;p29"/>
              <p:cNvGrpSpPr/>
              <p:nvPr/>
            </p:nvGrpSpPr>
            <p:grpSpPr>
              <a:xfrm>
                <a:off x="10406967" y="1493488"/>
                <a:ext cx="690113" cy="690113"/>
                <a:chOff x="9831042" y="3675297"/>
                <a:chExt cx="690113" cy="690113"/>
              </a:xfrm>
            </p:grpSpPr>
            <p:sp>
              <p:nvSpPr>
                <p:cNvPr id="443" name="Google Shape;443;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44" name="Google Shape;444;p29"/>
                <p:cNvSpPr txBox="1"/>
                <p:nvPr/>
              </p:nvSpPr>
              <p:spPr>
                <a:xfrm>
                  <a:off x="9963998" y="3773100"/>
                  <a:ext cx="415154" cy="5170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grpSp>
          <p:cxnSp>
            <p:nvCxnSpPr>
              <p:cNvPr id="445" name="Google Shape;445;p29"/>
              <p:cNvCxnSpPr>
                <a:endCxn id="443" idx="2"/>
              </p:cNvCxnSpPr>
              <p:nvPr/>
            </p:nvCxnSpPr>
            <p:spPr>
              <a:xfrm>
                <a:off x="9766167" y="1838545"/>
                <a:ext cx="640800" cy="0"/>
              </a:xfrm>
              <a:prstGeom prst="straightConnector1">
                <a:avLst/>
              </a:prstGeom>
              <a:noFill/>
              <a:ln w="28575" cap="flat" cmpd="sng">
                <a:solidFill>
                  <a:srgbClr val="B6A479"/>
                </a:solidFill>
                <a:prstDash val="solid"/>
                <a:round/>
                <a:headEnd type="none" w="sm" len="sm"/>
                <a:tailEnd type="none" w="sm" len="sm"/>
              </a:ln>
            </p:spPr>
          </p:cxnSp>
        </p:grpSp>
        <p:grpSp>
          <p:nvGrpSpPr>
            <p:cNvPr id="446" name="Google Shape;446;p29"/>
            <p:cNvGrpSpPr/>
            <p:nvPr/>
          </p:nvGrpSpPr>
          <p:grpSpPr>
            <a:xfrm>
              <a:off x="7318349" y="3421009"/>
              <a:ext cx="690113" cy="690113"/>
              <a:chOff x="9831042" y="3675297"/>
              <a:chExt cx="690113" cy="690113"/>
            </a:xfrm>
          </p:grpSpPr>
          <p:sp>
            <p:nvSpPr>
              <p:cNvPr id="447" name="Google Shape;447;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48" name="Google Shape;448;p29"/>
              <p:cNvSpPr txBox="1"/>
              <p:nvPr/>
            </p:nvSpPr>
            <p:spPr>
              <a:xfrm>
                <a:off x="9981098" y="3722015"/>
                <a:ext cx="415153" cy="51703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grpSp>
        <p:grpSp>
          <p:nvGrpSpPr>
            <p:cNvPr id="449" name="Google Shape;449;p29"/>
            <p:cNvGrpSpPr/>
            <p:nvPr/>
          </p:nvGrpSpPr>
          <p:grpSpPr>
            <a:xfrm>
              <a:off x="8634982" y="4038483"/>
              <a:ext cx="690113" cy="690113"/>
              <a:chOff x="9831042" y="3675297"/>
              <a:chExt cx="690113" cy="690113"/>
            </a:xfrm>
          </p:grpSpPr>
          <p:sp>
            <p:nvSpPr>
              <p:cNvPr id="450" name="Google Shape;450;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51" name="Google Shape;451;p29"/>
              <p:cNvSpPr txBox="1"/>
              <p:nvPr/>
            </p:nvSpPr>
            <p:spPr>
              <a:xfrm>
                <a:off x="9999484" y="3758562"/>
                <a:ext cx="312907" cy="5170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grpSp>
        <p:cxnSp>
          <p:nvCxnSpPr>
            <p:cNvPr id="452" name="Google Shape;452;p29"/>
            <p:cNvCxnSpPr>
              <a:stCxn id="447" idx="5"/>
              <a:endCxn id="450" idx="2"/>
            </p:cNvCxnSpPr>
            <p:nvPr/>
          </p:nvCxnSpPr>
          <p:spPr>
            <a:xfrm>
              <a:off x="7907397" y="4010057"/>
              <a:ext cx="727500" cy="373500"/>
            </a:xfrm>
            <a:prstGeom prst="straightConnector1">
              <a:avLst/>
            </a:prstGeom>
            <a:noFill/>
            <a:ln w="28575" cap="flat" cmpd="sng">
              <a:solidFill>
                <a:srgbClr val="B6A479"/>
              </a:solidFill>
              <a:prstDash val="solid"/>
              <a:round/>
              <a:headEnd type="none" w="sm" len="sm"/>
              <a:tailEnd type="none" w="sm" len="sm"/>
            </a:ln>
          </p:spPr>
        </p:cxnSp>
        <p:grpSp>
          <p:nvGrpSpPr>
            <p:cNvPr id="453" name="Google Shape;453;p29"/>
            <p:cNvGrpSpPr/>
            <p:nvPr/>
          </p:nvGrpSpPr>
          <p:grpSpPr>
            <a:xfrm>
              <a:off x="4452719" y="3581400"/>
              <a:ext cx="2020949" cy="690114"/>
              <a:chOff x="9076131" y="1493488"/>
              <a:chExt cx="2020949" cy="690114"/>
            </a:xfrm>
          </p:grpSpPr>
          <p:grpSp>
            <p:nvGrpSpPr>
              <p:cNvPr id="454" name="Google Shape;454;p29"/>
              <p:cNvGrpSpPr/>
              <p:nvPr/>
            </p:nvGrpSpPr>
            <p:grpSpPr>
              <a:xfrm>
                <a:off x="9076131" y="1493489"/>
                <a:ext cx="690113" cy="690113"/>
                <a:chOff x="9831042" y="3675297"/>
                <a:chExt cx="690113" cy="690113"/>
              </a:xfrm>
            </p:grpSpPr>
            <p:sp>
              <p:nvSpPr>
                <p:cNvPr id="455" name="Google Shape;455;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56" name="Google Shape;456;p29"/>
                <p:cNvSpPr txBox="1"/>
                <p:nvPr/>
              </p:nvSpPr>
              <p:spPr>
                <a:xfrm>
                  <a:off x="9974327" y="3736461"/>
                  <a:ext cx="415153" cy="51703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0</a:t>
                  </a:r>
                  <a:endParaRPr/>
                </a:p>
              </p:txBody>
            </p:sp>
          </p:grpSp>
          <p:grpSp>
            <p:nvGrpSpPr>
              <p:cNvPr id="457" name="Google Shape;457;p29"/>
              <p:cNvGrpSpPr/>
              <p:nvPr/>
            </p:nvGrpSpPr>
            <p:grpSpPr>
              <a:xfrm>
                <a:off x="10406967" y="1493488"/>
                <a:ext cx="690113" cy="690113"/>
                <a:chOff x="9831042" y="3675297"/>
                <a:chExt cx="690113" cy="690113"/>
              </a:xfrm>
            </p:grpSpPr>
            <p:sp>
              <p:nvSpPr>
                <p:cNvPr id="458" name="Google Shape;458;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59" name="Google Shape;459;p29"/>
                <p:cNvSpPr txBox="1"/>
                <p:nvPr/>
              </p:nvSpPr>
              <p:spPr>
                <a:xfrm>
                  <a:off x="9982570" y="3733816"/>
                  <a:ext cx="415153" cy="5170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grpSp>
          <p:cxnSp>
            <p:nvCxnSpPr>
              <p:cNvPr id="460" name="Google Shape;460;p29"/>
              <p:cNvCxnSpPr>
                <a:endCxn id="458" idx="2"/>
              </p:cNvCxnSpPr>
              <p:nvPr/>
            </p:nvCxnSpPr>
            <p:spPr>
              <a:xfrm>
                <a:off x="9766167" y="1838545"/>
                <a:ext cx="640800" cy="0"/>
              </a:xfrm>
              <a:prstGeom prst="straightConnector1">
                <a:avLst/>
              </a:prstGeom>
              <a:noFill/>
              <a:ln w="28575" cap="flat" cmpd="sng">
                <a:solidFill>
                  <a:srgbClr val="B6A479"/>
                </a:solidFill>
                <a:prstDash val="solid"/>
                <a:round/>
                <a:headEnd type="none" w="sm" len="sm"/>
                <a:tailEnd type="none" w="sm" len="sm"/>
              </a:ln>
            </p:spPr>
          </p:cxnSp>
        </p:grpSp>
        <p:cxnSp>
          <p:nvCxnSpPr>
            <p:cNvPr id="461" name="Google Shape;461;p29"/>
            <p:cNvCxnSpPr>
              <a:stCxn id="455" idx="5"/>
              <a:endCxn id="440" idx="1"/>
            </p:cNvCxnSpPr>
            <p:nvPr/>
          </p:nvCxnSpPr>
          <p:spPr>
            <a:xfrm>
              <a:off x="5041767" y="4170449"/>
              <a:ext cx="540600" cy="752100"/>
            </a:xfrm>
            <a:prstGeom prst="straightConnector1">
              <a:avLst/>
            </a:prstGeom>
            <a:noFill/>
            <a:ln w="28575" cap="flat" cmpd="sng">
              <a:solidFill>
                <a:srgbClr val="B6A479"/>
              </a:solidFill>
              <a:prstDash val="solid"/>
              <a:round/>
              <a:headEnd type="none" w="sm" len="sm"/>
              <a:tailEnd type="none" w="sm" len="sm"/>
            </a:ln>
          </p:spPr>
        </p:cxnSp>
        <p:cxnSp>
          <p:nvCxnSpPr>
            <p:cNvPr id="462" name="Google Shape;462;p29"/>
            <p:cNvCxnSpPr>
              <a:stCxn id="443" idx="7"/>
              <a:endCxn id="450" idx="3"/>
            </p:cNvCxnSpPr>
            <p:nvPr/>
          </p:nvCxnSpPr>
          <p:spPr>
            <a:xfrm rot="10800000" flipH="1">
              <a:off x="7401303" y="4627419"/>
              <a:ext cx="1334700" cy="295200"/>
            </a:xfrm>
            <a:prstGeom prst="straightConnector1">
              <a:avLst/>
            </a:prstGeom>
            <a:noFill/>
            <a:ln w="28575" cap="flat" cmpd="sng">
              <a:solidFill>
                <a:srgbClr val="B6A479"/>
              </a:solidFill>
              <a:prstDash val="solid"/>
              <a:round/>
              <a:headEnd type="none" w="sm" len="sm"/>
              <a:tailEnd type="none" w="sm" len="sm"/>
            </a:ln>
          </p:spPr>
        </p:cxnSp>
        <p:cxnSp>
          <p:nvCxnSpPr>
            <p:cNvPr id="463" name="Google Shape;463;p29"/>
            <p:cNvCxnSpPr>
              <a:stCxn id="458" idx="5"/>
              <a:endCxn id="443" idx="1"/>
            </p:cNvCxnSpPr>
            <p:nvPr/>
          </p:nvCxnSpPr>
          <p:spPr>
            <a:xfrm>
              <a:off x="6372603" y="4170448"/>
              <a:ext cx="540600" cy="752100"/>
            </a:xfrm>
            <a:prstGeom prst="straightConnector1">
              <a:avLst/>
            </a:prstGeom>
            <a:noFill/>
            <a:ln w="28575" cap="flat" cmpd="sng">
              <a:solidFill>
                <a:srgbClr val="B6A479"/>
              </a:solidFill>
              <a:prstDash val="solid"/>
              <a:round/>
              <a:headEnd type="none" w="sm" len="sm"/>
              <a:tailEnd type="none" w="sm" len="sm"/>
            </a:ln>
          </p:spPr>
        </p:cxnSp>
      </p:grpSp>
      <p:sp>
        <p:nvSpPr>
          <p:cNvPr id="464" name="Google Shape;464;p29"/>
          <p:cNvSpPr txBox="1"/>
          <p:nvPr/>
        </p:nvSpPr>
        <p:spPr>
          <a:xfrm>
            <a:off x="657225" y="1505782"/>
            <a:ext cx="5901600" cy="52629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In an adjacency matrix a[u][v] is 1 if there is an edge (</a:t>
            </a:r>
            <a:r>
              <a:rPr lang="en-US" sz="2800" dirty="0" err="1">
                <a:solidFill>
                  <a:schemeClr val="dk1"/>
                </a:solidFill>
                <a:latin typeface="Quattrocento Sans"/>
                <a:ea typeface="Quattrocento Sans"/>
                <a:cs typeface="Quattrocento Sans"/>
                <a:sym typeface="Quattrocento Sans"/>
              </a:rPr>
              <a:t>u,v</a:t>
            </a:r>
            <a:r>
              <a:rPr lang="en-US" sz="2800" dirty="0">
                <a:solidFill>
                  <a:schemeClr val="dk1"/>
                </a:solidFill>
                <a:latin typeface="Quattrocento Sans"/>
                <a:ea typeface="Quattrocento Sans"/>
                <a:cs typeface="Quattrocento Sans"/>
                <a:sym typeface="Quattrocento Sans"/>
              </a:rPr>
              <a:t>), and 0 otherwise.</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Worst-case Time Complexity </a:t>
            </a:r>
            <a:br>
              <a:rPr lang="en-US" sz="2800" dirty="0">
                <a:solidFill>
                  <a:schemeClr val="dk1"/>
                </a:solidFill>
                <a:latin typeface="Quattrocento Sans"/>
                <a:ea typeface="Quattrocento Sans"/>
                <a:cs typeface="Quattrocento Sans"/>
                <a:sym typeface="Quattrocento Sans"/>
              </a:rPr>
            </a:br>
            <a:r>
              <a:rPr lang="en-US" sz="2800" dirty="0">
                <a:solidFill>
                  <a:schemeClr val="dk1"/>
                </a:solidFill>
                <a:latin typeface="Quattrocento Sans"/>
                <a:ea typeface="Quattrocento Sans"/>
                <a:cs typeface="Quattrocento Sans"/>
                <a:sym typeface="Quattrocento Sans"/>
              </a:rPr>
              <a:t>(|V| = n, |E| = m):</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Add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Remove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Check edge exists from (</a:t>
            </a:r>
            <a:r>
              <a:rPr lang="en-US" sz="2800" i="0" u="none" strike="noStrike" cap="none" dirty="0" err="1">
                <a:solidFill>
                  <a:schemeClr val="dk1"/>
                </a:solidFill>
                <a:latin typeface="Quattrocento Sans"/>
                <a:ea typeface="Quattrocento Sans"/>
                <a:cs typeface="Quattrocento Sans"/>
                <a:sym typeface="Quattrocento Sans"/>
              </a:rPr>
              <a:t>u,v</a:t>
            </a:r>
            <a:r>
              <a:rPr lang="en-US" sz="2800" i="0" u="none" strike="noStrike" cap="none" dirty="0">
                <a:solidFill>
                  <a:schemeClr val="dk1"/>
                </a:solidFill>
                <a:latin typeface="Quattrocento Sans"/>
                <a:ea typeface="Quattrocento Sans"/>
                <a:cs typeface="Quattrocento Sans"/>
                <a:sym typeface="Quattrocento Sans"/>
              </a:rPr>
              <a:t>):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out-neighbors of u: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in-neighbors of u:</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Space Complexity:</a:t>
            </a: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More suitable for dense graphs</a:t>
            </a:r>
            <a:endParaRPr dirty="0">
              <a:latin typeface="Quattrocento Sans"/>
              <a:ea typeface="Quattrocento Sans"/>
              <a:cs typeface="Quattrocento Sans"/>
              <a:sym typeface="Quattrocento Sans"/>
            </a:endParaRPr>
          </a:p>
        </p:txBody>
      </p:sp>
      <p:sp>
        <p:nvSpPr>
          <p:cNvPr id="465" name="Google Shape;465;p29"/>
          <p:cNvSpPr txBox="1"/>
          <p:nvPr/>
        </p:nvSpPr>
        <p:spPr>
          <a:xfrm>
            <a:off x="2689318" y="3668520"/>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O(1)</a:t>
            </a:r>
            <a:endParaRPr sz="2200" dirty="0">
              <a:latin typeface="Quattrocento Sans"/>
              <a:ea typeface="Quattrocento Sans"/>
              <a:cs typeface="Quattrocento Sans"/>
              <a:sym typeface="Quattrocento Sans"/>
            </a:endParaRPr>
          </a:p>
        </p:txBody>
      </p:sp>
      <p:sp>
        <p:nvSpPr>
          <p:cNvPr id="466" name="Google Shape;466;p29"/>
          <p:cNvSpPr txBox="1"/>
          <p:nvPr/>
        </p:nvSpPr>
        <p:spPr>
          <a:xfrm>
            <a:off x="3368575" y="4085838"/>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O(1)</a:t>
            </a:r>
            <a:endParaRPr sz="2200" dirty="0">
              <a:latin typeface="Quattrocento Sans"/>
              <a:ea typeface="Quattrocento Sans"/>
              <a:cs typeface="Quattrocento Sans"/>
              <a:sym typeface="Quattrocento Sans"/>
            </a:endParaRPr>
          </a:p>
        </p:txBody>
      </p:sp>
      <p:sp>
        <p:nvSpPr>
          <p:cNvPr id="467" name="Google Shape;467;p29"/>
          <p:cNvSpPr txBox="1"/>
          <p:nvPr/>
        </p:nvSpPr>
        <p:spPr>
          <a:xfrm>
            <a:off x="5567550" y="4498363"/>
            <a:ext cx="945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O(1)</a:t>
            </a:r>
            <a:endParaRPr sz="2200" dirty="0">
              <a:latin typeface="Quattrocento Sans"/>
              <a:ea typeface="Quattrocento Sans"/>
              <a:cs typeface="Quattrocento Sans"/>
              <a:sym typeface="Quattrocento Sans"/>
            </a:endParaRPr>
          </a:p>
        </p:txBody>
      </p:sp>
      <p:sp>
        <p:nvSpPr>
          <p:cNvPr id="468" name="Google Shape;468;p29"/>
          <p:cNvSpPr txBox="1"/>
          <p:nvPr/>
        </p:nvSpPr>
        <p:spPr>
          <a:xfrm>
            <a:off x="4734873" y="4949325"/>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a:t>
            </a:r>
            <a:endParaRPr sz="2200" dirty="0">
              <a:latin typeface="Quattrocento Sans"/>
              <a:ea typeface="Quattrocento Sans"/>
              <a:cs typeface="Quattrocento Sans"/>
              <a:sym typeface="Quattrocento Sans"/>
            </a:endParaRPr>
          </a:p>
        </p:txBody>
      </p:sp>
      <p:sp>
        <p:nvSpPr>
          <p:cNvPr id="469" name="Google Shape;469;p29"/>
          <p:cNvSpPr txBox="1"/>
          <p:nvPr/>
        </p:nvSpPr>
        <p:spPr>
          <a:xfrm>
            <a:off x="4542698" y="5372325"/>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a:t>
            </a:r>
            <a:endParaRPr sz="2200" dirty="0">
              <a:latin typeface="Quattrocento Sans"/>
              <a:ea typeface="Quattrocento Sans"/>
              <a:cs typeface="Quattrocento Sans"/>
              <a:sym typeface="Quattrocento Sans"/>
            </a:endParaRPr>
          </a:p>
        </p:txBody>
      </p:sp>
      <p:sp>
        <p:nvSpPr>
          <p:cNvPr id="470" name="Google Shape;470;p29"/>
          <p:cNvSpPr txBox="1"/>
          <p:nvPr/>
        </p:nvSpPr>
        <p:spPr>
          <a:xfrm>
            <a:off x="3666275" y="5815882"/>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a:t>
            </a:r>
            <a:r>
              <a:rPr lang="en-US" sz="2200" baseline="30000" dirty="0">
                <a:latin typeface="Quattrocento Sans"/>
                <a:ea typeface="Quattrocento Sans"/>
                <a:cs typeface="Quattrocento Sans"/>
                <a:sym typeface="Quattrocento Sans"/>
              </a:rPr>
              <a:t>2</a:t>
            </a:r>
            <a:r>
              <a:rPr lang="en-US" sz="2200" dirty="0">
                <a:latin typeface="Quattrocento Sans"/>
                <a:ea typeface="Quattrocento Sans"/>
                <a:cs typeface="Quattrocento Sans"/>
                <a:sym typeface="Quattrocento Sans"/>
              </a:rPr>
              <a:t>)</a:t>
            </a:r>
            <a:endParaRPr sz="2200" dirty="0">
              <a:latin typeface="Quattrocento Sans"/>
              <a:ea typeface="Quattrocento Sans"/>
              <a:cs typeface="Quattrocento Sans"/>
              <a:sym typeface="Quattrocento Sans"/>
            </a:endParaRPr>
          </a:p>
        </p:txBody>
      </p:sp>
      <p:sp>
        <p:nvSpPr>
          <p:cNvPr id="2" name="Google Shape;692;p40">
            <a:extLst>
              <a:ext uri="{FF2B5EF4-FFF2-40B4-BE49-F238E27FC236}">
                <a16:creationId xmlns:a16="http://schemas.microsoft.com/office/drawing/2014/main" id="{1B6E1B87-D6C0-9619-468F-587B19280F31}"/>
              </a:ext>
            </a:extLst>
          </p:cNvPr>
          <p:cNvSpPr txBox="1">
            <a:spLocks/>
          </p:cNvSpPr>
          <p:nvPr/>
        </p:nvSpPr>
        <p:spPr>
          <a:xfrm>
            <a:off x="6840639" y="6007198"/>
            <a:ext cx="5166970" cy="762990"/>
          </a:xfrm>
          <a:prstGeom prst="rect">
            <a:avLst/>
          </a:prstGeom>
          <a:solidFill>
            <a:schemeClr val="bg1">
              <a:lumMod val="95000"/>
            </a:schemeClr>
          </a:solidFill>
          <a:ln/>
        </p:spPr>
        <p:style>
          <a:lnRef idx="1">
            <a:schemeClr val="dk1"/>
          </a:lnRef>
          <a:fillRef idx="2">
            <a:schemeClr val="dk1"/>
          </a:fillRef>
          <a:effectRef idx="1">
            <a:schemeClr val="dk1"/>
          </a:effectRef>
          <a:fontRef idx="minor">
            <a:schemeClr val="dk1"/>
          </a:fontRef>
        </p:style>
        <p:txBody>
          <a:bodyPr spcFirstLastPara="1" wrap="square" lIns="45700" tIns="45700" rIns="45700" bIns="45700" anchor="t" anchorCtr="0">
            <a:normAutofit fontScale="92500" lnSpcReduction="20000"/>
          </a:bodyPr>
          <a:lstStyle>
            <a:defPPr marR="0" lvl="0" algn="l" rtl="0">
              <a:lnSpc>
                <a:spcPct val="100000"/>
              </a:lnSpc>
              <a:spcBef>
                <a:spcPts val="0"/>
              </a:spcBef>
              <a:spcAft>
                <a:spcPts val="0"/>
              </a:spcAft>
            </a:defPPr>
            <a:lvl1pPr marL="457200" marR="0" lvl="0" indent="-393700" algn="l" rtl="0">
              <a:lnSpc>
                <a:spcPct val="90000"/>
              </a:lnSpc>
              <a:spcBef>
                <a:spcPts val="1200"/>
              </a:spcBef>
              <a:spcAft>
                <a:spcPts val="0"/>
              </a:spcAft>
              <a:buClr>
                <a:srgbClr val="4C3282"/>
              </a:buClr>
              <a:buSzPts val="2600"/>
              <a:buFont typeface="Twentieth Century"/>
              <a:buChar char="●"/>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pPr marL="0" indent="0">
              <a:spcBef>
                <a:spcPts val="0"/>
              </a:spcBef>
              <a:buFont typeface="Twentieth Century"/>
              <a:buNone/>
            </a:pPr>
            <a:r>
              <a:rPr lang="en-GB" sz="2000" dirty="0"/>
              <a:t>For an undirected graph, adjacency matrix is symmetric w.r.t diagonal line. A node u’s out-</a:t>
            </a:r>
            <a:r>
              <a:rPr lang="en-GB" sz="2000" dirty="0" err="1"/>
              <a:t>neighbors</a:t>
            </a:r>
            <a:r>
              <a:rPr lang="en-GB" sz="2000" dirty="0"/>
              <a:t> are the same as its in-</a:t>
            </a:r>
            <a:r>
              <a:rPr lang="en-GB" sz="2000" dirty="0" err="1"/>
              <a:t>neighbors</a:t>
            </a:r>
            <a:endParaRPr lang="en-GB"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5"/>
                                        </p:tgtEl>
                                        <p:attrNameLst>
                                          <p:attrName>style.visibility</p:attrName>
                                        </p:attrNameLst>
                                      </p:cBhvr>
                                      <p:to>
                                        <p:strVal val="visible"/>
                                      </p:to>
                                    </p:set>
                                    <p:animEffect transition="in" filter="fade">
                                      <p:cBhvr>
                                        <p:cTn id="7" dur="1000"/>
                                        <p:tgtEl>
                                          <p:spTgt spid="4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6"/>
                                        </p:tgtEl>
                                        <p:attrNameLst>
                                          <p:attrName>style.visibility</p:attrName>
                                        </p:attrNameLst>
                                      </p:cBhvr>
                                      <p:to>
                                        <p:strVal val="visible"/>
                                      </p:to>
                                    </p:set>
                                    <p:animEffect transition="in" filter="fade">
                                      <p:cBhvr>
                                        <p:cTn id="12" dur="1000"/>
                                        <p:tgtEl>
                                          <p:spTgt spid="46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7"/>
                                        </p:tgtEl>
                                        <p:attrNameLst>
                                          <p:attrName>style.visibility</p:attrName>
                                        </p:attrNameLst>
                                      </p:cBhvr>
                                      <p:to>
                                        <p:strVal val="visible"/>
                                      </p:to>
                                    </p:set>
                                    <p:animEffect transition="in" filter="fade">
                                      <p:cBhvr>
                                        <p:cTn id="17" dur="1000"/>
                                        <p:tgtEl>
                                          <p:spTgt spid="46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8"/>
                                        </p:tgtEl>
                                        <p:attrNameLst>
                                          <p:attrName>style.visibility</p:attrName>
                                        </p:attrNameLst>
                                      </p:cBhvr>
                                      <p:to>
                                        <p:strVal val="visible"/>
                                      </p:to>
                                    </p:set>
                                    <p:animEffect transition="in" filter="fade">
                                      <p:cBhvr>
                                        <p:cTn id="22" dur="1000"/>
                                        <p:tgtEl>
                                          <p:spTgt spid="46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9"/>
                                        </p:tgtEl>
                                        <p:attrNameLst>
                                          <p:attrName>style.visibility</p:attrName>
                                        </p:attrNameLst>
                                      </p:cBhvr>
                                      <p:to>
                                        <p:strVal val="visible"/>
                                      </p:to>
                                    </p:set>
                                    <p:animEffect transition="in" filter="fade">
                                      <p:cBhvr>
                                        <p:cTn id="27" dur="1000"/>
                                        <p:tgtEl>
                                          <p:spTgt spid="46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70"/>
                                        </p:tgtEl>
                                        <p:attrNameLst>
                                          <p:attrName>style.visibility</p:attrName>
                                        </p:attrNameLst>
                                      </p:cBhvr>
                                      <p:to>
                                        <p:strVal val="visible"/>
                                      </p:to>
                                    </p:set>
                                    <p:animEffect transition="in" filter="fade">
                                      <p:cBhvr>
                                        <p:cTn id="32" dur="1000"/>
                                        <p:tgtEl>
                                          <p:spTgt spid="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0"/>
          <p:cNvSpPr txBox="1"/>
          <p:nvPr/>
        </p:nvSpPr>
        <p:spPr>
          <a:xfrm>
            <a:off x="657225" y="1505782"/>
            <a:ext cx="5901600" cy="52629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In an adjacency matrix a[u][v] is 1 if there is an edge (</a:t>
            </a:r>
            <a:r>
              <a:rPr lang="en-US" sz="2800" dirty="0" err="1">
                <a:solidFill>
                  <a:schemeClr val="dk1"/>
                </a:solidFill>
                <a:latin typeface="Quattrocento Sans"/>
                <a:ea typeface="Quattrocento Sans"/>
                <a:cs typeface="Quattrocento Sans"/>
                <a:sym typeface="Quattrocento Sans"/>
              </a:rPr>
              <a:t>u,v</a:t>
            </a:r>
            <a:r>
              <a:rPr lang="en-US" sz="2800" dirty="0">
                <a:solidFill>
                  <a:schemeClr val="dk1"/>
                </a:solidFill>
                <a:latin typeface="Quattrocento Sans"/>
                <a:ea typeface="Quattrocento Sans"/>
                <a:cs typeface="Quattrocento Sans"/>
                <a:sym typeface="Quattrocento Sans"/>
              </a:rPr>
              <a:t>), and 0 otherwise.</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Worst-case Time Complexity </a:t>
            </a:r>
            <a:br>
              <a:rPr lang="en-US" sz="2800" dirty="0">
                <a:solidFill>
                  <a:schemeClr val="dk1"/>
                </a:solidFill>
                <a:latin typeface="Quattrocento Sans"/>
                <a:ea typeface="Quattrocento Sans"/>
                <a:cs typeface="Quattrocento Sans"/>
                <a:sym typeface="Quattrocento Sans"/>
              </a:rPr>
            </a:br>
            <a:r>
              <a:rPr lang="en-US" sz="2800" dirty="0">
                <a:solidFill>
                  <a:schemeClr val="dk1"/>
                </a:solidFill>
                <a:latin typeface="Quattrocento Sans"/>
                <a:ea typeface="Quattrocento Sans"/>
                <a:cs typeface="Quattrocento Sans"/>
                <a:sym typeface="Quattrocento Sans"/>
              </a:rPr>
              <a:t>(|V| = n, |E| = m):</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Add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Remove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Check edge exists from (</a:t>
            </a:r>
            <a:r>
              <a:rPr lang="en-US" sz="2800" i="0" u="none" strike="noStrike" cap="none" dirty="0" err="1">
                <a:solidFill>
                  <a:schemeClr val="dk1"/>
                </a:solidFill>
                <a:latin typeface="Quattrocento Sans"/>
                <a:ea typeface="Quattrocento Sans"/>
                <a:cs typeface="Quattrocento Sans"/>
                <a:sym typeface="Quattrocento Sans"/>
              </a:rPr>
              <a:t>u,v</a:t>
            </a:r>
            <a:r>
              <a:rPr lang="en-US" sz="2800" i="0" u="none" strike="noStrike" cap="none" dirty="0">
                <a:solidFill>
                  <a:schemeClr val="dk1"/>
                </a:solidFill>
                <a:latin typeface="Quattrocento Sans"/>
                <a:ea typeface="Quattrocento Sans"/>
                <a:cs typeface="Quattrocento Sans"/>
                <a:sym typeface="Quattrocento Sans"/>
              </a:rPr>
              <a:t>):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a:t>
            </a:r>
            <a:r>
              <a:rPr lang="en-US" sz="2800" i="0" u="none" strike="noStrike" cap="none" dirty="0" err="1">
                <a:solidFill>
                  <a:schemeClr val="dk1"/>
                </a:solidFill>
                <a:latin typeface="Quattrocento Sans"/>
                <a:ea typeface="Quattrocento Sans"/>
                <a:cs typeface="Quattrocento Sans"/>
                <a:sym typeface="Quattrocento Sans"/>
              </a:rPr>
              <a:t>outneighbors</a:t>
            </a:r>
            <a:r>
              <a:rPr lang="en-US" sz="2800" i="0" u="none" strike="noStrike" cap="none" dirty="0">
                <a:solidFill>
                  <a:schemeClr val="dk1"/>
                </a:solidFill>
                <a:latin typeface="Quattrocento Sans"/>
                <a:ea typeface="Quattrocento Sans"/>
                <a:cs typeface="Quattrocento Sans"/>
                <a:sym typeface="Quattrocento Sans"/>
              </a:rPr>
              <a:t> of u: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a:t>
            </a:r>
            <a:r>
              <a:rPr lang="en-US" sz="2800" i="0" u="none" strike="noStrike" cap="none" dirty="0" err="1">
                <a:solidFill>
                  <a:schemeClr val="dk1"/>
                </a:solidFill>
                <a:latin typeface="Quattrocento Sans"/>
                <a:ea typeface="Quattrocento Sans"/>
                <a:cs typeface="Quattrocento Sans"/>
                <a:sym typeface="Quattrocento Sans"/>
              </a:rPr>
              <a:t>inneighbors</a:t>
            </a:r>
            <a:r>
              <a:rPr lang="en-US" sz="2800" i="0" u="none" strike="noStrike" cap="none" dirty="0">
                <a:solidFill>
                  <a:schemeClr val="dk1"/>
                </a:solidFill>
                <a:latin typeface="Quattrocento Sans"/>
                <a:ea typeface="Quattrocento Sans"/>
                <a:cs typeface="Quattrocento Sans"/>
                <a:sym typeface="Quattrocento Sans"/>
              </a:rPr>
              <a:t> of u:</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Space Complexity:</a:t>
            </a:r>
            <a:endParaRPr lang="en-US" dirty="0">
              <a:latin typeface="Quattrocento Sans"/>
              <a:ea typeface="Quattrocento Sans"/>
              <a:cs typeface="Quattrocento Sans"/>
              <a:sym typeface="Quattrocento Sans"/>
            </a:endParaRPr>
          </a:p>
          <a:p>
            <a:pPr lvl="0"/>
            <a:r>
              <a:rPr lang="en-US" sz="2800" dirty="0">
                <a:solidFill>
                  <a:schemeClr val="dk1"/>
                </a:solidFill>
                <a:latin typeface="Quattrocento Sans"/>
                <a:ea typeface="Quattrocento Sans"/>
                <a:cs typeface="Quattrocento Sans"/>
                <a:sym typeface="Quattrocento Sans"/>
              </a:rPr>
              <a:t>More suitable for sparse graphs</a:t>
            </a:r>
          </a:p>
        </p:txBody>
      </p:sp>
      <p:sp>
        <p:nvSpPr>
          <p:cNvPr id="476" name="Google Shape;476;p3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Adjacency List</a:t>
            </a:r>
            <a:endParaRPr/>
          </a:p>
        </p:txBody>
      </p:sp>
      <p:grpSp>
        <p:nvGrpSpPr>
          <p:cNvPr id="477" name="Google Shape;477;p30"/>
          <p:cNvGrpSpPr/>
          <p:nvPr/>
        </p:nvGrpSpPr>
        <p:grpSpPr>
          <a:xfrm>
            <a:off x="8186809" y="213215"/>
            <a:ext cx="3237549" cy="2551087"/>
            <a:chOff x="5773537" y="3944188"/>
            <a:chExt cx="3237549" cy="2551087"/>
          </a:xfrm>
        </p:grpSpPr>
        <p:grpSp>
          <p:nvGrpSpPr>
            <p:cNvPr id="478" name="Google Shape;478;p30"/>
            <p:cNvGrpSpPr/>
            <p:nvPr/>
          </p:nvGrpSpPr>
          <p:grpSpPr>
            <a:xfrm>
              <a:off x="5773537" y="4473911"/>
              <a:ext cx="690113" cy="690113"/>
              <a:chOff x="9831042" y="3675297"/>
              <a:chExt cx="690113" cy="690113"/>
            </a:xfrm>
          </p:grpSpPr>
          <p:sp>
            <p:nvSpPr>
              <p:cNvPr id="479" name="Google Shape;479;p30"/>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0" name="Google Shape;480;p30"/>
              <p:cNvSpPr txBox="1"/>
              <p:nvPr/>
            </p:nvSpPr>
            <p:spPr>
              <a:xfrm>
                <a:off x="10010027" y="3835687"/>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grpSp>
          <p:nvGrpSpPr>
            <p:cNvPr id="481" name="Google Shape;481;p30"/>
            <p:cNvGrpSpPr/>
            <p:nvPr/>
          </p:nvGrpSpPr>
          <p:grpSpPr>
            <a:xfrm>
              <a:off x="6982117" y="3944188"/>
              <a:ext cx="690113" cy="690113"/>
              <a:chOff x="9831042" y="3675297"/>
              <a:chExt cx="690113" cy="690113"/>
            </a:xfrm>
          </p:grpSpPr>
          <p:sp>
            <p:nvSpPr>
              <p:cNvPr id="482" name="Google Shape;482;p30"/>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3" name="Google Shape;483;p30"/>
              <p:cNvSpPr txBox="1"/>
              <p:nvPr/>
            </p:nvSpPr>
            <p:spPr>
              <a:xfrm>
                <a:off x="10010027" y="3835687"/>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grpSp>
        <p:grpSp>
          <p:nvGrpSpPr>
            <p:cNvPr id="484" name="Google Shape;484;p30"/>
            <p:cNvGrpSpPr/>
            <p:nvPr/>
          </p:nvGrpSpPr>
          <p:grpSpPr>
            <a:xfrm>
              <a:off x="8320973" y="5176815"/>
              <a:ext cx="690113" cy="690113"/>
              <a:chOff x="9831042" y="3675297"/>
              <a:chExt cx="690113" cy="690113"/>
            </a:xfrm>
          </p:grpSpPr>
          <p:sp>
            <p:nvSpPr>
              <p:cNvPr id="485" name="Google Shape;485;p30"/>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6" name="Google Shape;486;p30"/>
              <p:cNvSpPr txBox="1"/>
              <p:nvPr/>
            </p:nvSpPr>
            <p:spPr>
              <a:xfrm>
                <a:off x="10010027" y="3835687"/>
                <a:ext cx="3273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cxnSp>
          <p:nvCxnSpPr>
            <p:cNvPr id="487" name="Google Shape;487;p30"/>
            <p:cNvCxnSpPr>
              <a:stCxn id="479" idx="7"/>
              <a:endCxn id="482" idx="2"/>
            </p:cNvCxnSpPr>
            <p:nvPr/>
          </p:nvCxnSpPr>
          <p:spPr>
            <a:xfrm rot="10800000" flipH="1">
              <a:off x="6362585" y="4289376"/>
              <a:ext cx="619500" cy="285600"/>
            </a:xfrm>
            <a:prstGeom prst="straightConnector1">
              <a:avLst/>
            </a:prstGeom>
            <a:noFill/>
            <a:ln w="28575" cap="flat" cmpd="sng">
              <a:solidFill>
                <a:srgbClr val="B6A479"/>
              </a:solidFill>
              <a:prstDash val="solid"/>
              <a:round/>
              <a:headEnd type="none" w="sm" len="sm"/>
              <a:tailEnd type="triangle" w="med" len="med"/>
            </a:ln>
          </p:spPr>
        </p:cxnSp>
        <p:grpSp>
          <p:nvGrpSpPr>
            <p:cNvPr id="488" name="Google Shape;488;p30"/>
            <p:cNvGrpSpPr/>
            <p:nvPr/>
          </p:nvGrpSpPr>
          <p:grpSpPr>
            <a:xfrm>
              <a:off x="6316802" y="5805162"/>
              <a:ext cx="690113" cy="690113"/>
              <a:chOff x="9831042" y="3675297"/>
              <a:chExt cx="690113" cy="690113"/>
            </a:xfrm>
          </p:grpSpPr>
          <p:sp>
            <p:nvSpPr>
              <p:cNvPr id="489" name="Google Shape;489;p30"/>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90" name="Google Shape;490;p30"/>
              <p:cNvSpPr txBox="1"/>
              <p:nvPr/>
            </p:nvSpPr>
            <p:spPr>
              <a:xfrm>
                <a:off x="10010027" y="3835687"/>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cxnSp>
          <p:nvCxnSpPr>
            <p:cNvPr id="491" name="Google Shape;491;p30"/>
            <p:cNvCxnSpPr>
              <a:stCxn id="489" idx="1"/>
              <a:endCxn id="479" idx="4"/>
            </p:cNvCxnSpPr>
            <p:nvPr/>
          </p:nvCxnSpPr>
          <p:spPr>
            <a:xfrm rot="10800000">
              <a:off x="6118467" y="5164027"/>
              <a:ext cx="299400" cy="742200"/>
            </a:xfrm>
            <a:prstGeom prst="straightConnector1">
              <a:avLst/>
            </a:prstGeom>
            <a:noFill/>
            <a:ln w="28575" cap="flat" cmpd="sng">
              <a:solidFill>
                <a:srgbClr val="B6A479"/>
              </a:solidFill>
              <a:prstDash val="solid"/>
              <a:round/>
              <a:headEnd type="none" w="sm" len="sm"/>
              <a:tailEnd type="triangle" w="med" len="med"/>
            </a:ln>
          </p:spPr>
        </p:cxnSp>
        <p:cxnSp>
          <p:nvCxnSpPr>
            <p:cNvPr id="492" name="Google Shape;492;p30"/>
            <p:cNvCxnSpPr>
              <a:stCxn id="479" idx="6"/>
              <a:endCxn id="485" idx="2"/>
            </p:cNvCxnSpPr>
            <p:nvPr/>
          </p:nvCxnSpPr>
          <p:spPr>
            <a:xfrm>
              <a:off x="6463650" y="4818968"/>
              <a:ext cx="1857300" cy="702900"/>
            </a:xfrm>
            <a:prstGeom prst="straightConnector1">
              <a:avLst/>
            </a:prstGeom>
            <a:noFill/>
            <a:ln w="28575" cap="flat" cmpd="sng">
              <a:solidFill>
                <a:srgbClr val="B6A479"/>
              </a:solidFill>
              <a:prstDash val="solid"/>
              <a:round/>
              <a:headEnd type="none" w="sm" len="sm"/>
              <a:tailEnd type="triangle" w="med" len="med"/>
            </a:ln>
          </p:spPr>
        </p:cxnSp>
        <p:cxnSp>
          <p:nvCxnSpPr>
            <p:cNvPr id="493" name="Google Shape;493;p30"/>
            <p:cNvCxnSpPr>
              <a:stCxn id="485" idx="1"/>
              <a:endCxn id="482" idx="5"/>
            </p:cNvCxnSpPr>
            <p:nvPr/>
          </p:nvCxnSpPr>
          <p:spPr>
            <a:xfrm rot="10800000">
              <a:off x="7571238" y="4533280"/>
              <a:ext cx="850800" cy="744600"/>
            </a:xfrm>
            <a:prstGeom prst="straightConnector1">
              <a:avLst/>
            </a:prstGeom>
            <a:noFill/>
            <a:ln w="28575" cap="flat" cmpd="sng">
              <a:solidFill>
                <a:srgbClr val="B6A479"/>
              </a:solidFill>
              <a:prstDash val="solid"/>
              <a:round/>
              <a:headEnd type="none" w="sm" len="sm"/>
              <a:tailEnd type="triangle" w="med" len="med"/>
            </a:ln>
          </p:spPr>
        </p:cxnSp>
        <p:cxnSp>
          <p:nvCxnSpPr>
            <p:cNvPr id="494" name="Google Shape;494;p30"/>
            <p:cNvCxnSpPr>
              <a:stCxn id="485" idx="3"/>
              <a:endCxn id="489" idx="6"/>
            </p:cNvCxnSpPr>
            <p:nvPr/>
          </p:nvCxnSpPr>
          <p:spPr>
            <a:xfrm flipH="1">
              <a:off x="7006938" y="5765863"/>
              <a:ext cx="1415100" cy="384300"/>
            </a:xfrm>
            <a:prstGeom prst="straightConnector1">
              <a:avLst/>
            </a:prstGeom>
            <a:noFill/>
            <a:ln w="28575" cap="flat" cmpd="sng">
              <a:solidFill>
                <a:srgbClr val="B6A479"/>
              </a:solidFill>
              <a:prstDash val="solid"/>
              <a:round/>
              <a:headEnd type="none" w="sm" len="sm"/>
              <a:tailEnd type="triangle" w="med" len="med"/>
            </a:ln>
          </p:spPr>
        </p:cxnSp>
      </p:grpSp>
      <p:sp>
        <p:nvSpPr>
          <p:cNvPr id="495" name="Google Shape;495;p30"/>
          <p:cNvSpPr/>
          <p:nvPr/>
        </p:nvSpPr>
        <p:spPr>
          <a:xfrm>
            <a:off x="1679482" y="3371091"/>
            <a:ext cx="1265090"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496" name="Google Shape;496;p30"/>
          <p:cNvSpPr/>
          <p:nvPr/>
        </p:nvSpPr>
        <p:spPr>
          <a:xfrm>
            <a:off x="2646955" y="3651512"/>
            <a:ext cx="2034531"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497" name="Google Shape;497;p30"/>
          <p:cNvSpPr/>
          <p:nvPr/>
        </p:nvSpPr>
        <p:spPr>
          <a:xfrm>
            <a:off x="3167352" y="4282035"/>
            <a:ext cx="1923604"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498" name="Google Shape;498;p30"/>
          <p:cNvSpPr/>
          <p:nvPr/>
        </p:nvSpPr>
        <p:spPr>
          <a:xfrm>
            <a:off x="3068579" y="4599611"/>
            <a:ext cx="19338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499" name="Google Shape;499;p30"/>
          <p:cNvSpPr/>
          <p:nvPr/>
        </p:nvSpPr>
        <p:spPr>
          <a:xfrm>
            <a:off x="3618662" y="3970144"/>
            <a:ext cx="2034531"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500" name="Google Shape;500;p30"/>
          <p:cNvSpPr/>
          <p:nvPr/>
        </p:nvSpPr>
        <p:spPr>
          <a:xfrm>
            <a:off x="2516190" y="5177448"/>
            <a:ext cx="1472070"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501" name="Google Shape;501;p30"/>
          <p:cNvSpPr txBox="1"/>
          <p:nvPr/>
        </p:nvSpPr>
        <p:spPr>
          <a:xfrm>
            <a:off x="8866904" y="3029757"/>
            <a:ext cx="127227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rgbClr val="4C3282"/>
                </a:solidFill>
                <a:latin typeface="Calibri"/>
                <a:ea typeface="Calibri"/>
                <a:cs typeface="Calibri"/>
                <a:sym typeface="Calibri"/>
              </a:rPr>
              <a:t>Linked Lists</a:t>
            </a:r>
            <a:endParaRPr/>
          </a:p>
        </p:txBody>
      </p:sp>
      <p:graphicFrame>
        <p:nvGraphicFramePr>
          <p:cNvPr id="502" name="Google Shape;502;p30"/>
          <p:cNvGraphicFramePr/>
          <p:nvPr/>
        </p:nvGraphicFramePr>
        <p:xfrm>
          <a:off x="7235375" y="3458390"/>
          <a:ext cx="1188325" cy="2827700"/>
        </p:xfrm>
        <a:graphic>
          <a:graphicData uri="http://schemas.openxmlformats.org/drawingml/2006/table">
            <a:tbl>
              <a:tblPr firstRow="1" bandRow="1">
                <a:noFill/>
              </a:tblPr>
              <a:tblGrid>
                <a:gridCol w="369575">
                  <a:extLst>
                    <a:ext uri="{9D8B030D-6E8A-4147-A177-3AD203B41FA5}">
                      <a16:colId xmlns:a16="http://schemas.microsoft.com/office/drawing/2014/main" val="20000"/>
                    </a:ext>
                  </a:extLst>
                </a:gridCol>
                <a:gridCol w="610450">
                  <a:extLst>
                    <a:ext uri="{9D8B030D-6E8A-4147-A177-3AD203B41FA5}">
                      <a16:colId xmlns:a16="http://schemas.microsoft.com/office/drawing/2014/main" val="20001"/>
                    </a:ext>
                  </a:extLst>
                </a:gridCol>
                <a:gridCol w="208300">
                  <a:extLst>
                    <a:ext uri="{9D8B030D-6E8A-4147-A177-3AD203B41FA5}">
                      <a16:colId xmlns:a16="http://schemas.microsoft.com/office/drawing/2014/main" val="20002"/>
                    </a:ext>
                  </a:extLst>
                </a:gridCol>
              </a:tblGrid>
              <a:tr h="706925">
                <a:tc>
                  <a:txBody>
                    <a:bodyPr/>
                    <a:lstStyle/>
                    <a:p>
                      <a:pPr marL="0" marR="0" lvl="0" indent="0" algn="ctr" rtl="0">
                        <a:spcBef>
                          <a:spcPts val="0"/>
                        </a:spcBef>
                        <a:spcAft>
                          <a:spcPts val="0"/>
                        </a:spcAft>
                        <a:buNone/>
                      </a:pPr>
                      <a:r>
                        <a:rPr lang="en-US" sz="1800" b="0">
                          <a:solidFill>
                            <a:srgbClr val="B6A479"/>
                          </a:solidFill>
                        </a:rPr>
                        <a:t>0</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706925">
                <a:tc>
                  <a:txBody>
                    <a:bodyPr/>
                    <a:lstStyle/>
                    <a:p>
                      <a:pPr marL="0" marR="0" lvl="0" indent="0" algn="ctr" rtl="0">
                        <a:spcBef>
                          <a:spcPts val="0"/>
                        </a:spcBef>
                        <a:spcAft>
                          <a:spcPts val="0"/>
                        </a:spcAft>
                        <a:buNone/>
                      </a:pPr>
                      <a:r>
                        <a:rPr lang="en-US" sz="1800" b="0">
                          <a:solidFill>
                            <a:srgbClr val="B6A479"/>
                          </a:solidFill>
                        </a:rPr>
                        <a:t>1</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706925">
                <a:tc>
                  <a:txBody>
                    <a:bodyPr/>
                    <a:lstStyle/>
                    <a:p>
                      <a:pPr marL="0" marR="0" lvl="0" indent="0" algn="ctr" rtl="0">
                        <a:spcBef>
                          <a:spcPts val="0"/>
                        </a:spcBef>
                        <a:spcAft>
                          <a:spcPts val="0"/>
                        </a:spcAft>
                        <a:buNone/>
                      </a:pPr>
                      <a:r>
                        <a:rPr lang="en-US" sz="1800" b="0">
                          <a:solidFill>
                            <a:srgbClr val="B6A479"/>
                          </a:solidFill>
                        </a:rPr>
                        <a:t>2</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706925">
                <a:tc>
                  <a:txBody>
                    <a:bodyPr/>
                    <a:lstStyle/>
                    <a:p>
                      <a:pPr marL="0" marR="0" lvl="0" indent="0" algn="ctr" rtl="0">
                        <a:spcBef>
                          <a:spcPts val="0"/>
                        </a:spcBef>
                        <a:spcAft>
                          <a:spcPts val="0"/>
                        </a:spcAft>
                        <a:buNone/>
                      </a:pPr>
                      <a:r>
                        <a:rPr lang="en-US" sz="1800" b="0">
                          <a:solidFill>
                            <a:srgbClr val="B6A479"/>
                          </a:solidFill>
                        </a:rPr>
                        <a:t>3</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grpSp>
        <p:nvGrpSpPr>
          <p:cNvPr id="503" name="Google Shape;503;p30"/>
          <p:cNvGrpSpPr/>
          <p:nvPr/>
        </p:nvGrpSpPr>
        <p:grpSpPr>
          <a:xfrm>
            <a:off x="6887457" y="3616417"/>
            <a:ext cx="417004" cy="417004"/>
            <a:chOff x="9831043" y="3675298"/>
            <a:chExt cx="417004" cy="417004"/>
          </a:xfrm>
        </p:grpSpPr>
        <p:sp>
          <p:nvSpPr>
            <p:cNvPr id="504" name="Google Shape;504;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05" name="Google Shape;505;p30"/>
            <p:cNvSpPr txBox="1"/>
            <p:nvPr/>
          </p:nvSpPr>
          <p:spPr>
            <a:xfrm>
              <a:off x="9873474" y="36991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grpSp>
        <p:nvGrpSpPr>
          <p:cNvPr id="506" name="Google Shape;506;p30"/>
          <p:cNvGrpSpPr/>
          <p:nvPr/>
        </p:nvGrpSpPr>
        <p:grpSpPr>
          <a:xfrm>
            <a:off x="6887457" y="4335681"/>
            <a:ext cx="417004" cy="417004"/>
            <a:chOff x="9831043" y="3675298"/>
            <a:chExt cx="417004" cy="417004"/>
          </a:xfrm>
        </p:grpSpPr>
        <p:sp>
          <p:nvSpPr>
            <p:cNvPr id="507" name="Google Shape;507;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08" name="Google Shape;508;p30"/>
            <p:cNvSpPr txBox="1"/>
            <p:nvPr/>
          </p:nvSpPr>
          <p:spPr>
            <a:xfrm>
              <a:off x="9873474" y="3699134"/>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grpSp>
      <p:grpSp>
        <p:nvGrpSpPr>
          <p:cNvPr id="509" name="Google Shape;509;p30"/>
          <p:cNvGrpSpPr/>
          <p:nvPr/>
        </p:nvGrpSpPr>
        <p:grpSpPr>
          <a:xfrm>
            <a:off x="6887457" y="5014625"/>
            <a:ext cx="417004" cy="417004"/>
            <a:chOff x="9831043" y="3675298"/>
            <a:chExt cx="417004" cy="417004"/>
          </a:xfrm>
        </p:grpSpPr>
        <p:sp>
          <p:nvSpPr>
            <p:cNvPr id="510" name="Google Shape;510;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1" name="Google Shape;511;p30"/>
            <p:cNvSpPr txBox="1"/>
            <p:nvPr/>
          </p:nvSpPr>
          <p:spPr>
            <a:xfrm>
              <a:off x="9873474" y="36991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grpSp>
        <p:nvGrpSpPr>
          <p:cNvPr id="512" name="Google Shape;512;p30"/>
          <p:cNvGrpSpPr/>
          <p:nvPr/>
        </p:nvGrpSpPr>
        <p:grpSpPr>
          <a:xfrm>
            <a:off x="6887457" y="5733889"/>
            <a:ext cx="417004" cy="417004"/>
            <a:chOff x="9831043" y="3675298"/>
            <a:chExt cx="417004" cy="417004"/>
          </a:xfrm>
        </p:grpSpPr>
        <p:sp>
          <p:nvSpPr>
            <p:cNvPr id="513" name="Google Shape;513;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4" name="Google Shape;514;p30"/>
            <p:cNvSpPr txBox="1"/>
            <p:nvPr/>
          </p:nvSpPr>
          <p:spPr>
            <a:xfrm>
              <a:off x="9873474" y="3699134"/>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cxnSp>
        <p:nvCxnSpPr>
          <p:cNvPr id="515" name="Google Shape;515;p30"/>
          <p:cNvCxnSpPr/>
          <p:nvPr/>
        </p:nvCxnSpPr>
        <p:spPr>
          <a:xfrm>
            <a:off x="8271800" y="3816880"/>
            <a:ext cx="726653" cy="0"/>
          </a:xfrm>
          <a:prstGeom prst="straightConnector1">
            <a:avLst/>
          </a:prstGeom>
          <a:noFill/>
          <a:ln w="28575" cap="flat" cmpd="sng">
            <a:solidFill>
              <a:srgbClr val="B6A479"/>
            </a:solidFill>
            <a:prstDash val="solid"/>
            <a:round/>
            <a:headEnd type="none" w="sm" len="sm"/>
            <a:tailEnd type="triangle" w="med" len="med"/>
          </a:ln>
        </p:spPr>
      </p:cxnSp>
      <p:cxnSp>
        <p:nvCxnSpPr>
          <p:cNvPr id="516" name="Google Shape;516;p30"/>
          <p:cNvCxnSpPr/>
          <p:nvPr/>
        </p:nvCxnSpPr>
        <p:spPr>
          <a:xfrm>
            <a:off x="8271799" y="5237027"/>
            <a:ext cx="726653" cy="0"/>
          </a:xfrm>
          <a:prstGeom prst="straightConnector1">
            <a:avLst/>
          </a:prstGeom>
          <a:noFill/>
          <a:ln w="28575" cap="flat" cmpd="sng">
            <a:solidFill>
              <a:srgbClr val="B6A479"/>
            </a:solidFill>
            <a:prstDash val="solid"/>
            <a:round/>
            <a:headEnd type="none" w="sm" len="sm"/>
            <a:tailEnd type="triangle" w="med" len="med"/>
          </a:ln>
        </p:spPr>
      </p:cxnSp>
      <p:cxnSp>
        <p:nvCxnSpPr>
          <p:cNvPr id="517" name="Google Shape;517;p30"/>
          <p:cNvCxnSpPr/>
          <p:nvPr/>
        </p:nvCxnSpPr>
        <p:spPr>
          <a:xfrm>
            <a:off x="8271798" y="5926845"/>
            <a:ext cx="726653" cy="0"/>
          </a:xfrm>
          <a:prstGeom prst="straightConnector1">
            <a:avLst/>
          </a:prstGeom>
          <a:noFill/>
          <a:ln w="28575" cap="flat" cmpd="sng">
            <a:solidFill>
              <a:srgbClr val="B6A479"/>
            </a:solidFill>
            <a:prstDash val="solid"/>
            <a:round/>
            <a:headEnd type="none" w="sm" len="sm"/>
            <a:tailEnd type="triangle" w="med" len="med"/>
          </a:ln>
        </p:spPr>
      </p:cxnSp>
      <p:grpSp>
        <p:nvGrpSpPr>
          <p:cNvPr id="518" name="Google Shape;518;p30"/>
          <p:cNvGrpSpPr/>
          <p:nvPr/>
        </p:nvGrpSpPr>
        <p:grpSpPr>
          <a:xfrm>
            <a:off x="9122164" y="5777779"/>
            <a:ext cx="417004" cy="417004"/>
            <a:chOff x="9831043" y="3675298"/>
            <a:chExt cx="417004" cy="417004"/>
          </a:xfrm>
        </p:grpSpPr>
        <p:sp>
          <p:nvSpPr>
            <p:cNvPr id="519" name="Google Shape;519;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20" name="Google Shape;520;p30"/>
            <p:cNvSpPr txBox="1"/>
            <p:nvPr/>
          </p:nvSpPr>
          <p:spPr>
            <a:xfrm>
              <a:off x="9873474" y="3699134"/>
              <a:ext cx="3241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a:t>
              </a:r>
              <a:endParaRPr/>
            </a:p>
          </p:txBody>
        </p:sp>
      </p:grpSp>
      <p:grpSp>
        <p:nvGrpSpPr>
          <p:cNvPr id="521" name="Google Shape;521;p30"/>
          <p:cNvGrpSpPr/>
          <p:nvPr/>
        </p:nvGrpSpPr>
        <p:grpSpPr>
          <a:xfrm>
            <a:off x="9052693" y="3477095"/>
            <a:ext cx="2089822" cy="668441"/>
            <a:chOff x="1097280" y="6023567"/>
            <a:chExt cx="2089822" cy="668441"/>
          </a:xfrm>
        </p:grpSpPr>
        <p:grpSp>
          <p:nvGrpSpPr>
            <p:cNvPr id="522" name="Google Shape;522;p30"/>
            <p:cNvGrpSpPr/>
            <p:nvPr/>
          </p:nvGrpSpPr>
          <p:grpSpPr>
            <a:xfrm>
              <a:off x="1158475" y="6170477"/>
              <a:ext cx="417004" cy="417004"/>
              <a:chOff x="9831043" y="3675298"/>
              <a:chExt cx="417004" cy="417004"/>
            </a:xfrm>
          </p:grpSpPr>
          <p:sp>
            <p:nvSpPr>
              <p:cNvPr id="523" name="Google Shape;523;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24" name="Google Shape;524;p30"/>
              <p:cNvSpPr txBox="1"/>
              <p:nvPr/>
            </p:nvSpPr>
            <p:spPr>
              <a:xfrm>
                <a:off x="9912663" y="3699134"/>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a:t>
                </a:r>
                <a:endParaRPr/>
              </a:p>
            </p:txBody>
          </p:sp>
        </p:grpSp>
        <p:grpSp>
          <p:nvGrpSpPr>
            <p:cNvPr id="525" name="Google Shape;525;p30"/>
            <p:cNvGrpSpPr/>
            <p:nvPr/>
          </p:nvGrpSpPr>
          <p:grpSpPr>
            <a:xfrm>
              <a:off x="2512237" y="6170846"/>
              <a:ext cx="417004" cy="417004"/>
              <a:chOff x="9831043" y="3675298"/>
              <a:chExt cx="417004" cy="417004"/>
            </a:xfrm>
          </p:grpSpPr>
          <p:sp>
            <p:nvSpPr>
              <p:cNvPr id="526" name="Google Shape;526;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27" name="Google Shape;527;p30"/>
              <p:cNvSpPr txBox="1"/>
              <p:nvPr/>
            </p:nvSpPr>
            <p:spPr>
              <a:xfrm>
                <a:off x="9873474" y="3699134"/>
                <a:ext cx="30809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a:t>
                </a:r>
                <a:endParaRPr/>
              </a:p>
            </p:txBody>
          </p:sp>
        </p:grpSp>
        <p:grpSp>
          <p:nvGrpSpPr>
            <p:cNvPr id="528" name="Google Shape;528;p30"/>
            <p:cNvGrpSpPr/>
            <p:nvPr/>
          </p:nvGrpSpPr>
          <p:grpSpPr>
            <a:xfrm>
              <a:off x="1097280" y="6023567"/>
              <a:ext cx="724251" cy="668441"/>
              <a:chOff x="1097280" y="6019742"/>
              <a:chExt cx="724251" cy="668441"/>
            </a:xfrm>
          </p:grpSpPr>
          <p:sp>
            <p:nvSpPr>
              <p:cNvPr id="529" name="Google Shape;529;p30"/>
              <p:cNvSpPr/>
              <p:nvPr/>
            </p:nvSpPr>
            <p:spPr>
              <a:xfrm>
                <a:off x="1097280" y="6019742"/>
                <a:ext cx="724251" cy="668441"/>
              </a:xfrm>
              <a:prstGeom prst="rect">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30" name="Google Shape;530;p30"/>
              <p:cNvCxnSpPr/>
              <p:nvPr/>
            </p:nvCxnSpPr>
            <p:spPr>
              <a:xfrm>
                <a:off x="1619794" y="6019742"/>
                <a:ext cx="0" cy="668441"/>
              </a:xfrm>
              <a:prstGeom prst="straightConnector1">
                <a:avLst/>
              </a:prstGeom>
              <a:noFill/>
              <a:ln w="9525" cap="flat" cmpd="sng">
                <a:solidFill>
                  <a:schemeClr val="dk1"/>
                </a:solidFill>
                <a:prstDash val="solid"/>
                <a:round/>
                <a:headEnd type="none" w="sm" len="sm"/>
                <a:tailEnd type="none" w="sm" len="sm"/>
              </a:ln>
            </p:spPr>
          </p:cxnSp>
        </p:grpSp>
        <p:cxnSp>
          <p:nvCxnSpPr>
            <p:cNvPr id="531" name="Google Shape;531;p30"/>
            <p:cNvCxnSpPr/>
            <p:nvPr/>
          </p:nvCxnSpPr>
          <p:spPr>
            <a:xfrm>
              <a:off x="1743153" y="6357787"/>
              <a:ext cx="726653" cy="0"/>
            </a:xfrm>
            <a:prstGeom prst="straightConnector1">
              <a:avLst/>
            </a:prstGeom>
            <a:noFill/>
            <a:ln w="28575" cap="flat" cmpd="sng">
              <a:solidFill>
                <a:srgbClr val="B6A479"/>
              </a:solidFill>
              <a:prstDash val="solid"/>
              <a:round/>
              <a:headEnd type="none" w="sm" len="sm"/>
              <a:tailEnd type="triangle" w="med" len="med"/>
            </a:ln>
          </p:spPr>
        </p:cxnSp>
        <p:grpSp>
          <p:nvGrpSpPr>
            <p:cNvPr id="532" name="Google Shape;532;p30"/>
            <p:cNvGrpSpPr/>
            <p:nvPr/>
          </p:nvGrpSpPr>
          <p:grpSpPr>
            <a:xfrm>
              <a:off x="2462851" y="6023567"/>
              <a:ext cx="724251" cy="668441"/>
              <a:chOff x="1097280" y="6019742"/>
              <a:chExt cx="724251" cy="668441"/>
            </a:xfrm>
          </p:grpSpPr>
          <p:sp>
            <p:nvSpPr>
              <p:cNvPr id="533" name="Google Shape;533;p30"/>
              <p:cNvSpPr/>
              <p:nvPr/>
            </p:nvSpPr>
            <p:spPr>
              <a:xfrm>
                <a:off x="1097280" y="6019742"/>
                <a:ext cx="724251" cy="668441"/>
              </a:xfrm>
              <a:prstGeom prst="rect">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34" name="Google Shape;534;p30"/>
              <p:cNvCxnSpPr/>
              <p:nvPr/>
            </p:nvCxnSpPr>
            <p:spPr>
              <a:xfrm>
                <a:off x="1619794" y="6019742"/>
                <a:ext cx="0" cy="668441"/>
              </a:xfrm>
              <a:prstGeom prst="straightConnector1">
                <a:avLst/>
              </a:prstGeom>
              <a:noFill/>
              <a:ln w="9525" cap="flat" cmpd="sng">
                <a:solidFill>
                  <a:schemeClr val="dk1"/>
                </a:solidFill>
                <a:prstDash val="solid"/>
                <a:round/>
                <a:headEnd type="none" w="sm" len="sm"/>
                <a:tailEnd type="none" w="sm" len="sm"/>
              </a:ln>
            </p:spPr>
          </p:cxnSp>
        </p:grpSp>
        <p:cxnSp>
          <p:nvCxnSpPr>
            <p:cNvPr id="535" name="Google Shape;535;p30"/>
            <p:cNvCxnSpPr/>
            <p:nvPr/>
          </p:nvCxnSpPr>
          <p:spPr>
            <a:xfrm rot="10800000" flipH="1">
              <a:off x="2985365" y="6049019"/>
              <a:ext cx="191624" cy="632543"/>
            </a:xfrm>
            <a:prstGeom prst="straightConnector1">
              <a:avLst/>
            </a:prstGeom>
            <a:noFill/>
            <a:ln w="28575" cap="flat" cmpd="sng">
              <a:solidFill>
                <a:srgbClr val="B6A479"/>
              </a:solidFill>
              <a:prstDash val="solid"/>
              <a:round/>
              <a:headEnd type="none" w="sm" len="sm"/>
              <a:tailEnd type="none" w="sm" len="sm"/>
            </a:ln>
          </p:spPr>
        </p:cxnSp>
      </p:grpSp>
      <p:grpSp>
        <p:nvGrpSpPr>
          <p:cNvPr id="536" name="Google Shape;536;p30"/>
          <p:cNvGrpSpPr/>
          <p:nvPr/>
        </p:nvGrpSpPr>
        <p:grpSpPr>
          <a:xfrm>
            <a:off x="9060969" y="4869616"/>
            <a:ext cx="2089822" cy="668441"/>
            <a:chOff x="1097280" y="6023567"/>
            <a:chExt cx="2089822" cy="668441"/>
          </a:xfrm>
        </p:grpSpPr>
        <p:grpSp>
          <p:nvGrpSpPr>
            <p:cNvPr id="537" name="Google Shape;537;p30"/>
            <p:cNvGrpSpPr/>
            <p:nvPr/>
          </p:nvGrpSpPr>
          <p:grpSpPr>
            <a:xfrm>
              <a:off x="1158475" y="6170477"/>
              <a:ext cx="417004" cy="417004"/>
              <a:chOff x="9831043" y="3675298"/>
              <a:chExt cx="417004" cy="417004"/>
            </a:xfrm>
          </p:grpSpPr>
          <p:sp>
            <p:nvSpPr>
              <p:cNvPr id="538" name="Google Shape;538;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39" name="Google Shape;539;p30"/>
              <p:cNvSpPr txBox="1"/>
              <p:nvPr/>
            </p:nvSpPr>
            <p:spPr>
              <a:xfrm>
                <a:off x="9912663" y="3699134"/>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a:t>
                </a:r>
                <a:endParaRPr/>
              </a:p>
            </p:txBody>
          </p:sp>
        </p:grpSp>
        <p:sp>
          <p:nvSpPr>
            <p:cNvPr id="540" name="Google Shape;540;p30"/>
            <p:cNvSpPr/>
            <p:nvPr/>
          </p:nvSpPr>
          <p:spPr>
            <a:xfrm>
              <a:off x="2512237" y="6170846"/>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541" name="Google Shape;541;p30"/>
            <p:cNvGrpSpPr/>
            <p:nvPr/>
          </p:nvGrpSpPr>
          <p:grpSpPr>
            <a:xfrm>
              <a:off x="1097280" y="6023567"/>
              <a:ext cx="724251" cy="668441"/>
              <a:chOff x="1097280" y="6019742"/>
              <a:chExt cx="724251" cy="668441"/>
            </a:xfrm>
          </p:grpSpPr>
          <p:sp>
            <p:nvSpPr>
              <p:cNvPr id="542" name="Google Shape;542;p30"/>
              <p:cNvSpPr/>
              <p:nvPr/>
            </p:nvSpPr>
            <p:spPr>
              <a:xfrm>
                <a:off x="1097280" y="6019742"/>
                <a:ext cx="724251" cy="668441"/>
              </a:xfrm>
              <a:prstGeom prst="rect">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43" name="Google Shape;543;p30"/>
              <p:cNvCxnSpPr/>
              <p:nvPr/>
            </p:nvCxnSpPr>
            <p:spPr>
              <a:xfrm>
                <a:off x="1619794" y="6019742"/>
                <a:ext cx="0" cy="668441"/>
              </a:xfrm>
              <a:prstGeom prst="straightConnector1">
                <a:avLst/>
              </a:prstGeom>
              <a:noFill/>
              <a:ln w="9525" cap="flat" cmpd="sng">
                <a:solidFill>
                  <a:schemeClr val="dk1"/>
                </a:solidFill>
                <a:prstDash val="solid"/>
                <a:round/>
                <a:headEnd type="none" w="sm" len="sm"/>
                <a:tailEnd type="none" w="sm" len="sm"/>
              </a:ln>
            </p:spPr>
          </p:cxnSp>
        </p:grpSp>
        <p:cxnSp>
          <p:nvCxnSpPr>
            <p:cNvPr id="544" name="Google Shape;544;p30"/>
            <p:cNvCxnSpPr/>
            <p:nvPr/>
          </p:nvCxnSpPr>
          <p:spPr>
            <a:xfrm>
              <a:off x="1743153" y="6357787"/>
              <a:ext cx="726653" cy="0"/>
            </a:xfrm>
            <a:prstGeom prst="straightConnector1">
              <a:avLst/>
            </a:prstGeom>
            <a:noFill/>
            <a:ln w="28575" cap="flat" cmpd="sng">
              <a:solidFill>
                <a:srgbClr val="B6A479"/>
              </a:solidFill>
              <a:prstDash val="solid"/>
              <a:round/>
              <a:headEnd type="none" w="sm" len="sm"/>
              <a:tailEnd type="triangle" w="med" len="med"/>
            </a:ln>
          </p:spPr>
        </p:cxnSp>
        <p:grpSp>
          <p:nvGrpSpPr>
            <p:cNvPr id="545" name="Google Shape;545;p30"/>
            <p:cNvGrpSpPr/>
            <p:nvPr/>
          </p:nvGrpSpPr>
          <p:grpSpPr>
            <a:xfrm>
              <a:off x="2462851" y="6023567"/>
              <a:ext cx="724251" cy="668441"/>
              <a:chOff x="1097280" y="6019742"/>
              <a:chExt cx="724251" cy="668441"/>
            </a:xfrm>
          </p:grpSpPr>
          <p:sp>
            <p:nvSpPr>
              <p:cNvPr id="546" name="Google Shape;546;p30"/>
              <p:cNvSpPr/>
              <p:nvPr/>
            </p:nvSpPr>
            <p:spPr>
              <a:xfrm>
                <a:off x="1097280" y="6019742"/>
                <a:ext cx="724251" cy="668441"/>
              </a:xfrm>
              <a:prstGeom prst="rect">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47" name="Google Shape;547;p30"/>
              <p:cNvCxnSpPr/>
              <p:nvPr/>
            </p:nvCxnSpPr>
            <p:spPr>
              <a:xfrm>
                <a:off x="1619794" y="6019742"/>
                <a:ext cx="0" cy="668441"/>
              </a:xfrm>
              <a:prstGeom prst="straightConnector1">
                <a:avLst/>
              </a:prstGeom>
              <a:noFill/>
              <a:ln w="9525" cap="flat" cmpd="sng">
                <a:solidFill>
                  <a:schemeClr val="dk1"/>
                </a:solidFill>
                <a:prstDash val="solid"/>
                <a:round/>
                <a:headEnd type="none" w="sm" len="sm"/>
                <a:tailEnd type="none" w="sm" len="sm"/>
              </a:ln>
            </p:spPr>
          </p:cxnSp>
        </p:grpSp>
        <p:cxnSp>
          <p:nvCxnSpPr>
            <p:cNvPr id="548" name="Google Shape;548;p30"/>
            <p:cNvCxnSpPr/>
            <p:nvPr/>
          </p:nvCxnSpPr>
          <p:spPr>
            <a:xfrm rot="10800000" flipH="1">
              <a:off x="2985365" y="6049019"/>
              <a:ext cx="191624" cy="632543"/>
            </a:xfrm>
            <a:prstGeom prst="straightConnector1">
              <a:avLst/>
            </a:prstGeom>
            <a:noFill/>
            <a:ln w="28575" cap="flat" cmpd="sng">
              <a:solidFill>
                <a:srgbClr val="B6A479"/>
              </a:solidFill>
              <a:prstDash val="solid"/>
              <a:round/>
              <a:headEnd type="none" w="sm" len="sm"/>
              <a:tailEnd type="none" w="sm" len="sm"/>
            </a:ln>
          </p:spPr>
        </p:cxnSp>
      </p:grpSp>
      <p:sp>
        <p:nvSpPr>
          <p:cNvPr id="549" name="Google Shape;549;p30"/>
          <p:cNvSpPr txBox="1"/>
          <p:nvPr/>
        </p:nvSpPr>
        <p:spPr>
          <a:xfrm>
            <a:off x="10537216" y="5056184"/>
            <a:ext cx="3273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a:t>
            </a:r>
            <a:endParaRPr/>
          </a:p>
        </p:txBody>
      </p:sp>
      <p:grpSp>
        <p:nvGrpSpPr>
          <p:cNvPr id="550" name="Google Shape;550;p30"/>
          <p:cNvGrpSpPr/>
          <p:nvPr/>
        </p:nvGrpSpPr>
        <p:grpSpPr>
          <a:xfrm>
            <a:off x="9060969" y="5641990"/>
            <a:ext cx="724251" cy="668441"/>
            <a:chOff x="1097280" y="6019742"/>
            <a:chExt cx="724251" cy="668441"/>
          </a:xfrm>
        </p:grpSpPr>
        <p:sp>
          <p:nvSpPr>
            <p:cNvPr id="551" name="Google Shape;551;p30"/>
            <p:cNvSpPr/>
            <p:nvPr/>
          </p:nvSpPr>
          <p:spPr>
            <a:xfrm>
              <a:off x="1097280" y="6019742"/>
              <a:ext cx="724251" cy="668441"/>
            </a:xfrm>
            <a:prstGeom prst="rect">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52" name="Google Shape;552;p30"/>
            <p:cNvCxnSpPr/>
            <p:nvPr/>
          </p:nvCxnSpPr>
          <p:spPr>
            <a:xfrm>
              <a:off x="1619794" y="6019742"/>
              <a:ext cx="0" cy="668441"/>
            </a:xfrm>
            <a:prstGeom prst="straightConnector1">
              <a:avLst/>
            </a:prstGeom>
            <a:noFill/>
            <a:ln w="9525" cap="flat" cmpd="sng">
              <a:solidFill>
                <a:schemeClr val="dk1"/>
              </a:solidFill>
              <a:prstDash val="solid"/>
              <a:round/>
              <a:headEnd type="none" w="sm" len="sm"/>
              <a:tailEnd type="none" w="sm" len="sm"/>
            </a:ln>
          </p:spPr>
        </p:cxnSp>
      </p:grpSp>
      <p:cxnSp>
        <p:nvCxnSpPr>
          <p:cNvPr id="553" name="Google Shape;553;p30"/>
          <p:cNvCxnSpPr/>
          <p:nvPr/>
        </p:nvCxnSpPr>
        <p:spPr>
          <a:xfrm rot="10800000" flipH="1">
            <a:off x="8219622" y="4213955"/>
            <a:ext cx="191624" cy="632543"/>
          </a:xfrm>
          <a:prstGeom prst="straightConnector1">
            <a:avLst/>
          </a:prstGeom>
          <a:noFill/>
          <a:ln w="28575" cap="flat" cmpd="sng">
            <a:solidFill>
              <a:srgbClr val="B6A479"/>
            </a:solidFill>
            <a:prstDash val="solid"/>
            <a:round/>
            <a:headEnd type="none" w="sm" len="sm"/>
            <a:tailEnd type="none" w="sm" len="sm"/>
          </a:ln>
        </p:spPr>
      </p:cxnSp>
      <p:sp>
        <p:nvSpPr>
          <p:cNvPr id="554" name="Google Shape;554;p30"/>
          <p:cNvSpPr txBox="1"/>
          <p:nvPr/>
        </p:nvSpPr>
        <p:spPr>
          <a:xfrm>
            <a:off x="2915113" y="3660813"/>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O(1)</a:t>
            </a:r>
            <a:endParaRPr sz="2200" dirty="0">
              <a:latin typeface="Quattrocento Sans"/>
              <a:ea typeface="Quattrocento Sans"/>
              <a:cs typeface="Quattrocento Sans"/>
              <a:sym typeface="Quattrocento Sans"/>
            </a:endParaRPr>
          </a:p>
        </p:txBody>
      </p:sp>
      <p:sp>
        <p:nvSpPr>
          <p:cNvPr id="555" name="Google Shape;555;p30"/>
          <p:cNvSpPr txBox="1"/>
          <p:nvPr/>
        </p:nvSpPr>
        <p:spPr>
          <a:xfrm>
            <a:off x="3504175" y="4103925"/>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O(deg(u))</a:t>
            </a:r>
            <a:endParaRPr sz="2200" dirty="0">
              <a:latin typeface="Quattrocento Sans"/>
              <a:ea typeface="Quattrocento Sans"/>
              <a:cs typeface="Quattrocento Sans"/>
              <a:sym typeface="Quattrocento Sans"/>
            </a:endParaRPr>
          </a:p>
        </p:txBody>
      </p:sp>
      <p:sp>
        <p:nvSpPr>
          <p:cNvPr id="556" name="Google Shape;556;p30"/>
          <p:cNvSpPr txBox="1"/>
          <p:nvPr/>
        </p:nvSpPr>
        <p:spPr>
          <a:xfrm>
            <a:off x="5524188" y="4538100"/>
            <a:ext cx="1638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O(deg (u))</a:t>
            </a:r>
            <a:endParaRPr sz="2200" dirty="0">
              <a:latin typeface="Quattrocento Sans"/>
              <a:ea typeface="Quattrocento Sans"/>
              <a:cs typeface="Quattrocento Sans"/>
              <a:sym typeface="Quattrocento Sans"/>
            </a:endParaRPr>
          </a:p>
        </p:txBody>
      </p:sp>
      <p:sp>
        <p:nvSpPr>
          <p:cNvPr id="557" name="Google Shape;557;p30"/>
          <p:cNvSpPr txBox="1"/>
          <p:nvPr/>
        </p:nvSpPr>
        <p:spPr>
          <a:xfrm>
            <a:off x="4633388" y="4957113"/>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O(deg(u))</a:t>
            </a:r>
            <a:endParaRPr sz="2200" dirty="0">
              <a:latin typeface="Quattrocento Sans"/>
              <a:ea typeface="Quattrocento Sans"/>
              <a:cs typeface="Quattrocento Sans"/>
              <a:sym typeface="Quattrocento Sans"/>
            </a:endParaRPr>
          </a:p>
        </p:txBody>
      </p:sp>
      <p:sp>
        <p:nvSpPr>
          <p:cNvPr id="558" name="Google Shape;558;p30"/>
          <p:cNvSpPr txBox="1"/>
          <p:nvPr/>
        </p:nvSpPr>
        <p:spPr>
          <a:xfrm>
            <a:off x="4370379" y="5365081"/>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 + m)</a:t>
            </a:r>
            <a:endParaRPr sz="2200" dirty="0">
              <a:latin typeface="Quattrocento Sans"/>
              <a:ea typeface="Quattrocento Sans"/>
              <a:cs typeface="Quattrocento Sans"/>
              <a:sym typeface="Quattrocento Sans"/>
            </a:endParaRPr>
          </a:p>
        </p:txBody>
      </p:sp>
      <p:sp>
        <p:nvSpPr>
          <p:cNvPr id="559" name="Google Shape;559;p30"/>
          <p:cNvSpPr txBox="1"/>
          <p:nvPr/>
        </p:nvSpPr>
        <p:spPr>
          <a:xfrm>
            <a:off x="3664213" y="5826792"/>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 + m)</a:t>
            </a:r>
            <a:endParaRPr sz="2200" dirty="0">
              <a:latin typeface="Quattrocento Sans"/>
              <a:ea typeface="Quattrocento Sans"/>
              <a:cs typeface="Quattrocento Sans"/>
              <a:sym typeface="Quattrocento Sans"/>
            </a:endParaRPr>
          </a:p>
        </p:txBody>
      </p:sp>
      <p:cxnSp>
        <p:nvCxnSpPr>
          <p:cNvPr id="560" name="Google Shape;560;p30"/>
          <p:cNvCxnSpPr/>
          <p:nvPr/>
        </p:nvCxnSpPr>
        <p:spPr>
          <a:xfrm rot="10800000" flipH="1">
            <a:off x="9539179" y="5660024"/>
            <a:ext cx="191700" cy="632400"/>
          </a:xfrm>
          <a:prstGeom prst="straightConnector1">
            <a:avLst/>
          </a:prstGeom>
          <a:noFill/>
          <a:ln w="28575" cap="flat" cmpd="sng">
            <a:solidFill>
              <a:srgbClr val="B6A479"/>
            </a:solidFill>
            <a:prstDash val="solid"/>
            <a:round/>
            <a:headEnd type="none" w="sm" len="sm"/>
            <a:tailEnd type="none" w="sm" len="sm"/>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graphicFrame>
        <p:nvGraphicFramePr>
          <p:cNvPr id="565" name="Google Shape;565;p31"/>
          <p:cNvGraphicFramePr/>
          <p:nvPr/>
        </p:nvGraphicFramePr>
        <p:xfrm>
          <a:off x="8862155" y="5377758"/>
          <a:ext cx="2810750" cy="816700"/>
        </p:xfrm>
        <a:graphic>
          <a:graphicData uri="http://schemas.openxmlformats.org/drawingml/2006/table">
            <a:tbl>
              <a:tblPr firstRow="1" bandRow="1">
                <a:noFill/>
              </a:tblPr>
              <a:tblGrid>
                <a:gridCol w="562150">
                  <a:extLst>
                    <a:ext uri="{9D8B030D-6E8A-4147-A177-3AD203B41FA5}">
                      <a16:colId xmlns:a16="http://schemas.microsoft.com/office/drawing/2014/main" val="20000"/>
                    </a:ext>
                  </a:extLst>
                </a:gridCol>
                <a:gridCol w="562150">
                  <a:extLst>
                    <a:ext uri="{9D8B030D-6E8A-4147-A177-3AD203B41FA5}">
                      <a16:colId xmlns:a16="http://schemas.microsoft.com/office/drawing/2014/main" val="20001"/>
                    </a:ext>
                  </a:extLst>
                </a:gridCol>
                <a:gridCol w="562150">
                  <a:extLst>
                    <a:ext uri="{9D8B030D-6E8A-4147-A177-3AD203B41FA5}">
                      <a16:colId xmlns:a16="http://schemas.microsoft.com/office/drawing/2014/main" val="20002"/>
                    </a:ext>
                  </a:extLst>
                </a:gridCol>
                <a:gridCol w="562150">
                  <a:extLst>
                    <a:ext uri="{9D8B030D-6E8A-4147-A177-3AD203B41FA5}">
                      <a16:colId xmlns:a16="http://schemas.microsoft.com/office/drawing/2014/main" val="20003"/>
                    </a:ext>
                  </a:extLst>
                </a:gridCol>
                <a:gridCol w="562150">
                  <a:extLst>
                    <a:ext uri="{9D8B030D-6E8A-4147-A177-3AD203B41FA5}">
                      <a16:colId xmlns:a16="http://schemas.microsoft.com/office/drawing/2014/main" val="20004"/>
                    </a:ext>
                  </a:extLst>
                </a:gridCol>
              </a:tblGrid>
              <a:tr h="367625">
                <a:tc>
                  <a:txBody>
                    <a:bodyPr/>
                    <a:lstStyle/>
                    <a:p>
                      <a:pPr marL="0" marR="0" lvl="0" indent="0" algn="ctr" rtl="0">
                        <a:spcBef>
                          <a:spcPts val="0"/>
                        </a:spcBef>
                        <a:spcAft>
                          <a:spcPts val="0"/>
                        </a:spcAft>
                        <a:buNone/>
                      </a:pPr>
                      <a:r>
                        <a:rPr lang="en-US" sz="1800">
                          <a:solidFill>
                            <a:srgbClr val="B6A479"/>
                          </a:solidFill>
                        </a:rPr>
                        <a:t>0</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1</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2</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3</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4</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49075">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graphicFrame>
        <p:nvGraphicFramePr>
          <p:cNvPr id="566" name="Google Shape;566;p31"/>
          <p:cNvGraphicFramePr/>
          <p:nvPr/>
        </p:nvGraphicFramePr>
        <p:xfrm>
          <a:off x="8869697" y="4621731"/>
          <a:ext cx="2810750" cy="816700"/>
        </p:xfrm>
        <a:graphic>
          <a:graphicData uri="http://schemas.openxmlformats.org/drawingml/2006/table">
            <a:tbl>
              <a:tblPr firstRow="1" bandRow="1">
                <a:noFill/>
              </a:tblPr>
              <a:tblGrid>
                <a:gridCol w="562150">
                  <a:extLst>
                    <a:ext uri="{9D8B030D-6E8A-4147-A177-3AD203B41FA5}">
                      <a16:colId xmlns:a16="http://schemas.microsoft.com/office/drawing/2014/main" val="20000"/>
                    </a:ext>
                  </a:extLst>
                </a:gridCol>
                <a:gridCol w="562150">
                  <a:extLst>
                    <a:ext uri="{9D8B030D-6E8A-4147-A177-3AD203B41FA5}">
                      <a16:colId xmlns:a16="http://schemas.microsoft.com/office/drawing/2014/main" val="20001"/>
                    </a:ext>
                  </a:extLst>
                </a:gridCol>
                <a:gridCol w="562150">
                  <a:extLst>
                    <a:ext uri="{9D8B030D-6E8A-4147-A177-3AD203B41FA5}">
                      <a16:colId xmlns:a16="http://schemas.microsoft.com/office/drawing/2014/main" val="20002"/>
                    </a:ext>
                  </a:extLst>
                </a:gridCol>
                <a:gridCol w="562150">
                  <a:extLst>
                    <a:ext uri="{9D8B030D-6E8A-4147-A177-3AD203B41FA5}">
                      <a16:colId xmlns:a16="http://schemas.microsoft.com/office/drawing/2014/main" val="20003"/>
                    </a:ext>
                  </a:extLst>
                </a:gridCol>
                <a:gridCol w="562150">
                  <a:extLst>
                    <a:ext uri="{9D8B030D-6E8A-4147-A177-3AD203B41FA5}">
                      <a16:colId xmlns:a16="http://schemas.microsoft.com/office/drawing/2014/main" val="20004"/>
                    </a:ext>
                  </a:extLst>
                </a:gridCol>
              </a:tblGrid>
              <a:tr h="367625">
                <a:tc>
                  <a:txBody>
                    <a:bodyPr/>
                    <a:lstStyle/>
                    <a:p>
                      <a:pPr marL="0" marR="0" lvl="0" indent="0" algn="ctr" rtl="0">
                        <a:spcBef>
                          <a:spcPts val="0"/>
                        </a:spcBef>
                        <a:spcAft>
                          <a:spcPts val="0"/>
                        </a:spcAft>
                        <a:buNone/>
                      </a:pPr>
                      <a:r>
                        <a:rPr lang="en-US" sz="1800">
                          <a:solidFill>
                            <a:srgbClr val="B6A479"/>
                          </a:solidFill>
                        </a:rPr>
                        <a:t>0</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1</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2</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3</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4</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49075">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graphicFrame>
        <p:nvGraphicFramePr>
          <p:cNvPr id="567" name="Google Shape;567;p31"/>
          <p:cNvGraphicFramePr/>
          <p:nvPr/>
        </p:nvGraphicFramePr>
        <p:xfrm>
          <a:off x="8889247" y="3211789"/>
          <a:ext cx="2810750" cy="822325"/>
        </p:xfrm>
        <a:graphic>
          <a:graphicData uri="http://schemas.openxmlformats.org/drawingml/2006/table">
            <a:tbl>
              <a:tblPr firstRow="1" bandRow="1">
                <a:noFill/>
              </a:tblPr>
              <a:tblGrid>
                <a:gridCol w="562150">
                  <a:extLst>
                    <a:ext uri="{9D8B030D-6E8A-4147-A177-3AD203B41FA5}">
                      <a16:colId xmlns:a16="http://schemas.microsoft.com/office/drawing/2014/main" val="20000"/>
                    </a:ext>
                  </a:extLst>
                </a:gridCol>
                <a:gridCol w="562150">
                  <a:extLst>
                    <a:ext uri="{9D8B030D-6E8A-4147-A177-3AD203B41FA5}">
                      <a16:colId xmlns:a16="http://schemas.microsoft.com/office/drawing/2014/main" val="20001"/>
                    </a:ext>
                  </a:extLst>
                </a:gridCol>
                <a:gridCol w="562150">
                  <a:extLst>
                    <a:ext uri="{9D8B030D-6E8A-4147-A177-3AD203B41FA5}">
                      <a16:colId xmlns:a16="http://schemas.microsoft.com/office/drawing/2014/main" val="20002"/>
                    </a:ext>
                  </a:extLst>
                </a:gridCol>
                <a:gridCol w="562150">
                  <a:extLst>
                    <a:ext uri="{9D8B030D-6E8A-4147-A177-3AD203B41FA5}">
                      <a16:colId xmlns:a16="http://schemas.microsoft.com/office/drawing/2014/main" val="20003"/>
                    </a:ext>
                  </a:extLst>
                </a:gridCol>
                <a:gridCol w="562150">
                  <a:extLst>
                    <a:ext uri="{9D8B030D-6E8A-4147-A177-3AD203B41FA5}">
                      <a16:colId xmlns:a16="http://schemas.microsoft.com/office/drawing/2014/main" val="20004"/>
                    </a:ext>
                  </a:extLst>
                </a:gridCol>
              </a:tblGrid>
              <a:tr h="367625">
                <a:tc>
                  <a:txBody>
                    <a:bodyPr/>
                    <a:lstStyle/>
                    <a:p>
                      <a:pPr marL="0" marR="0" lvl="0" indent="0" algn="ctr" rtl="0">
                        <a:spcBef>
                          <a:spcPts val="0"/>
                        </a:spcBef>
                        <a:spcAft>
                          <a:spcPts val="0"/>
                        </a:spcAft>
                        <a:buNone/>
                      </a:pPr>
                      <a:r>
                        <a:rPr lang="en-US" sz="1800">
                          <a:solidFill>
                            <a:srgbClr val="B6A479"/>
                          </a:solidFill>
                        </a:rPr>
                        <a:t>0</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1</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2</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3</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4</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54700">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568" name="Google Shape;568;p31"/>
          <p:cNvSpPr txBox="1">
            <a:spLocks noGrp="1"/>
          </p:cNvSpPr>
          <p:nvPr>
            <p:ph type="title"/>
          </p:nvPr>
        </p:nvSpPr>
        <p:spPr>
          <a:xfrm>
            <a:off x="653897" y="-257"/>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Adjacency List</a:t>
            </a:r>
            <a:endParaRPr dirty="0"/>
          </a:p>
        </p:txBody>
      </p:sp>
      <p:grpSp>
        <p:nvGrpSpPr>
          <p:cNvPr id="569" name="Google Shape;569;p31"/>
          <p:cNvGrpSpPr/>
          <p:nvPr/>
        </p:nvGrpSpPr>
        <p:grpSpPr>
          <a:xfrm>
            <a:off x="8186809" y="213215"/>
            <a:ext cx="3237549" cy="2551087"/>
            <a:chOff x="5773537" y="3944188"/>
            <a:chExt cx="3237549" cy="2551087"/>
          </a:xfrm>
        </p:grpSpPr>
        <p:grpSp>
          <p:nvGrpSpPr>
            <p:cNvPr id="570" name="Google Shape;570;p31"/>
            <p:cNvGrpSpPr/>
            <p:nvPr/>
          </p:nvGrpSpPr>
          <p:grpSpPr>
            <a:xfrm>
              <a:off x="5773537" y="4473911"/>
              <a:ext cx="690113" cy="690113"/>
              <a:chOff x="9831042" y="3675297"/>
              <a:chExt cx="690113" cy="690113"/>
            </a:xfrm>
          </p:grpSpPr>
          <p:sp>
            <p:nvSpPr>
              <p:cNvPr id="571" name="Google Shape;571;p31"/>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72" name="Google Shape;572;p31"/>
              <p:cNvSpPr txBox="1"/>
              <p:nvPr/>
            </p:nvSpPr>
            <p:spPr>
              <a:xfrm>
                <a:off x="10010027" y="3835687"/>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grpSp>
          <p:nvGrpSpPr>
            <p:cNvPr id="573" name="Google Shape;573;p31"/>
            <p:cNvGrpSpPr/>
            <p:nvPr/>
          </p:nvGrpSpPr>
          <p:grpSpPr>
            <a:xfrm>
              <a:off x="6982117" y="3944188"/>
              <a:ext cx="690113" cy="690113"/>
              <a:chOff x="9831042" y="3675297"/>
              <a:chExt cx="690113" cy="690113"/>
            </a:xfrm>
          </p:grpSpPr>
          <p:sp>
            <p:nvSpPr>
              <p:cNvPr id="574" name="Google Shape;574;p31"/>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75" name="Google Shape;575;p31"/>
              <p:cNvSpPr txBox="1"/>
              <p:nvPr/>
            </p:nvSpPr>
            <p:spPr>
              <a:xfrm>
                <a:off x="10010027" y="3835687"/>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grpSp>
        <p:grpSp>
          <p:nvGrpSpPr>
            <p:cNvPr id="576" name="Google Shape;576;p31"/>
            <p:cNvGrpSpPr/>
            <p:nvPr/>
          </p:nvGrpSpPr>
          <p:grpSpPr>
            <a:xfrm>
              <a:off x="8320973" y="5176815"/>
              <a:ext cx="690113" cy="690113"/>
              <a:chOff x="9831042" y="3675297"/>
              <a:chExt cx="690113" cy="690113"/>
            </a:xfrm>
          </p:grpSpPr>
          <p:sp>
            <p:nvSpPr>
              <p:cNvPr id="577" name="Google Shape;577;p31"/>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78" name="Google Shape;578;p31"/>
              <p:cNvSpPr txBox="1"/>
              <p:nvPr/>
            </p:nvSpPr>
            <p:spPr>
              <a:xfrm>
                <a:off x="10010027" y="3835687"/>
                <a:ext cx="3273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cxnSp>
          <p:nvCxnSpPr>
            <p:cNvPr id="579" name="Google Shape;579;p31"/>
            <p:cNvCxnSpPr>
              <a:stCxn id="571" idx="7"/>
              <a:endCxn id="574" idx="2"/>
            </p:cNvCxnSpPr>
            <p:nvPr/>
          </p:nvCxnSpPr>
          <p:spPr>
            <a:xfrm rot="10800000" flipH="1">
              <a:off x="6362585" y="4289376"/>
              <a:ext cx="619500" cy="285600"/>
            </a:xfrm>
            <a:prstGeom prst="straightConnector1">
              <a:avLst/>
            </a:prstGeom>
            <a:noFill/>
            <a:ln w="28575" cap="flat" cmpd="sng">
              <a:solidFill>
                <a:srgbClr val="B6A479"/>
              </a:solidFill>
              <a:prstDash val="solid"/>
              <a:round/>
              <a:headEnd type="none" w="sm" len="sm"/>
              <a:tailEnd type="triangle" w="med" len="med"/>
            </a:ln>
          </p:spPr>
        </p:cxnSp>
        <p:grpSp>
          <p:nvGrpSpPr>
            <p:cNvPr id="580" name="Google Shape;580;p31"/>
            <p:cNvGrpSpPr/>
            <p:nvPr/>
          </p:nvGrpSpPr>
          <p:grpSpPr>
            <a:xfrm>
              <a:off x="6316802" y="5805162"/>
              <a:ext cx="690113" cy="690113"/>
              <a:chOff x="9831042" y="3675297"/>
              <a:chExt cx="690113" cy="690113"/>
            </a:xfrm>
          </p:grpSpPr>
          <p:sp>
            <p:nvSpPr>
              <p:cNvPr id="581" name="Google Shape;581;p31"/>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82" name="Google Shape;582;p31"/>
              <p:cNvSpPr txBox="1"/>
              <p:nvPr/>
            </p:nvSpPr>
            <p:spPr>
              <a:xfrm>
                <a:off x="10010027" y="3835687"/>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cxnSp>
          <p:nvCxnSpPr>
            <p:cNvPr id="583" name="Google Shape;583;p31"/>
            <p:cNvCxnSpPr>
              <a:stCxn id="581" idx="1"/>
              <a:endCxn id="571" idx="4"/>
            </p:cNvCxnSpPr>
            <p:nvPr/>
          </p:nvCxnSpPr>
          <p:spPr>
            <a:xfrm rot="10800000">
              <a:off x="6118467" y="5164027"/>
              <a:ext cx="299400" cy="742200"/>
            </a:xfrm>
            <a:prstGeom prst="straightConnector1">
              <a:avLst/>
            </a:prstGeom>
            <a:noFill/>
            <a:ln w="28575" cap="flat" cmpd="sng">
              <a:solidFill>
                <a:srgbClr val="B6A479"/>
              </a:solidFill>
              <a:prstDash val="solid"/>
              <a:round/>
              <a:headEnd type="none" w="sm" len="sm"/>
              <a:tailEnd type="triangle" w="med" len="med"/>
            </a:ln>
          </p:spPr>
        </p:cxnSp>
        <p:cxnSp>
          <p:nvCxnSpPr>
            <p:cNvPr id="584" name="Google Shape;584;p31"/>
            <p:cNvCxnSpPr>
              <a:stCxn id="571" idx="6"/>
              <a:endCxn id="577" idx="2"/>
            </p:cNvCxnSpPr>
            <p:nvPr/>
          </p:nvCxnSpPr>
          <p:spPr>
            <a:xfrm>
              <a:off x="6463650" y="4818968"/>
              <a:ext cx="1857300" cy="702900"/>
            </a:xfrm>
            <a:prstGeom prst="straightConnector1">
              <a:avLst/>
            </a:prstGeom>
            <a:noFill/>
            <a:ln w="28575" cap="flat" cmpd="sng">
              <a:solidFill>
                <a:srgbClr val="B6A479"/>
              </a:solidFill>
              <a:prstDash val="solid"/>
              <a:round/>
              <a:headEnd type="none" w="sm" len="sm"/>
              <a:tailEnd type="triangle" w="med" len="med"/>
            </a:ln>
          </p:spPr>
        </p:cxnSp>
        <p:cxnSp>
          <p:nvCxnSpPr>
            <p:cNvPr id="585" name="Google Shape;585;p31"/>
            <p:cNvCxnSpPr>
              <a:stCxn id="577" idx="1"/>
              <a:endCxn id="574" idx="5"/>
            </p:cNvCxnSpPr>
            <p:nvPr/>
          </p:nvCxnSpPr>
          <p:spPr>
            <a:xfrm rot="10800000">
              <a:off x="7571238" y="4533280"/>
              <a:ext cx="850800" cy="744600"/>
            </a:xfrm>
            <a:prstGeom prst="straightConnector1">
              <a:avLst/>
            </a:prstGeom>
            <a:noFill/>
            <a:ln w="28575" cap="flat" cmpd="sng">
              <a:solidFill>
                <a:srgbClr val="B6A479"/>
              </a:solidFill>
              <a:prstDash val="solid"/>
              <a:round/>
              <a:headEnd type="none" w="sm" len="sm"/>
              <a:tailEnd type="triangle" w="med" len="med"/>
            </a:ln>
          </p:spPr>
        </p:cxnSp>
        <p:cxnSp>
          <p:nvCxnSpPr>
            <p:cNvPr id="586" name="Google Shape;586;p31"/>
            <p:cNvCxnSpPr>
              <a:stCxn id="577" idx="3"/>
              <a:endCxn id="581" idx="6"/>
            </p:cNvCxnSpPr>
            <p:nvPr/>
          </p:nvCxnSpPr>
          <p:spPr>
            <a:xfrm flipH="1">
              <a:off x="7006938" y="5765863"/>
              <a:ext cx="1415100" cy="384300"/>
            </a:xfrm>
            <a:prstGeom prst="straightConnector1">
              <a:avLst/>
            </a:prstGeom>
            <a:noFill/>
            <a:ln w="28575" cap="flat" cmpd="sng">
              <a:solidFill>
                <a:srgbClr val="B6A479"/>
              </a:solidFill>
              <a:prstDash val="solid"/>
              <a:round/>
              <a:headEnd type="none" w="sm" len="sm"/>
              <a:tailEnd type="triangle" w="med" len="med"/>
            </a:ln>
          </p:spPr>
        </p:cxnSp>
      </p:grpSp>
      <p:sp>
        <p:nvSpPr>
          <p:cNvPr id="587" name="Google Shape;587;p31"/>
          <p:cNvSpPr txBox="1"/>
          <p:nvPr/>
        </p:nvSpPr>
        <p:spPr>
          <a:xfrm>
            <a:off x="8769828" y="2889050"/>
            <a:ext cx="1638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dirty="0">
                <a:solidFill>
                  <a:srgbClr val="4C3282"/>
                </a:solidFill>
                <a:latin typeface="Calibri"/>
                <a:ea typeface="Calibri"/>
                <a:cs typeface="Calibri"/>
                <a:sym typeface="Calibri"/>
              </a:rPr>
              <a:t>Hash Tables</a:t>
            </a:r>
            <a:endParaRPr dirty="0"/>
          </a:p>
        </p:txBody>
      </p:sp>
      <p:graphicFrame>
        <p:nvGraphicFramePr>
          <p:cNvPr id="588" name="Google Shape;588;p31"/>
          <p:cNvGraphicFramePr/>
          <p:nvPr/>
        </p:nvGraphicFramePr>
        <p:xfrm>
          <a:off x="7063658" y="3438279"/>
          <a:ext cx="1188325" cy="2827700"/>
        </p:xfrm>
        <a:graphic>
          <a:graphicData uri="http://schemas.openxmlformats.org/drawingml/2006/table">
            <a:tbl>
              <a:tblPr firstRow="1" bandRow="1">
                <a:noFill/>
              </a:tblPr>
              <a:tblGrid>
                <a:gridCol w="369575">
                  <a:extLst>
                    <a:ext uri="{9D8B030D-6E8A-4147-A177-3AD203B41FA5}">
                      <a16:colId xmlns:a16="http://schemas.microsoft.com/office/drawing/2014/main" val="20000"/>
                    </a:ext>
                  </a:extLst>
                </a:gridCol>
                <a:gridCol w="610450">
                  <a:extLst>
                    <a:ext uri="{9D8B030D-6E8A-4147-A177-3AD203B41FA5}">
                      <a16:colId xmlns:a16="http://schemas.microsoft.com/office/drawing/2014/main" val="20001"/>
                    </a:ext>
                  </a:extLst>
                </a:gridCol>
                <a:gridCol w="208300">
                  <a:extLst>
                    <a:ext uri="{9D8B030D-6E8A-4147-A177-3AD203B41FA5}">
                      <a16:colId xmlns:a16="http://schemas.microsoft.com/office/drawing/2014/main" val="20002"/>
                    </a:ext>
                  </a:extLst>
                </a:gridCol>
              </a:tblGrid>
              <a:tr h="706925">
                <a:tc>
                  <a:txBody>
                    <a:bodyPr/>
                    <a:lstStyle/>
                    <a:p>
                      <a:pPr marL="0" marR="0" lvl="0" indent="0" algn="ctr" rtl="0">
                        <a:spcBef>
                          <a:spcPts val="0"/>
                        </a:spcBef>
                        <a:spcAft>
                          <a:spcPts val="0"/>
                        </a:spcAft>
                        <a:buNone/>
                      </a:pPr>
                      <a:r>
                        <a:rPr lang="en-US" sz="1800" b="0">
                          <a:solidFill>
                            <a:srgbClr val="B6A479"/>
                          </a:solidFill>
                        </a:rPr>
                        <a:t>0</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706925">
                <a:tc>
                  <a:txBody>
                    <a:bodyPr/>
                    <a:lstStyle/>
                    <a:p>
                      <a:pPr marL="0" marR="0" lvl="0" indent="0" algn="ctr" rtl="0">
                        <a:spcBef>
                          <a:spcPts val="0"/>
                        </a:spcBef>
                        <a:spcAft>
                          <a:spcPts val="0"/>
                        </a:spcAft>
                        <a:buNone/>
                      </a:pPr>
                      <a:r>
                        <a:rPr lang="en-US" sz="1800" b="0">
                          <a:solidFill>
                            <a:srgbClr val="B6A479"/>
                          </a:solidFill>
                        </a:rPr>
                        <a:t>1</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706925">
                <a:tc>
                  <a:txBody>
                    <a:bodyPr/>
                    <a:lstStyle/>
                    <a:p>
                      <a:pPr marL="0" marR="0" lvl="0" indent="0" algn="ctr" rtl="0">
                        <a:spcBef>
                          <a:spcPts val="0"/>
                        </a:spcBef>
                        <a:spcAft>
                          <a:spcPts val="0"/>
                        </a:spcAft>
                        <a:buNone/>
                      </a:pPr>
                      <a:r>
                        <a:rPr lang="en-US" sz="1800" b="0">
                          <a:solidFill>
                            <a:srgbClr val="B6A479"/>
                          </a:solidFill>
                        </a:rPr>
                        <a:t>2</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706925">
                <a:tc>
                  <a:txBody>
                    <a:bodyPr/>
                    <a:lstStyle/>
                    <a:p>
                      <a:pPr marL="0" marR="0" lvl="0" indent="0" algn="ctr" rtl="0">
                        <a:spcBef>
                          <a:spcPts val="0"/>
                        </a:spcBef>
                        <a:spcAft>
                          <a:spcPts val="0"/>
                        </a:spcAft>
                        <a:buNone/>
                      </a:pPr>
                      <a:r>
                        <a:rPr lang="en-US" sz="1800" b="0">
                          <a:solidFill>
                            <a:srgbClr val="B6A479"/>
                          </a:solidFill>
                        </a:rPr>
                        <a:t>3</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grpSp>
        <p:nvGrpSpPr>
          <p:cNvPr id="589" name="Google Shape;589;p31"/>
          <p:cNvGrpSpPr/>
          <p:nvPr/>
        </p:nvGrpSpPr>
        <p:grpSpPr>
          <a:xfrm>
            <a:off x="6715740" y="3596306"/>
            <a:ext cx="417004" cy="417004"/>
            <a:chOff x="9831043" y="3675298"/>
            <a:chExt cx="417004" cy="417004"/>
          </a:xfrm>
        </p:grpSpPr>
        <p:sp>
          <p:nvSpPr>
            <p:cNvPr id="590" name="Google Shape;590;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91" name="Google Shape;591;p31"/>
            <p:cNvSpPr txBox="1"/>
            <p:nvPr/>
          </p:nvSpPr>
          <p:spPr>
            <a:xfrm>
              <a:off x="9873474" y="36991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grpSp>
        <p:nvGrpSpPr>
          <p:cNvPr id="592" name="Google Shape;592;p31"/>
          <p:cNvGrpSpPr/>
          <p:nvPr/>
        </p:nvGrpSpPr>
        <p:grpSpPr>
          <a:xfrm>
            <a:off x="6715740" y="4315570"/>
            <a:ext cx="417004" cy="417004"/>
            <a:chOff x="9831043" y="3675298"/>
            <a:chExt cx="417004" cy="417004"/>
          </a:xfrm>
        </p:grpSpPr>
        <p:sp>
          <p:nvSpPr>
            <p:cNvPr id="593" name="Google Shape;593;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94" name="Google Shape;594;p31"/>
            <p:cNvSpPr txBox="1"/>
            <p:nvPr/>
          </p:nvSpPr>
          <p:spPr>
            <a:xfrm>
              <a:off x="9873474" y="3699134"/>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grpSp>
      <p:grpSp>
        <p:nvGrpSpPr>
          <p:cNvPr id="595" name="Google Shape;595;p31"/>
          <p:cNvGrpSpPr/>
          <p:nvPr/>
        </p:nvGrpSpPr>
        <p:grpSpPr>
          <a:xfrm>
            <a:off x="6715740" y="4994514"/>
            <a:ext cx="417004" cy="417004"/>
            <a:chOff x="9831043" y="3675298"/>
            <a:chExt cx="417004" cy="417004"/>
          </a:xfrm>
        </p:grpSpPr>
        <p:sp>
          <p:nvSpPr>
            <p:cNvPr id="596" name="Google Shape;596;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97" name="Google Shape;597;p31"/>
            <p:cNvSpPr txBox="1"/>
            <p:nvPr/>
          </p:nvSpPr>
          <p:spPr>
            <a:xfrm>
              <a:off x="9873474" y="36991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grpSp>
        <p:nvGrpSpPr>
          <p:cNvPr id="598" name="Google Shape;598;p31"/>
          <p:cNvGrpSpPr/>
          <p:nvPr/>
        </p:nvGrpSpPr>
        <p:grpSpPr>
          <a:xfrm>
            <a:off x="6715740" y="5713778"/>
            <a:ext cx="417004" cy="417004"/>
            <a:chOff x="9831043" y="3675298"/>
            <a:chExt cx="417004" cy="417004"/>
          </a:xfrm>
        </p:grpSpPr>
        <p:sp>
          <p:nvSpPr>
            <p:cNvPr id="599" name="Google Shape;599;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00" name="Google Shape;600;p31"/>
            <p:cNvSpPr txBox="1"/>
            <p:nvPr/>
          </p:nvSpPr>
          <p:spPr>
            <a:xfrm>
              <a:off x="9873474" y="3699134"/>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cxnSp>
        <p:nvCxnSpPr>
          <p:cNvPr id="601" name="Google Shape;601;p31"/>
          <p:cNvCxnSpPr/>
          <p:nvPr/>
        </p:nvCxnSpPr>
        <p:spPr>
          <a:xfrm>
            <a:off x="8100083" y="3796769"/>
            <a:ext cx="726653" cy="0"/>
          </a:xfrm>
          <a:prstGeom prst="straightConnector1">
            <a:avLst/>
          </a:prstGeom>
          <a:noFill/>
          <a:ln w="28575" cap="flat" cmpd="sng">
            <a:solidFill>
              <a:srgbClr val="B6A479"/>
            </a:solidFill>
            <a:prstDash val="solid"/>
            <a:round/>
            <a:headEnd type="none" w="sm" len="sm"/>
            <a:tailEnd type="triangle" w="med" len="med"/>
          </a:ln>
        </p:spPr>
      </p:cxnSp>
      <p:cxnSp>
        <p:nvCxnSpPr>
          <p:cNvPr id="602" name="Google Shape;602;p31"/>
          <p:cNvCxnSpPr/>
          <p:nvPr/>
        </p:nvCxnSpPr>
        <p:spPr>
          <a:xfrm>
            <a:off x="8100082" y="5216916"/>
            <a:ext cx="726653" cy="0"/>
          </a:xfrm>
          <a:prstGeom prst="straightConnector1">
            <a:avLst/>
          </a:prstGeom>
          <a:noFill/>
          <a:ln w="28575" cap="flat" cmpd="sng">
            <a:solidFill>
              <a:srgbClr val="B6A479"/>
            </a:solidFill>
            <a:prstDash val="solid"/>
            <a:round/>
            <a:headEnd type="none" w="sm" len="sm"/>
            <a:tailEnd type="triangle" w="med" len="med"/>
          </a:ln>
        </p:spPr>
      </p:cxnSp>
      <p:cxnSp>
        <p:nvCxnSpPr>
          <p:cNvPr id="603" name="Google Shape;603;p31"/>
          <p:cNvCxnSpPr/>
          <p:nvPr/>
        </p:nvCxnSpPr>
        <p:spPr>
          <a:xfrm>
            <a:off x="8100081" y="5906734"/>
            <a:ext cx="726653" cy="0"/>
          </a:xfrm>
          <a:prstGeom prst="straightConnector1">
            <a:avLst/>
          </a:prstGeom>
          <a:noFill/>
          <a:ln w="28575" cap="flat" cmpd="sng">
            <a:solidFill>
              <a:srgbClr val="B6A479"/>
            </a:solidFill>
            <a:prstDash val="solid"/>
            <a:round/>
            <a:headEnd type="none" w="sm" len="sm"/>
            <a:tailEnd type="triangle" w="med" len="med"/>
          </a:ln>
        </p:spPr>
      </p:cxnSp>
      <p:grpSp>
        <p:nvGrpSpPr>
          <p:cNvPr id="604" name="Google Shape;604;p31"/>
          <p:cNvGrpSpPr/>
          <p:nvPr/>
        </p:nvGrpSpPr>
        <p:grpSpPr>
          <a:xfrm>
            <a:off x="10074780" y="3593656"/>
            <a:ext cx="417004" cy="417004"/>
            <a:chOff x="9831043" y="3675298"/>
            <a:chExt cx="417004" cy="417004"/>
          </a:xfrm>
        </p:grpSpPr>
        <p:sp>
          <p:nvSpPr>
            <p:cNvPr id="605" name="Google Shape;605;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06" name="Google Shape;606;p31"/>
            <p:cNvSpPr txBox="1"/>
            <p:nvPr/>
          </p:nvSpPr>
          <p:spPr>
            <a:xfrm>
              <a:off x="9873474" y="3699134"/>
              <a:ext cx="3273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grpSp>
        <p:nvGrpSpPr>
          <p:cNvPr id="607" name="Google Shape;607;p31"/>
          <p:cNvGrpSpPr/>
          <p:nvPr/>
        </p:nvGrpSpPr>
        <p:grpSpPr>
          <a:xfrm>
            <a:off x="10600563" y="5007678"/>
            <a:ext cx="417004" cy="417004"/>
            <a:chOff x="9831043" y="3675298"/>
            <a:chExt cx="417004" cy="417004"/>
          </a:xfrm>
        </p:grpSpPr>
        <p:sp>
          <p:nvSpPr>
            <p:cNvPr id="608" name="Google Shape;608;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09" name="Google Shape;609;p31"/>
            <p:cNvSpPr txBox="1"/>
            <p:nvPr/>
          </p:nvSpPr>
          <p:spPr>
            <a:xfrm>
              <a:off x="9873474" y="3699134"/>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grpSp>
        <p:nvGrpSpPr>
          <p:cNvPr id="610" name="Google Shape;610;p31"/>
          <p:cNvGrpSpPr/>
          <p:nvPr/>
        </p:nvGrpSpPr>
        <p:grpSpPr>
          <a:xfrm>
            <a:off x="8938890" y="5740252"/>
            <a:ext cx="417004" cy="417004"/>
            <a:chOff x="9831043" y="3675298"/>
            <a:chExt cx="417004" cy="417004"/>
          </a:xfrm>
        </p:grpSpPr>
        <p:sp>
          <p:nvSpPr>
            <p:cNvPr id="611" name="Google Shape;611;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12" name="Google Shape;612;p31"/>
            <p:cNvSpPr txBox="1"/>
            <p:nvPr/>
          </p:nvSpPr>
          <p:spPr>
            <a:xfrm>
              <a:off x="9873474" y="36991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cxnSp>
        <p:nvCxnSpPr>
          <p:cNvPr id="613" name="Google Shape;613;p31"/>
          <p:cNvCxnSpPr/>
          <p:nvPr/>
        </p:nvCxnSpPr>
        <p:spPr>
          <a:xfrm rot="10800000" flipH="1">
            <a:off x="8062866" y="4187829"/>
            <a:ext cx="191624" cy="632543"/>
          </a:xfrm>
          <a:prstGeom prst="straightConnector1">
            <a:avLst/>
          </a:prstGeom>
          <a:noFill/>
          <a:ln w="28575" cap="flat" cmpd="sng">
            <a:solidFill>
              <a:srgbClr val="B6A479"/>
            </a:solidFill>
            <a:prstDash val="solid"/>
            <a:round/>
            <a:headEnd type="none" w="sm" len="sm"/>
            <a:tailEnd type="none" w="sm" len="sm"/>
          </a:ln>
        </p:spPr>
      </p:cxnSp>
      <p:grpSp>
        <p:nvGrpSpPr>
          <p:cNvPr id="614" name="Google Shape;614;p31"/>
          <p:cNvGrpSpPr/>
          <p:nvPr/>
        </p:nvGrpSpPr>
        <p:grpSpPr>
          <a:xfrm>
            <a:off x="9511838" y="3593656"/>
            <a:ext cx="417004" cy="419294"/>
            <a:chOff x="9831043" y="3675298"/>
            <a:chExt cx="417004" cy="419294"/>
          </a:xfrm>
        </p:grpSpPr>
        <p:sp>
          <p:nvSpPr>
            <p:cNvPr id="615" name="Google Shape;615;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16" name="Google Shape;616;p31"/>
            <p:cNvSpPr txBox="1"/>
            <p:nvPr/>
          </p:nvSpPr>
          <p:spPr>
            <a:xfrm>
              <a:off x="9879808" y="3725260"/>
              <a:ext cx="3097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a:t>
              </a:r>
              <a:endParaRPr/>
            </a:p>
          </p:txBody>
        </p:sp>
      </p:grpSp>
      <p:grpSp>
        <p:nvGrpSpPr>
          <p:cNvPr id="617" name="Google Shape;617;p31"/>
          <p:cNvGrpSpPr/>
          <p:nvPr/>
        </p:nvGrpSpPr>
        <p:grpSpPr>
          <a:xfrm>
            <a:off x="9492549" y="5001978"/>
            <a:ext cx="417004" cy="419294"/>
            <a:chOff x="9831043" y="3675298"/>
            <a:chExt cx="417004" cy="419294"/>
          </a:xfrm>
        </p:grpSpPr>
        <p:sp>
          <p:nvSpPr>
            <p:cNvPr id="618" name="Google Shape;618;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19" name="Google Shape;619;p31"/>
            <p:cNvSpPr txBox="1"/>
            <p:nvPr/>
          </p:nvSpPr>
          <p:spPr>
            <a:xfrm>
              <a:off x="9879808" y="3725260"/>
              <a:ext cx="3097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a:t>
              </a:r>
              <a:endParaRPr/>
            </a:p>
          </p:txBody>
        </p:sp>
      </p:grpSp>
      <p:cxnSp>
        <p:nvCxnSpPr>
          <p:cNvPr id="620" name="Google Shape;620;p31"/>
          <p:cNvCxnSpPr/>
          <p:nvPr/>
        </p:nvCxnSpPr>
        <p:spPr>
          <a:xfrm rot="10800000" flipH="1">
            <a:off x="8909059" y="3570338"/>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1" name="Google Shape;621;p31"/>
          <p:cNvCxnSpPr/>
          <p:nvPr/>
        </p:nvCxnSpPr>
        <p:spPr>
          <a:xfrm rot="10800000" flipH="1">
            <a:off x="10594074" y="3586479"/>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2" name="Google Shape;622;p31"/>
          <p:cNvCxnSpPr/>
          <p:nvPr/>
        </p:nvCxnSpPr>
        <p:spPr>
          <a:xfrm rot="10800000" flipH="1">
            <a:off x="11171792" y="3586479"/>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3" name="Google Shape;623;p31"/>
          <p:cNvCxnSpPr/>
          <p:nvPr/>
        </p:nvCxnSpPr>
        <p:spPr>
          <a:xfrm rot="10800000" flipH="1">
            <a:off x="8899599" y="4986814"/>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4" name="Google Shape;624;p31"/>
          <p:cNvCxnSpPr/>
          <p:nvPr/>
        </p:nvCxnSpPr>
        <p:spPr>
          <a:xfrm rot="10800000" flipH="1">
            <a:off x="10029904" y="4986814"/>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5" name="Google Shape;625;p31"/>
          <p:cNvCxnSpPr/>
          <p:nvPr/>
        </p:nvCxnSpPr>
        <p:spPr>
          <a:xfrm rot="10800000" flipH="1">
            <a:off x="11160209" y="4986814"/>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6" name="Google Shape;626;p31"/>
          <p:cNvCxnSpPr/>
          <p:nvPr/>
        </p:nvCxnSpPr>
        <p:spPr>
          <a:xfrm rot="10800000" flipH="1">
            <a:off x="9432629" y="5754743"/>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7" name="Google Shape;627;p31"/>
          <p:cNvCxnSpPr/>
          <p:nvPr/>
        </p:nvCxnSpPr>
        <p:spPr>
          <a:xfrm rot="10800000" flipH="1">
            <a:off x="10015400" y="5754322"/>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8" name="Google Shape;628;p31"/>
          <p:cNvCxnSpPr/>
          <p:nvPr/>
        </p:nvCxnSpPr>
        <p:spPr>
          <a:xfrm rot="10800000" flipH="1">
            <a:off x="10571765" y="5767113"/>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9" name="Google Shape;629;p31"/>
          <p:cNvCxnSpPr/>
          <p:nvPr/>
        </p:nvCxnSpPr>
        <p:spPr>
          <a:xfrm rot="10800000" flipH="1">
            <a:off x="11123228" y="5766623"/>
            <a:ext cx="505132" cy="458156"/>
          </a:xfrm>
          <a:prstGeom prst="straightConnector1">
            <a:avLst/>
          </a:prstGeom>
          <a:noFill/>
          <a:ln w="28575" cap="flat" cmpd="sng">
            <a:solidFill>
              <a:srgbClr val="B6A479"/>
            </a:solidFill>
            <a:prstDash val="solid"/>
            <a:round/>
            <a:headEnd type="none" w="sm" len="sm"/>
            <a:tailEnd type="none" w="sm" len="sm"/>
          </a:ln>
        </p:spPr>
      </p:cxnSp>
      <p:sp>
        <p:nvSpPr>
          <p:cNvPr id="630" name="Google Shape;630;p31"/>
          <p:cNvSpPr/>
          <p:nvPr/>
        </p:nvSpPr>
        <p:spPr>
          <a:xfrm>
            <a:off x="1592982" y="3437666"/>
            <a:ext cx="12651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1" name="Google Shape;631;p31"/>
          <p:cNvSpPr/>
          <p:nvPr/>
        </p:nvSpPr>
        <p:spPr>
          <a:xfrm>
            <a:off x="2560455" y="3718087"/>
            <a:ext cx="20346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2" name="Google Shape;632;p31"/>
          <p:cNvSpPr/>
          <p:nvPr/>
        </p:nvSpPr>
        <p:spPr>
          <a:xfrm>
            <a:off x="3080852" y="4348610"/>
            <a:ext cx="19236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3" name="Google Shape;633;p31"/>
          <p:cNvSpPr/>
          <p:nvPr/>
        </p:nvSpPr>
        <p:spPr>
          <a:xfrm>
            <a:off x="2982079" y="4666186"/>
            <a:ext cx="19338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4" name="Google Shape;634;p31"/>
          <p:cNvSpPr/>
          <p:nvPr/>
        </p:nvSpPr>
        <p:spPr>
          <a:xfrm>
            <a:off x="3532162" y="4036719"/>
            <a:ext cx="20346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5" name="Google Shape;635;p31"/>
          <p:cNvSpPr/>
          <p:nvPr/>
        </p:nvSpPr>
        <p:spPr>
          <a:xfrm>
            <a:off x="2429690" y="5244023"/>
            <a:ext cx="14721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6" name="Google Shape;636;p31"/>
          <p:cNvSpPr txBox="1"/>
          <p:nvPr/>
        </p:nvSpPr>
        <p:spPr>
          <a:xfrm>
            <a:off x="570725" y="736617"/>
            <a:ext cx="5901600" cy="56938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In an adjacency matrix a[u][v] is 1 if there is an edge (</a:t>
            </a:r>
            <a:r>
              <a:rPr lang="en-US" sz="2800" dirty="0" err="1">
                <a:solidFill>
                  <a:schemeClr val="dk1"/>
                </a:solidFill>
                <a:latin typeface="Quattrocento Sans"/>
                <a:ea typeface="Quattrocento Sans"/>
                <a:cs typeface="Quattrocento Sans"/>
                <a:sym typeface="Quattrocento Sans"/>
              </a:rPr>
              <a:t>u,v</a:t>
            </a:r>
            <a:r>
              <a:rPr lang="en-US" sz="2800" dirty="0">
                <a:solidFill>
                  <a:schemeClr val="dk1"/>
                </a:solidFill>
                <a:latin typeface="Quattrocento Sans"/>
                <a:ea typeface="Quattrocento Sans"/>
                <a:cs typeface="Quattrocento Sans"/>
                <a:sym typeface="Quattrocento Sans"/>
              </a:rPr>
              <a:t>), and 0 otherwise.</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Worst-case Time Complexity (assuming a good hash function so all hash table operations are O(1)) </a:t>
            </a:r>
            <a:br>
              <a:rPr lang="en-US" sz="2800" dirty="0">
                <a:solidFill>
                  <a:schemeClr val="dk1"/>
                </a:solidFill>
                <a:latin typeface="Quattrocento Sans"/>
                <a:ea typeface="Quattrocento Sans"/>
                <a:cs typeface="Quattrocento Sans"/>
                <a:sym typeface="Quattrocento Sans"/>
              </a:rPr>
            </a:br>
            <a:r>
              <a:rPr lang="en-US" sz="2800" dirty="0">
                <a:solidFill>
                  <a:schemeClr val="dk1"/>
                </a:solidFill>
                <a:latin typeface="Quattrocento Sans"/>
                <a:ea typeface="Quattrocento Sans"/>
                <a:cs typeface="Quattrocento Sans"/>
                <a:sym typeface="Quattrocento Sans"/>
              </a:rPr>
              <a:t>(|V| = n, |E| = m):</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Add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Remove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Check edge exists from (</a:t>
            </a:r>
            <a:r>
              <a:rPr lang="en-US" sz="2800" i="0" u="none" strike="noStrike" cap="none" dirty="0" err="1">
                <a:solidFill>
                  <a:schemeClr val="dk1"/>
                </a:solidFill>
                <a:latin typeface="Quattrocento Sans"/>
                <a:ea typeface="Quattrocento Sans"/>
                <a:cs typeface="Quattrocento Sans"/>
                <a:sym typeface="Quattrocento Sans"/>
              </a:rPr>
              <a:t>u,v</a:t>
            </a:r>
            <a:r>
              <a:rPr lang="en-US" sz="2800" i="0" u="none" strike="noStrike" cap="none" dirty="0">
                <a:solidFill>
                  <a:schemeClr val="dk1"/>
                </a:solidFill>
                <a:latin typeface="Quattrocento Sans"/>
                <a:ea typeface="Quattrocento Sans"/>
                <a:cs typeface="Quattrocento Sans"/>
                <a:sym typeface="Quattrocento Sans"/>
              </a:rPr>
              <a:t>):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a:t>
            </a:r>
            <a:r>
              <a:rPr lang="en-US" sz="2800" i="0" u="none" strike="noStrike" cap="none" dirty="0" err="1">
                <a:solidFill>
                  <a:schemeClr val="dk1"/>
                </a:solidFill>
                <a:latin typeface="Quattrocento Sans"/>
                <a:ea typeface="Quattrocento Sans"/>
                <a:cs typeface="Quattrocento Sans"/>
                <a:sym typeface="Quattrocento Sans"/>
              </a:rPr>
              <a:t>outneighbors</a:t>
            </a:r>
            <a:r>
              <a:rPr lang="en-US" sz="2800" i="0" u="none" strike="noStrike" cap="none" dirty="0">
                <a:solidFill>
                  <a:schemeClr val="dk1"/>
                </a:solidFill>
                <a:latin typeface="Quattrocento Sans"/>
                <a:ea typeface="Quattrocento Sans"/>
                <a:cs typeface="Quattrocento Sans"/>
                <a:sym typeface="Quattrocento Sans"/>
              </a:rPr>
              <a:t> of u: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a:t>
            </a:r>
            <a:r>
              <a:rPr lang="en-US" sz="2800" i="0" u="none" strike="noStrike" cap="none" dirty="0" err="1">
                <a:solidFill>
                  <a:schemeClr val="dk1"/>
                </a:solidFill>
                <a:latin typeface="Quattrocento Sans"/>
                <a:ea typeface="Quattrocento Sans"/>
                <a:cs typeface="Quattrocento Sans"/>
                <a:sym typeface="Quattrocento Sans"/>
              </a:rPr>
              <a:t>inneighbors</a:t>
            </a:r>
            <a:r>
              <a:rPr lang="en-US" sz="2800" i="0" u="none" strike="noStrike" cap="none" dirty="0">
                <a:solidFill>
                  <a:schemeClr val="dk1"/>
                </a:solidFill>
                <a:latin typeface="Quattrocento Sans"/>
                <a:ea typeface="Quattrocento Sans"/>
                <a:cs typeface="Quattrocento Sans"/>
                <a:sym typeface="Quattrocento Sans"/>
              </a:rPr>
              <a:t> of u:</a:t>
            </a:r>
            <a:endParaRPr sz="2800" dirty="0">
              <a:solidFill>
                <a:schemeClr val="dk1"/>
              </a:solidFill>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Space Complexity:</a:t>
            </a:r>
            <a:endParaRPr dirty="0">
              <a:latin typeface="Quattrocento Sans"/>
              <a:ea typeface="Quattrocento Sans"/>
              <a:cs typeface="Quattrocento Sans"/>
              <a:sym typeface="Quattrocento Sans"/>
            </a:endParaRPr>
          </a:p>
        </p:txBody>
      </p:sp>
      <p:sp>
        <p:nvSpPr>
          <p:cNvPr id="637" name="Google Shape;637;p31"/>
          <p:cNvSpPr txBox="1"/>
          <p:nvPr/>
        </p:nvSpPr>
        <p:spPr>
          <a:xfrm>
            <a:off x="2772425" y="3727400"/>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O(1)</a:t>
            </a:r>
            <a:endParaRPr sz="2200" dirty="0">
              <a:latin typeface="Quattrocento Sans"/>
              <a:ea typeface="Quattrocento Sans"/>
              <a:cs typeface="Quattrocento Sans"/>
              <a:sym typeface="Quattrocento Sans"/>
            </a:endParaRPr>
          </a:p>
        </p:txBody>
      </p:sp>
      <p:sp>
        <p:nvSpPr>
          <p:cNvPr id="638" name="Google Shape;638;p31"/>
          <p:cNvSpPr txBox="1"/>
          <p:nvPr/>
        </p:nvSpPr>
        <p:spPr>
          <a:xfrm>
            <a:off x="3293550" y="4180750"/>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solidFill>
                  <a:srgbClr val="FF0000"/>
                </a:solidFill>
                <a:latin typeface="Quattrocento Sans"/>
                <a:ea typeface="Quattrocento Sans"/>
                <a:cs typeface="Quattrocento Sans"/>
                <a:sym typeface="Quattrocento Sans"/>
              </a:rPr>
              <a:t>O(1)</a:t>
            </a:r>
            <a:endParaRPr sz="2200" dirty="0">
              <a:solidFill>
                <a:srgbClr val="FF0000"/>
              </a:solidFill>
              <a:latin typeface="Quattrocento Sans"/>
              <a:ea typeface="Quattrocento Sans"/>
              <a:cs typeface="Quattrocento Sans"/>
              <a:sym typeface="Quattrocento Sans"/>
            </a:endParaRPr>
          </a:p>
        </p:txBody>
      </p:sp>
      <p:sp>
        <p:nvSpPr>
          <p:cNvPr id="639" name="Google Shape;639;p31"/>
          <p:cNvSpPr txBox="1"/>
          <p:nvPr/>
        </p:nvSpPr>
        <p:spPr>
          <a:xfrm>
            <a:off x="5505825" y="4601938"/>
            <a:ext cx="1638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solidFill>
                  <a:srgbClr val="FF0000"/>
                </a:solidFill>
                <a:latin typeface="Quattrocento Sans"/>
                <a:ea typeface="Quattrocento Sans"/>
                <a:cs typeface="Quattrocento Sans"/>
                <a:sym typeface="Quattrocento Sans"/>
              </a:rPr>
              <a:t>O(1)</a:t>
            </a:r>
            <a:endParaRPr sz="2200" dirty="0">
              <a:solidFill>
                <a:srgbClr val="FF0000"/>
              </a:solidFill>
              <a:latin typeface="Quattrocento Sans"/>
              <a:ea typeface="Quattrocento Sans"/>
              <a:cs typeface="Quattrocento Sans"/>
              <a:sym typeface="Quattrocento Sans"/>
            </a:endParaRPr>
          </a:p>
        </p:txBody>
      </p:sp>
      <p:sp>
        <p:nvSpPr>
          <p:cNvPr id="640" name="Google Shape;640;p31"/>
          <p:cNvSpPr txBox="1"/>
          <p:nvPr/>
        </p:nvSpPr>
        <p:spPr>
          <a:xfrm>
            <a:off x="4596525" y="5077488"/>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O(deg(u) )</a:t>
            </a:r>
            <a:endParaRPr sz="2200" dirty="0">
              <a:latin typeface="Quattrocento Sans"/>
              <a:ea typeface="Quattrocento Sans"/>
              <a:cs typeface="Quattrocento Sans"/>
              <a:sym typeface="Quattrocento Sans"/>
            </a:endParaRPr>
          </a:p>
        </p:txBody>
      </p:sp>
      <p:sp>
        <p:nvSpPr>
          <p:cNvPr id="641" name="Google Shape;641;p31"/>
          <p:cNvSpPr txBox="1"/>
          <p:nvPr/>
        </p:nvSpPr>
        <p:spPr>
          <a:xfrm>
            <a:off x="4282710" y="5478988"/>
            <a:ext cx="1062915"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solidFill>
                  <a:srgbClr val="FF0000"/>
                </a:solidFill>
                <a:latin typeface="Quattrocento Sans"/>
                <a:ea typeface="Quattrocento Sans"/>
                <a:cs typeface="Quattrocento Sans"/>
                <a:sym typeface="Quattrocento Sans"/>
              </a:rPr>
              <a:t>O(n)</a:t>
            </a:r>
            <a:endParaRPr sz="2200" dirty="0">
              <a:solidFill>
                <a:srgbClr val="FF0000"/>
              </a:solidFill>
              <a:latin typeface="Quattrocento Sans"/>
              <a:ea typeface="Quattrocento Sans"/>
              <a:cs typeface="Quattrocento Sans"/>
              <a:sym typeface="Quattrocento Sans"/>
            </a:endParaRPr>
          </a:p>
        </p:txBody>
      </p:sp>
      <p:sp>
        <p:nvSpPr>
          <p:cNvPr id="642" name="Google Shape;642;p31"/>
          <p:cNvSpPr txBox="1"/>
          <p:nvPr/>
        </p:nvSpPr>
        <p:spPr>
          <a:xfrm>
            <a:off x="3591925" y="5929375"/>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 + m)</a:t>
            </a:r>
            <a:endParaRPr sz="2200" dirty="0">
              <a:latin typeface="Quattrocento Sans"/>
              <a:ea typeface="Quattrocento Sans"/>
              <a:cs typeface="Quattrocento Sans"/>
              <a:sym typeface="Quattrocento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35CC6-D2D3-63F9-C2D2-EF193069A715}"/>
              </a:ext>
            </a:extLst>
          </p:cNvPr>
          <p:cNvSpPr>
            <a:spLocks noGrp="1"/>
          </p:cNvSpPr>
          <p:nvPr>
            <p:ph type="title"/>
          </p:nvPr>
        </p:nvSpPr>
        <p:spPr/>
        <p:txBody>
          <a:bodyPr>
            <a:normAutofit fontScale="90000"/>
          </a:bodyPr>
          <a:lstStyle/>
          <a:p>
            <a:r>
              <a:rPr lang="en-GB" dirty="0"/>
              <a:t>2-Hop </a:t>
            </a:r>
            <a:r>
              <a:rPr lang="en-GB" dirty="0" err="1"/>
              <a:t>Neighbors</a:t>
            </a:r>
            <a:r>
              <a:rPr lang="en-GB" dirty="0"/>
              <a:t> (through Matrix Multiplication)</a:t>
            </a:r>
            <a:endParaRPr lang="en-SE" dirty="0"/>
          </a:p>
        </p:txBody>
      </p:sp>
      <p:sp>
        <p:nvSpPr>
          <p:cNvPr id="3" name="Text Placeholder 2">
            <a:extLst>
              <a:ext uri="{FF2B5EF4-FFF2-40B4-BE49-F238E27FC236}">
                <a16:creationId xmlns:a16="http://schemas.microsoft.com/office/drawing/2014/main" id="{9A059EE4-5D49-FA2E-7557-072765DB00A9}"/>
              </a:ext>
            </a:extLst>
          </p:cNvPr>
          <p:cNvSpPr>
            <a:spLocks noGrp="1"/>
          </p:cNvSpPr>
          <p:nvPr>
            <p:ph type="body" idx="1"/>
          </p:nvPr>
        </p:nvSpPr>
        <p:spPr>
          <a:xfrm>
            <a:off x="575239" y="1303724"/>
            <a:ext cx="11186999" cy="1117187"/>
          </a:xfrm>
        </p:spPr>
        <p:txBody>
          <a:bodyPr/>
          <a:lstStyle/>
          <a:p>
            <a:r>
              <a:rPr lang="en-GB" dirty="0"/>
              <a:t>Matrix multiplication for finding two-hop </a:t>
            </a:r>
            <a:r>
              <a:rPr lang="en-GB" dirty="0" err="1"/>
              <a:t>neighbors</a:t>
            </a:r>
            <a:endParaRPr lang="en-GB" dirty="0"/>
          </a:p>
          <a:p>
            <a:endParaRPr lang="en-SE" dirty="0"/>
          </a:p>
        </p:txBody>
      </p:sp>
      <p:sp>
        <p:nvSpPr>
          <p:cNvPr id="4" name="Oval 3">
            <a:extLst>
              <a:ext uri="{FF2B5EF4-FFF2-40B4-BE49-F238E27FC236}">
                <a16:creationId xmlns:a16="http://schemas.microsoft.com/office/drawing/2014/main" id="{633D9F34-4049-241F-A59D-541EE08B8993}"/>
              </a:ext>
            </a:extLst>
          </p:cNvPr>
          <p:cNvSpPr/>
          <p:nvPr/>
        </p:nvSpPr>
        <p:spPr>
          <a:xfrm>
            <a:off x="1419602" y="2312269"/>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1</a:t>
            </a:r>
          </a:p>
        </p:txBody>
      </p:sp>
      <p:sp>
        <p:nvSpPr>
          <p:cNvPr id="5" name="Oval 4">
            <a:extLst>
              <a:ext uri="{FF2B5EF4-FFF2-40B4-BE49-F238E27FC236}">
                <a16:creationId xmlns:a16="http://schemas.microsoft.com/office/drawing/2014/main" id="{0436AADA-4C0D-4372-2350-1FF218015349}"/>
              </a:ext>
            </a:extLst>
          </p:cNvPr>
          <p:cNvSpPr/>
          <p:nvPr/>
        </p:nvSpPr>
        <p:spPr>
          <a:xfrm>
            <a:off x="521048" y="3198861"/>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2</a:t>
            </a:r>
          </a:p>
        </p:txBody>
      </p:sp>
      <p:sp>
        <p:nvSpPr>
          <p:cNvPr id="6" name="Oval 5">
            <a:extLst>
              <a:ext uri="{FF2B5EF4-FFF2-40B4-BE49-F238E27FC236}">
                <a16:creationId xmlns:a16="http://schemas.microsoft.com/office/drawing/2014/main" id="{7BA66B91-DAA2-4360-3131-6C5167BB4783}"/>
              </a:ext>
            </a:extLst>
          </p:cNvPr>
          <p:cNvSpPr/>
          <p:nvPr/>
        </p:nvSpPr>
        <p:spPr>
          <a:xfrm>
            <a:off x="1419602" y="3198861"/>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3</a:t>
            </a:r>
          </a:p>
        </p:txBody>
      </p:sp>
      <p:cxnSp>
        <p:nvCxnSpPr>
          <p:cNvPr id="7" name="Straight Arrow Connector 6">
            <a:extLst>
              <a:ext uri="{FF2B5EF4-FFF2-40B4-BE49-F238E27FC236}">
                <a16:creationId xmlns:a16="http://schemas.microsoft.com/office/drawing/2014/main" id="{7A690979-1EF6-444A-81FC-826766DFACCD}"/>
              </a:ext>
            </a:extLst>
          </p:cNvPr>
          <p:cNvCxnSpPr>
            <a:cxnSpLocks/>
            <a:stCxn id="9" idx="6"/>
            <a:endCxn id="4" idx="2"/>
          </p:cNvCxnSpPr>
          <p:nvPr/>
        </p:nvCxnSpPr>
        <p:spPr>
          <a:xfrm>
            <a:off x="839830" y="2471660"/>
            <a:ext cx="579772" cy="0"/>
          </a:xfrm>
          <a:prstGeom prst="straightConnector1">
            <a:avLst/>
          </a:prstGeom>
          <a:noFill/>
          <a:ln w="25400" cap="flat" cmpd="sng" algn="ctr">
            <a:solidFill>
              <a:srgbClr val="4F81BD"/>
            </a:solidFill>
            <a:prstDash val="solid"/>
            <a:headEnd type="none" w="med" len="med"/>
            <a:tailEnd type="triangle" w="med" len="med"/>
          </a:ln>
          <a:effectLst/>
        </p:spPr>
      </p:cxnSp>
      <p:cxnSp>
        <p:nvCxnSpPr>
          <p:cNvPr id="8" name="Straight Arrow Connector 7">
            <a:extLst>
              <a:ext uri="{FF2B5EF4-FFF2-40B4-BE49-F238E27FC236}">
                <a16:creationId xmlns:a16="http://schemas.microsoft.com/office/drawing/2014/main" id="{AF2493FD-00C7-440D-9768-2B9A2A1371BC}"/>
              </a:ext>
            </a:extLst>
          </p:cNvPr>
          <p:cNvCxnSpPr>
            <a:cxnSpLocks/>
            <a:stCxn id="4" idx="4"/>
            <a:endCxn id="6" idx="0"/>
          </p:cNvCxnSpPr>
          <p:nvPr/>
        </p:nvCxnSpPr>
        <p:spPr>
          <a:xfrm>
            <a:off x="1578993" y="2631051"/>
            <a:ext cx="0" cy="567810"/>
          </a:xfrm>
          <a:prstGeom prst="straightConnector1">
            <a:avLst/>
          </a:prstGeom>
          <a:noFill/>
          <a:ln w="25400" cap="flat" cmpd="sng" algn="ctr">
            <a:solidFill>
              <a:srgbClr val="4F81BD"/>
            </a:solidFill>
            <a:prstDash val="solid"/>
            <a:headEnd type="none" w="med" len="med"/>
            <a:tailEnd type="triangle" w="med" len="med"/>
          </a:ln>
          <a:effectLst/>
        </p:spPr>
      </p:cxnSp>
      <p:sp>
        <p:nvSpPr>
          <p:cNvPr id="9" name="Oval 8">
            <a:extLst>
              <a:ext uri="{FF2B5EF4-FFF2-40B4-BE49-F238E27FC236}">
                <a16:creationId xmlns:a16="http://schemas.microsoft.com/office/drawing/2014/main" id="{6A5E197C-22EC-09CC-C393-866C44BE0D95}"/>
              </a:ext>
            </a:extLst>
          </p:cNvPr>
          <p:cNvSpPr/>
          <p:nvPr/>
        </p:nvSpPr>
        <p:spPr>
          <a:xfrm>
            <a:off x="521048" y="2312269"/>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0</a:t>
            </a:r>
          </a:p>
        </p:txBody>
      </p:sp>
      <p:cxnSp>
        <p:nvCxnSpPr>
          <p:cNvPr id="10" name="Straight Arrow Connector 9">
            <a:extLst>
              <a:ext uri="{FF2B5EF4-FFF2-40B4-BE49-F238E27FC236}">
                <a16:creationId xmlns:a16="http://schemas.microsoft.com/office/drawing/2014/main" id="{39D3EB1C-ED4E-63ED-DAFE-44F77D8A8EB4}"/>
              </a:ext>
            </a:extLst>
          </p:cNvPr>
          <p:cNvCxnSpPr>
            <a:cxnSpLocks/>
            <a:stCxn id="5" idx="0"/>
            <a:endCxn id="9" idx="4"/>
          </p:cNvCxnSpPr>
          <p:nvPr/>
        </p:nvCxnSpPr>
        <p:spPr>
          <a:xfrm flipV="1">
            <a:off x="680439" y="2631051"/>
            <a:ext cx="0" cy="567810"/>
          </a:xfrm>
          <a:prstGeom prst="straightConnector1">
            <a:avLst/>
          </a:prstGeom>
          <a:noFill/>
          <a:ln w="25400" cap="flat" cmpd="sng" algn="ctr">
            <a:solidFill>
              <a:srgbClr val="4F81BD"/>
            </a:solidFill>
            <a:prstDash val="solid"/>
            <a:headEnd type="triangle" w="med" len="med"/>
            <a:tailEnd type="none" w="med" len="med"/>
          </a:ln>
          <a:effectLst/>
        </p:spPr>
      </p:cxnSp>
      <p:cxnSp>
        <p:nvCxnSpPr>
          <p:cNvPr id="11" name="Straight Arrow Connector 10">
            <a:extLst>
              <a:ext uri="{FF2B5EF4-FFF2-40B4-BE49-F238E27FC236}">
                <a16:creationId xmlns:a16="http://schemas.microsoft.com/office/drawing/2014/main" id="{44048CF9-7A7B-9461-7178-BD96B4C7BFFD}"/>
              </a:ext>
            </a:extLst>
          </p:cNvPr>
          <p:cNvCxnSpPr>
            <a:cxnSpLocks/>
            <a:stCxn id="5" idx="6"/>
            <a:endCxn id="6" idx="2"/>
          </p:cNvCxnSpPr>
          <p:nvPr/>
        </p:nvCxnSpPr>
        <p:spPr>
          <a:xfrm>
            <a:off x="839830" y="3358252"/>
            <a:ext cx="579772" cy="0"/>
          </a:xfrm>
          <a:prstGeom prst="straightConnector1">
            <a:avLst/>
          </a:prstGeom>
          <a:noFill/>
          <a:ln w="25400" cap="flat" cmpd="sng" algn="ctr">
            <a:solidFill>
              <a:srgbClr val="4F81BD"/>
            </a:solidFill>
            <a:prstDash val="solid"/>
            <a:headEnd type="none" w="med" len="med"/>
            <a:tailEnd type="triangle" w="med" len="med"/>
          </a:ln>
          <a:effectLst/>
        </p:spPr>
      </p:cxnSp>
      <p:cxnSp>
        <p:nvCxnSpPr>
          <p:cNvPr id="12" name="Straight Arrow Connector 11">
            <a:extLst>
              <a:ext uri="{FF2B5EF4-FFF2-40B4-BE49-F238E27FC236}">
                <a16:creationId xmlns:a16="http://schemas.microsoft.com/office/drawing/2014/main" id="{2DF06F14-F71C-A7E4-FF3B-BC8B687023BE}"/>
              </a:ext>
            </a:extLst>
          </p:cNvPr>
          <p:cNvCxnSpPr>
            <a:cxnSpLocks/>
            <a:stCxn id="5" idx="7"/>
            <a:endCxn id="4" idx="3"/>
          </p:cNvCxnSpPr>
          <p:nvPr/>
        </p:nvCxnSpPr>
        <p:spPr>
          <a:xfrm flipV="1">
            <a:off x="793145" y="2584366"/>
            <a:ext cx="673142" cy="661180"/>
          </a:xfrm>
          <a:prstGeom prst="straightConnector1">
            <a:avLst/>
          </a:prstGeom>
          <a:noFill/>
          <a:ln w="25400" cap="flat" cmpd="sng" algn="ctr">
            <a:solidFill>
              <a:srgbClr val="4F81BD"/>
            </a:solidFill>
            <a:prstDash val="solid"/>
            <a:headEnd type="none" w="med" len="med"/>
            <a:tailEnd type="triangle" w="med" len="med"/>
          </a:ln>
          <a:effectLst/>
        </p:spPr>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031F9E18-378F-9D69-1A03-2C37166CE103}"/>
                  </a:ext>
                </a:extLst>
              </p:cNvPr>
              <p:cNvSpPr txBox="1"/>
              <p:nvPr/>
            </p:nvSpPr>
            <p:spPr>
              <a:xfrm>
                <a:off x="2708234" y="5154787"/>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32" name="TextBox 31">
                <a:extLst>
                  <a:ext uri="{FF2B5EF4-FFF2-40B4-BE49-F238E27FC236}">
                    <a16:creationId xmlns:a16="http://schemas.microsoft.com/office/drawing/2014/main" id="{031F9E18-378F-9D69-1A03-2C37166CE103}"/>
                  </a:ext>
                </a:extLst>
              </p:cNvPr>
              <p:cNvSpPr txBox="1">
                <a:spLocks noRot="1" noChangeAspect="1" noMove="1" noResize="1" noEditPoints="1" noAdjustHandles="1" noChangeArrowheads="1" noChangeShapeType="1" noTextEdit="1"/>
              </p:cNvSpPr>
              <p:nvPr/>
            </p:nvSpPr>
            <p:spPr>
              <a:xfrm>
                <a:off x="2708234" y="5154787"/>
                <a:ext cx="1757495" cy="1034642"/>
              </a:xfrm>
              <a:prstGeom prst="rect">
                <a:avLst/>
              </a:prstGeom>
              <a:blipFill>
                <a:blip r:embed="rId3"/>
                <a:stretch>
                  <a:fillRect/>
                </a:stretch>
              </a:blipFill>
            </p:spPr>
            <p:txBody>
              <a:bodyPr/>
              <a:lstStyle/>
              <a:p>
                <a:r>
                  <a:rPr lang="en-SE">
                    <a:noFill/>
                  </a:rPr>
                  <a:t> </a:t>
                </a:r>
              </a:p>
            </p:txBody>
          </p:sp>
        </mc:Fallback>
      </mc:AlternateContent>
      <p:sp>
        <p:nvSpPr>
          <p:cNvPr id="33" name="TextBox 32">
            <a:extLst>
              <a:ext uri="{FF2B5EF4-FFF2-40B4-BE49-F238E27FC236}">
                <a16:creationId xmlns:a16="http://schemas.microsoft.com/office/drawing/2014/main" id="{20AC7B8D-7AE1-B6BD-AFD7-CBC533A88609}"/>
              </a:ext>
            </a:extLst>
          </p:cNvPr>
          <p:cNvSpPr txBox="1"/>
          <p:nvPr/>
        </p:nvSpPr>
        <p:spPr>
          <a:xfrm>
            <a:off x="4175123" y="4970579"/>
            <a:ext cx="300082" cy="369332"/>
          </a:xfrm>
          <a:prstGeom prst="rect">
            <a:avLst/>
          </a:prstGeom>
          <a:noFill/>
        </p:spPr>
        <p:txBody>
          <a:bodyPr wrap="none" rtlCol="0">
            <a:spAutoFit/>
          </a:bodyPr>
          <a:lstStyle/>
          <a:p>
            <a:pPr defTabSz="457200">
              <a:buClrTx/>
              <a:buFontTx/>
              <a:buNone/>
            </a:pPr>
            <a:r>
              <a:rPr lang="en-US" sz="1800" kern="1200" dirty="0">
                <a:solidFill>
                  <a:prstClr val="black"/>
                </a:solidFill>
                <a:latin typeface="Times New Roman" panose="02020603050405020304" pitchFamily="18" charset="0"/>
                <a:ea typeface="+mn-ea"/>
                <a:cs typeface="Times New Roman" panose="02020603050405020304" pitchFamily="18" charset="0"/>
              </a:rPr>
              <a:t>2</a:t>
            </a:r>
          </a:p>
        </p:txBody>
      </p:sp>
      <p:sp>
        <p:nvSpPr>
          <p:cNvPr id="34" name="TextBox 33">
            <a:extLst>
              <a:ext uri="{FF2B5EF4-FFF2-40B4-BE49-F238E27FC236}">
                <a16:creationId xmlns:a16="http://schemas.microsoft.com/office/drawing/2014/main" id="{3C973A24-1D6A-3094-F123-E15F5E399331}"/>
              </a:ext>
            </a:extLst>
          </p:cNvPr>
          <p:cNvSpPr txBox="1"/>
          <p:nvPr/>
        </p:nvSpPr>
        <p:spPr>
          <a:xfrm>
            <a:off x="4465729" y="5487442"/>
            <a:ext cx="314510" cy="369332"/>
          </a:xfrm>
          <a:prstGeom prst="rect">
            <a:avLst/>
          </a:prstGeom>
          <a:noFill/>
        </p:spPr>
        <p:txBody>
          <a:bodyPr wrap="none" rtlCol="0">
            <a:spAutoFit/>
          </a:bodyPr>
          <a:lstStyle/>
          <a:p>
            <a:pPr defTabSz="457200">
              <a:buClrTx/>
              <a:buFontTx/>
              <a:buNone/>
            </a:pPr>
            <a:r>
              <a:rPr lang="en-US" sz="1800" kern="1200" dirty="0">
                <a:solidFill>
                  <a:prstClr val="black"/>
                </a:solidFill>
                <a:latin typeface="Times New Roman" panose="02020603050405020304" pitchFamily="18" charset="0"/>
                <a:ea typeface="+mn-ea"/>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F264559-D82D-EAC8-9A84-C196F73D0830}"/>
                  </a:ext>
                </a:extLst>
              </p:cNvPr>
              <p:cNvSpPr txBox="1"/>
              <p:nvPr/>
            </p:nvSpPr>
            <p:spPr>
              <a:xfrm>
                <a:off x="4795539" y="5136266"/>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37" name="TextBox 36">
                <a:extLst>
                  <a:ext uri="{FF2B5EF4-FFF2-40B4-BE49-F238E27FC236}">
                    <a16:creationId xmlns:a16="http://schemas.microsoft.com/office/drawing/2014/main" id="{2F264559-D82D-EAC8-9A84-C196F73D0830}"/>
                  </a:ext>
                </a:extLst>
              </p:cNvPr>
              <p:cNvSpPr txBox="1">
                <a:spLocks noRot="1" noChangeAspect="1" noMove="1" noResize="1" noEditPoints="1" noAdjustHandles="1" noChangeArrowheads="1" noChangeShapeType="1" noTextEdit="1"/>
              </p:cNvSpPr>
              <p:nvPr/>
            </p:nvSpPr>
            <p:spPr>
              <a:xfrm>
                <a:off x="4795539" y="5136266"/>
                <a:ext cx="1757495" cy="1034642"/>
              </a:xfrm>
              <a:prstGeom prst="rect">
                <a:avLst/>
              </a:prstGeom>
              <a:blipFill>
                <a:blip r:embed="rId4"/>
                <a:stretch>
                  <a:fillRect/>
                </a:stretch>
              </a:blipFill>
            </p:spPr>
            <p:txBody>
              <a:bodyPr/>
              <a:lstStyle/>
              <a:p>
                <a:r>
                  <a:rPr lang="en-SE">
                    <a:noFill/>
                  </a:rPr>
                  <a:t> </a:t>
                </a:r>
              </a:p>
            </p:txBody>
          </p:sp>
        </mc:Fallback>
      </mc:AlternateContent>
      <p:sp>
        <p:nvSpPr>
          <p:cNvPr id="38" name="TextBox 37">
            <a:extLst>
              <a:ext uri="{FF2B5EF4-FFF2-40B4-BE49-F238E27FC236}">
                <a16:creationId xmlns:a16="http://schemas.microsoft.com/office/drawing/2014/main" id="{E5836454-C9A3-26AF-6BF4-58CB97DE2337}"/>
              </a:ext>
            </a:extLst>
          </p:cNvPr>
          <p:cNvSpPr txBox="1"/>
          <p:nvPr/>
        </p:nvSpPr>
        <p:spPr>
          <a:xfrm>
            <a:off x="8168507" y="5468921"/>
            <a:ext cx="314510" cy="369332"/>
          </a:xfrm>
          <a:prstGeom prst="rect">
            <a:avLst/>
          </a:prstGeom>
          <a:noFill/>
        </p:spPr>
        <p:txBody>
          <a:bodyPr wrap="none" rtlCol="0">
            <a:spAutoFit/>
          </a:bodyPr>
          <a:lstStyle/>
          <a:p>
            <a:pPr defTabSz="457200">
              <a:buClrTx/>
              <a:buFontTx/>
              <a:buNone/>
            </a:pPr>
            <a:r>
              <a:rPr lang="en-US" sz="1800" kern="1200" dirty="0">
                <a:solidFill>
                  <a:prstClr val="black"/>
                </a:solidFill>
                <a:latin typeface="Times New Roman" panose="02020603050405020304" pitchFamily="18" charset="0"/>
                <a:ea typeface="+mn-ea"/>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B55373-918A-DC55-A9B2-D777BA17A840}"/>
                  </a:ext>
                </a:extLst>
              </p:cNvPr>
              <p:cNvSpPr txBox="1"/>
              <p:nvPr/>
            </p:nvSpPr>
            <p:spPr>
              <a:xfrm>
                <a:off x="6470719" y="5136266"/>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39" name="TextBox 38">
                <a:extLst>
                  <a:ext uri="{FF2B5EF4-FFF2-40B4-BE49-F238E27FC236}">
                    <a16:creationId xmlns:a16="http://schemas.microsoft.com/office/drawing/2014/main" id="{E0B55373-918A-DC55-A9B2-D777BA17A840}"/>
                  </a:ext>
                </a:extLst>
              </p:cNvPr>
              <p:cNvSpPr txBox="1">
                <a:spLocks noRot="1" noChangeAspect="1" noMove="1" noResize="1" noEditPoints="1" noAdjustHandles="1" noChangeArrowheads="1" noChangeShapeType="1" noTextEdit="1"/>
              </p:cNvSpPr>
              <p:nvPr/>
            </p:nvSpPr>
            <p:spPr>
              <a:xfrm>
                <a:off x="6470719" y="5136266"/>
                <a:ext cx="1757495" cy="1034642"/>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B063226-1327-B410-9AF0-F9FA881C30E9}"/>
                  </a:ext>
                </a:extLst>
              </p:cNvPr>
              <p:cNvSpPr txBox="1"/>
              <p:nvPr/>
            </p:nvSpPr>
            <p:spPr>
              <a:xfrm>
                <a:off x="8440550" y="5136266"/>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2</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40" name="TextBox 39">
                <a:extLst>
                  <a:ext uri="{FF2B5EF4-FFF2-40B4-BE49-F238E27FC236}">
                    <a16:creationId xmlns:a16="http://schemas.microsoft.com/office/drawing/2014/main" id="{0B063226-1327-B410-9AF0-F9FA881C30E9}"/>
                  </a:ext>
                </a:extLst>
              </p:cNvPr>
              <p:cNvSpPr txBox="1">
                <a:spLocks noRot="1" noChangeAspect="1" noMove="1" noResize="1" noEditPoints="1" noAdjustHandles="1" noChangeArrowheads="1" noChangeShapeType="1" noTextEdit="1"/>
              </p:cNvSpPr>
              <p:nvPr/>
            </p:nvSpPr>
            <p:spPr>
              <a:xfrm>
                <a:off x="8440550" y="5136266"/>
                <a:ext cx="1757495" cy="1034642"/>
              </a:xfrm>
              <a:prstGeom prst="rect">
                <a:avLst/>
              </a:prstGeom>
              <a:blipFill>
                <a:blip r:embed="rId6"/>
                <a:stretch>
                  <a:fillRect/>
                </a:stretch>
              </a:blipFill>
            </p:spPr>
            <p:txBody>
              <a:bodyPr/>
              <a:lstStyle/>
              <a:p>
                <a:r>
                  <a:rPr lang="en-SE">
                    <a:noFill/>
                  </a:rPr>
                  <a:t> </a:t>
                </a:r>
              </a:p>
            </p:txBody>
          </p:sp>
        </mc:Fallback>
      </mc:AlternateContent>
      <p:sp>
        <p:nvSpPr>
          <p:cNvPr id="85" name="TextBox 84">
            <a:extLst>
              <a:ext uri="{FF2B5EF4-FFF2-40B4-BE49-F238E27FC236}">
                <a16:creationId xmlns:a16="http://schemas.microsoft.com/office/drawing/2014/main" id="{16C4FF2F-B709-8733-DC11-39BB3C43CA41}"/>
              </a:ext>
            </a:extLst>
          </p:cNvPr>
          <p:cNvSpPr txBox="1"/>
          <p:nvPr/>
        </p:nvSpPr>
        <p:spPr>
          <a:xfrm>
            <a:off x="9439920" y="1640663"/>
            <a:ext cx="2605533" cy="830997"/>
          </a:xfrm>
          <a:prstGeom prst="rect">
            <a:avLst/>
          </a:prstGeom>
          <a:noFill/>
          <a:ln>
            <a:noFill/>
          </a:ln>
        </p:spPr>
        <p:txBody>
          <a:bodyPr wrap="square" rtlCol="0">
            <a:spAutoFit/>
          </a:bodyPr>
          <a:lstStyle/>
          <a:p>
            <a:pPr defTabSz="457200">
              <a:buClrTx/>
              <a:buFontTx/>
              <a:buNone/>
            </a:pPr>
            <a:r>
              <a:rPr lang="en-US" sz="1600" kern="1200" dirty="0">
                <a:solidFill>
                  <a:schemeClr val="tx1"/>
                </a:solidFill>
                <a:latin typeface="Arial" panose="020B0604020202020204" pitchFamily="34" charset="0"/>
                <a:ea typeface="+mn-ea"/>
                <a:cs typeface="Arial" panose="020B0604020202020204" pitchFamily="34" charset="0"/>
              </a:rPr>
              <a:t>Node 3 is a two</a:t>
            </a:r>
            <a:r>
              <a:rPr lang="en-GB" sz="1600" kern="1200" dirty="0">
                <a:solidFill>
                  <a:schemeClr val="tx1"/>
                </a:solidFill>
                <a:latin typeface="Arial" panose="020B0604020202020204" pitchFamily="34" charset="0"/>
                <a:ea typeface="+mn-ea"/>
                <a:cs typeface="Arial" panose="020B0604020202020204" pitchFamily="34" charset="0"/>
              </a:rPr>
              <a:t>-hop </a:t>
            </a:r>
            <a:r>
              <a:rPr lang="en-GB" sz="1600" kern="1200" dirty="0" err="1">
                <a:solidFill>
                  <a:schemeClr val="tx1"/>
                </a:solidFill>
                <a:latin typeface="Arial" panose="020B0604020202020204" pitchFamily="34" charset="0"/>
                <a:ea typeface="+mn-ea"/>
                <a:cs typeface="Arial" panose="020B0604020202020204" pitchFamily="34" charset="0"/>
              </a:rPr>
              <a:t>neighbor</a:t>
            </a:r>
            <a:r>
              <a:rPr lang="en-GB" sz="1600" kern="1200" dirty="0">
                <a:solidFill>
                  <a:schemeClr val="tx1"/>
                </a:solidFill>
                <a:latin typeface="Arial" panose="020B0604020202020204" pitchFamily="34" charset="0"/>
                <a:ea typeface="+mn-ea"/>
                <a:cs typeface="Arial" panose="020B0604020202020204" pitchFamily="34" charset="0"/>
              </a:rPr>
              <a:t> of node 0 along two different paths</a:t>
            </a:r>
            <a:endParaRPr lang="en-US" sz="1600" kern="1200" dirty="0">
              <a:solidFill>
                <a:schemeClr val="tx1"/>
              </a:solidFill>
              <a:latin typeface="Arial" panose="020B0604020202020204" pitchFamily="34" charset="0"/>
              <a:ea typeface="+mn-ea"/>
              <a:cs typeface="Arial" panose="020B0604020202020204" pitchFamily="34" charset="0"/>
            </a:endParaRPr>
          </a:p>
        </p:txBody>
      </p:sp>
      <p:cxnSp>
        <p:nvCxnSpPr>
          <p:cNvPr id="86" name="Straight Arrow Connector 85">
            <a:extLst>
              <a:ext uri="{FF2B5EF4-FFF2-40B4-BE49-F238E27FC236}">
                <a16:creationId xmlns:a16="http://schemas.microsoft.com/office/drawing/2014/main" id="{017BFBF0-AAB4-5019-96D5-35A8C5955770}"/>
              </a:ext>
            </a:extLst>
          </p:cNvPr>
          <p:cNvCxnSpPr>
            <a:cxnSpLocks/>
            <a:endCxn id="85" idx="1"/>
          </p:cNvCxnSpPr>
          <p:nvPr/>
        </p:nvCxnSpPr>
        <p:spPr>
          <a:xfrm flipV="1">
            <a:off x="9123650" y="2056162"/>
            <a:ext cx="316270" cy="463065"/>
          </a:xfrm>
          <a:prstGeom prst="straightConnector1">
            <a:avLst/>
          </a:prstGeom>
          <a:noFill/>
          <a:ln w="25400" cap="flat" cmpd="sng" algn="ctr">
            <a:solidFill>
              <a:srgbClr val="4F81BD"/>
            </a:solidFill>
            <a:prstDash val="solid"/>
            <a:tailEnd type="triangle"/>
          </a:ln>
          <a:effectLst>
            <a:outerShdw blurRad="40000" dist="20000" dir="5400000" rotWithShape="0">
              <a:srgbClr val="000000">
                <a:alpha val="38000"/>
              </a:srgbClr>
            </a:outerShdw>
          </a:effectLst>
        </p:spPr>
      </p:cxnSp>
      <p:sp>
        <p:nvSpPr>
          <p:cNvPr id="87" name="TextBox 86">
            <a:extLst>
              <a:ext uri="{FF2B5EF4-FFF2-40B4-BE49-F238E27FC236}">
                <a16:creationId xmlns:a16="http://schemas.microsoft.com/office/drawing/2014/main" id="{CB899525-779C-6966-AEC7-CD2251DEED08}"/>
              </a:ext>
            </a:extLst>
          </p:cNvPr>
          <p:cNvSpPr txBox="1"/>
          <p:nvPr/>
        </p:nvSpPr>
        <p:spPr>
          <a:xfrm>
            <a:off x="436844" y="3880411"/>
            <a:ext cx="2603079" cy="584775"/>
          </a:xfrm>
          <a:prstGeom prst="rect">
            <a:avLst/>
          </a:prstGeom>
          <a:noFill/>
          <a:ln>
            <a:noFill/>
          </a:ln>
        </p:spPr>
        <p:txBody>
          <a:bodyPr wrap="square" rtlCol="0">
            <a:spAutoFit/>
          </a:bodyPr>
          <a:lstStyle/>
          <a:p>
            <a:pPr defTabSz="457200">
              <a:buClrTx/>
              <a:buFontTx/>
              <a:buNone/>
            </a:pPr>
            <a:r>
              <a:rPr lang="en-GB" sz="1600" kern="1200" dirty="0">
                <a:solidFill>
                  <a:schemeClr val="tx1"/>
                </a:solidFill>
                <a:latin typeface="Arial" panose="020B0604020202020204" pitchFamily="34" charset="0"/>
                <a:ea typeface="+mn-ea"/>
                <a:cs typeface="Arial" panose="020B0604020202020204" pitchFamily="34" charset="0"/>
              </a:rPr>
              <a:t>A graph and its adjacency matrix representation</a:t>
            </a:r>
            <a:endParaRPr lang="en-US" sz="1600" kern="1200" dirty="0">
              <a:solidFill>
                <a:schemeClr val="tx1"/>
              </a:solidFill>
              <a:latin typeface="Arial" panose="020B0604020202020204" pitchFamily="34" charset="0"/>
              <a:ea typeface="+mn-ea"/>
              <a:cs typeface="Arial" panose="020B0604020202020204" pitchFamily="34" charset="0"/>
            </a:endParaRPr>
          </a:p>
        </p:txBody>
      </p:sp>
      <p:graphicFrame>
        <p:nvGraphicFramePr>
          <p:cNvPr id="89" name="Google Shape;433;p29">
            <a:extLst>
              <a:ext uri="{FF2B5EF4-FFF2-40B4-BE49-F238E27FC236}">
                <a16:creationId xmlns:a16="http://schemas.microsoft.com/office/drawing/2014/main" id="{93448F97-DDD1-BACE-547F-3FE53817A31B}"/>
              </a:ext>
            </a:extLst>
          </p:cNvPr>
          <p:cNvGraphicFramePr/>
          <p:nvPr>
            <p:extLst>
              <p:ext uri="{D42A27DB-BD31-4B8C-83A1-F6EECF244321}">
                <p14:modId xmlns:p14="http://schemas.microsoft.com/office/powerpoint/2010/main" val="4116916244"/>
              </p:ext>
            </p:extLst>
          </p:nvPr>
        </p:nvGraphicFramePr>
        <p:xfrm>
          <a:off x="3482931" y="1982311"/>
          <a:ext cx="1998705" cy="1898100"/>
        </p:xfrm>
        <a:graphic>
          <a:graphicData uri="http://schemas.openxmlformats.org/drawingml/2006/table">
            <a:tbl>
              <a:tblPr firstRow="1" bandRow="1">
                <a:noFill/>
              </a:tblPr>
              <a:tblGrid>
                <a:gridCol w="399741">
                  <a:extLst>
                    <a:ext uri="{9D8B030D-6E8A-4147-A177-3AD203B41FA5}">
                      <a16:colId xmlns:a16="http://schemas.microsoft.com/office/drawing/2014/main" val="20000"/>
                    </a:ext>
                  </a:extLst>
                </a:gridCol>
                <a:gridCol w="399741">
                  <a:extLst>
                    <a:ext uri="{9D8B030D-6E8A-4147-A177-3AD203B41FA5}">
                      <a16:colId xmlns:a16="http://schemas.microsoft.com/office/drawing/2014/main" val="20001"/>
                    </a:ext>
                  </a:extLst>
                </a:gridCol>
                <a:gridCol w="399741">
                  <a:extLst>
                    <a:ext uri="{9D8B030D-6E8A-4147-A177-3AD203B41FA5}">
                      <a16:colId xmlns:a16="http://schemas.microsoft.com/office/drawing/2014/main" val="20002"/>
                    </a:ext>
                  </a:extLst>
                </a:gridCol>
                <a:gridCol w="399741">
                  <a:extLst>
                    <a:ext uri="{9D8B030D-6E8A-4147-A177-3AD203B41FA5}">
                      <a16:colId xmlns:a16="http://schemas.microsoft.com/office/drawing/2014/main" val="20003"/>
                    </a:ext>
                  </a:extLst>
                </a:gridCol>
                <a:gridCol w="399741">
                  <a:extLst>
                    <a:ext uri="{9D8B030D-6E8A-4147-A177-3AD203B41FA5}">
                      <a16:colId xmlns:a16="http://schemas.microsoft.com/office/drawing/2014/main" val="20004"/>
                    </a:ext>
                  </a:extLst>
                </a:gridCol>
              </a:tblGrid>
              <a:tr h="362610">
                <a:tc>
                  <a:txBody>
                    <a:bodyPr/>
                    <a:lstStyle/>
                    <a:p>
                      <a:pPr marL="0" marR="0" lvl="0" indent="0" algn="ctr" rtl="0">
                        <a:spcBef>
                          <a:spcPts val="0"/>
                        </a:spcBef>
                        <a:spcAft>
                          <a:spcPts val="0"/>
                        </a:spcAft>
                        <a:buNone/>
                      </a:pPr>
                      <a:endParaRPr sz="1800" b="0" dirty="0">
                        <a:solidFill>
                          <a:schemeClr val="tx1"/>
                        </a:solidFill>
                        <a:latin typeface="Calibri"/>
                        <a:ea typeface="Calibri"/>
                        <a:cs typeface="Calibri"/>
                        <a:sym typeface="Calibri"/>
                      </a:endParaRPr>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noFill/>
                      <a:prstDash val="solid"/>
                      <a:round/>
                      <a:headEnd type="none" w="med" len="med"/>
                      <a:tailEnd type="none" w="med" len="me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2</a:t>
                      </a:r>
                      <a:endParaRPr sz="1100" b="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3</a:t>
                      </a:r>
                      <a:endParaRPr sz="1100" b="0" dirty="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75656">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1</a:t>
                      </a:r>
                      <a:endParaRPr sz="1100" b="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362610">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0</a:t>
                      </a:r>
                      <a:endParaRPr sz="1100" b="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1</a:t>
                      </a:r>
                      <a:endParaRPr sz="1100" b="0">
                        <a:solidFill>
                          <a:schemeClr val="tx1"/>
                        </a:solidFill>
                      </a:endParaRPr>
                    </a:p>
                  </a:txBody>
                  <a:tcPr marL="105275" marR="105275" marT="52650" marB="52650"/>
                </a:tc>
                <a:extLst>
                  <a:ext uri="{0D108BD9-81ED-4DB2-BD59-A6C34878D82A}">
                    <a16:rowId xmlns:a16="http://schemas.microsoft.com/office/drawing/2014/main" val="10002"/>
                  </a:ext>
                </a:extLst>
              </a:tr>
              <a:tr h="362610">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2</a:t>
                      </a:r>
                      <a:endParaRPr sz="1100" b="0" dirty="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0</a:t>
                      </a:r>
                      <a:endParaRPr sz="1100" b="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tc>
                <a:extLst>
                  <a:ext uri="{0D108BD9-81ED-4DB2-BD59-A6C34878D82A}">
                    <a16:rowId xmlns:a16="http://schemas.microsoft.com/office/drawing/2014/main" val="10003"/>
                  </a:ext>
                </a:extLst>
              </a:tr>
              <a:tr h="362610">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3</a:t>
                      </a:r>
                      <a:endParaRPr sz="1100" b="0" dirty="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extLst>
                  <a:ext uri="{0D108BD9-81ED-4DB2-BD59-A6C34878D82A}">
                    <a16:rowId xmlns:a16="http://schemas.microsoft.com/office/drawing/2014/main" val="10004"/>
                  </a:ext>
                </a:extLst>
              </a:tr>
            </a:tbl>
          </a:graphicData>
        </a:graphic>
      </p:graphicFrame>
      <p:graphicFrame>
        <p:nvGraphicFramePr>
          <p:cNvPr id="90" name="Google Shape;433;p29">
            <a:extLst>
              <a:ext uri="{FF2B5EF4-FFF2-40B4-BE49-F238E27FC236}">
                <a16:creationId xmlns:a16="http://schemas.microsoft.com/office/drawing/2014/main" id="{524B27D0-0545-E985-41FF-D66D1E7318A9}"/>
              </a:ext>
            </a:extLst>
          </p:cNvPr>
          <p:cNvGraphicFramePr/>
          <p:nvPr>
            <p:extLst>
              <p:ext uri="{D42A27DB-BD31-4B8C-83A1-F6EECF244321}">
                <p14:modId xmlns:p14="http://schemas.microsoft.com/office/powerpoint/2010/main" val="1852975773"/>
              </p:ext>
            </p:extLst>
          </p:nvPr>
        </p:nvGraphicFramePr>
        <p:xfrm>
          <a:off x="7059948" y="1982311"/>
          <a:ext cx="1922006" cy="1898100"/>
        </p:xfrm>
        <a:graphic>
          <a:graphicData uri="http://schemas.openxmlformats.org/drawingml/2006/table">
            <a:tbl>
              <a:tblPr firstRow="1" bandRow="1">
                <a:noFill/>
              </a:tblPr>
              <a:tblGrid>
                <a:gridCol w="399741">
                  <a:extLst>
                    <a:ext uri="{9D8B030D-6E8A-4147-A177-3AD203B41FA5}">
                      <a16:colId xmlns:a16="http://schemas.microsoft.com/office/drawing/2014/main" val="20000"/>
                    </a:ext>
                  </a:extLst>
                </a:gridCol>
                <a:gridCol w="399741">
                  <a:extLst>
                    <a:ext uri="{9D8B030D-6E8A-4147-A177-3AD203B41FA5}">
                      <a16:colId xmlns:a16="http://schemas.microsoft.com/office/drawing/2014/main" val="20001"/>
                    </a:ext>
                  </a:extLst>
                </a:gridCol>
                <a:gridCol w="399741">
                  <a:extLst>
                    <a:ext uri="{9D8B030D-6E8A-4147-A177-3AD203B41FA5}">
                      <a16:colId xmlns:a16="http://schemas.microsoft.com/office/drawing/2014/main" val="20002"/>
                    </a:ext>
                  </a:extLst>
                </a:gridCol>
                <a:gridCol w="399741">
                  <a:extLst>
                    <a:ext uri="{9D8B030D-6E8A-4147-A177-3AD203B41FA5}">
                      <a16:colId xmlns:a16="http://schemas.microsoft.com/office/drawing/2014/main" val="20003"/>
                    </a:ext>
                  </a:extLst>
                </a:gridCol>
                <a:gridCol w="323042">
                  <a:extLst>
                    <a:ext uri="{9D8B030D-6E8A-4147-A177-3AD203B41FA5}">
                      <a16:colId xmlns:a16="http://schemas.microsoft.com/office/drawing/2014/main" val="20004"/>
                    </a:ext>
                  </a:extLst>
                </a:gridCol>
              </a:tblGrid>
              <a:tr h="362610">
                <a:tc>
                  <a:txBody>
                    <a:bodyPr/>
                    <a:lstStyle/>
                    <a:p>
                      <a:pPr marL="0" marR="0" lvl="0" indent="0" algn="ctr" rtl="0">
                        <a:spcBef>
                          <a:spcPts val="0"/>
                        </a:spcBef>
                        <a:spcAft>
                          <a:spcPts val="0"/>
                        </a:spcAft>
                        <a:buNone/>
                      </a:pPr>
                      <a:endParaRPr sz="1800" b="0" dirty="0">
                        <a:solidFill>
                          <a:schemeClr val="tx1"/>
                        </a:solidFill>
                        <a:latin typeface="Calibri"/>
                        <a:ea typeface="Calibri"/>
                        <a:cs typeface="Calibri"/>
                        <a:sym typeface="Calibri"/>
                      </a:endParaRPr>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noFill/>
                      <a:prstDash val="solid"/>
                      <a:round/>
                      <a:headEnd type="none" w="med" len="med"/>
                      <a:tailEnd type="none" w="med" len="me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1</a:t>
                      </a:r>
                      <a:endParaRPr sz="1100" b="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2</a:t>
                      </a:r>
                      <a:endParaRPr sz="1100" b="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3</a:t>
                      </a:r>
                      <a:endParaRPr sz="1100" b="0" dirty="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75656">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2</a:t>
                      </a:r>
                      <a:endParaRPr sz="1100" b="0" dirty="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362610">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1</a:t>
                      </a:r>
                      <a:endParaRPr sz="1100" b="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0</a:t>
                      </a:r>
                      <a:endParaRPr sz="1100" b="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extLst>
                  <a:ext uri="{0D108BD9-81ED-4DB2-BD59-A6C34878D82A}">
                    <a16:rowId xmlns:a16="http://schemas.microsoft.com/office/drawing/2014/main" val="10002"/>
                  </a:ext>
                </a:extLst>
              </a:tr>
              <a:tr h="362610">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2</a:t>
                      </a:r>
                      <a:endParaRPr sz="1100" b="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tc>
                <a:extLst>
                  <a:ext uri="{0D108BD9-81ED-4DB2-BD59-A6C34878D82A}">
                    <a16:rowId xmlns:a16="http://schemas.microsoft.com/office/drawing/2014/main" val="10003"/>
                  </a:ext>
                </a:extLst>
              </a:tr>
              <a:tr h="362610">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3</a:t>
                      </a:r>
                      <a:endParaRPr sz="1100" b="0" dirty="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extLst>
                  <a:ext uri="{0D108BD9-81ED-4DB2-BD59-A6C34878D82A}">
                    <a16:rowId xmlns:a16="http://schemas.microsoft.com/office/drawing/2014/main" val="10004"/>
                  </a:ext>
                </a:extLst>
              </a:tr>
            </a:tbl>
          </a:graphicData>
        </a:graphic>
      </p:graphicFrame>
      <p:cxnSp>
        <p:nvCxnSpPr>
          <p:cNvPr id="92" name="Straight Arrow Connector 91">
            <a:extLst>
              <a:ext uri="{FF2B5EF4-FFF2-40B4-BE49-F238E27FC236}">
                <a16:creationId xmlns:a16="http://schemas.microsoft.com/office/drawing/2014/main" id="{DEB077F1-3DF8-7A47-2692-BE64414FFA13}"/>
              </a:ext>
            </a:extLst>
          </p:cNvPr>
          <p:cNvCxnSpPr>
            <a:cxnSpLocks/>
          </p:cNvCxnSpPr>
          <p:nvPr/>
        </p:nvCxnSpPr>
        <p:spPr>
          <a:xfrm flipV="1">
            <a:off x="9112075" y="3320565"/>
            <a:ext cx="399050" cy="14136"/>
          </a:xfrm>
          <a:prstGeom prst="straightConnector1">
            <a:avLst/>
          </a:prstGeom>
          <a:noFill/>
          <a:ln w="25400" cap="flat" cmpd="sng" algn="ctr">
            <a:solidFill>
              <a:srgbClr val="4F81BD"/>
            </a:solidFill>
            <a:prstDash val="solid"/>
            <a:tailEnd type="triangle"/>
          </a:ln>
          <a:effectLst>
            <a:outerShdw blurRad="40000" dist="20000" dir="5400000" rotWithShape="0">
              <a:srgbClr val="000000">
                <a:alpha val="38000"/>
              </a:srgbClr>
            </a:outerShdw>
          </a:effectLst>
        </p:spPr>
      </p:cxnSp>
      <p:sp>
        <p:nvSpPr>
          <p:cNvPr id="94" name="TextBox 93">
            <a:extLst>
              <a:ext uri="{FF2B5EF4-FFF2-40B4-BE49-F238E27FC236}">
                <a16:creationId xmlns:a16="http://schemas.microsoft.com/office/drawing/2014/main" id="{1826823A-82BD-7519-A650-3C10C631C2D9}"/>
              </a:ext>
            </a:extLst>
          </p:cNvPr>
          <p:cNvSpPr txBox="1"/>
          <p:nvPr/>
        </p:nvSpPr>
        <p:spPr>
          <a:xfrm>
            <a:off x="9439920" y="2905066"/>
            <a:ext cx="2605533" cy="830997"/>
          </a:xfrm>
          <a:prstGeom prst="rect">
            <a:avLst/>
          </a:prstGeom>
          <a:noFill/>
          <a:ln>
            <a:noFill/>
          </a:ln>
        </p:spPr>
        <p:txBody>
          <a:bodyPr wrap="square" rtlCol="0">
            <a:spAutoFit/>
          </a:bodyPr>
          <a:lstStyle/>
          <a:p>
            <a:pPr defTabSz="457200">
              <a:buClrTx/>
              <a:buFontTx/>
              <a:buNone/>
            </a:pPr>
            <a:r>
              <a:rPr lang="en-US" sz="1600" kern="1200" dirty="0">
                <a:solidFill>
                  <a:schemeClr val="tx1"/>
                </a:solidFill>
                <a:latin typeface="Arial" panose="020B0604020202020204" pitchFamily="34" charset="0"/>
                <a:ea typeface="+mn-ea"/>
                <a:cs typeface="Arial" panose="020B0604020202020204" pitchFamily="34" charset="0"/>
              </a:rPr>
              <a:t>Node 3 is a two</a:t>
            </a:r>
            <a:r>
              <a:rPr lang="en-GB" sz="1600" kern="1200" dirty="0">
                <a:solidFill>
                  <a:schemeClr val="tx1"/>
                </a:solidFill>
                <a:latin typeface="Arial" panose="020B0604020202020204" pitchFamily="34" charset="0"/>
                <a:ea typeface="+mn-ea"/>
                <a:cs typeface="Arial" panose="020B0604020202020204" pitchFamily="34" charset="0"/>
              </a:rPr>
              <a:t>-hop </a:t>
            </a:r>
            <a:r>
              <a:rPr lang="en-GB" sz="1600" kern="1200" dirty="0" err="1">
                <a:solidFill>
                  <a:schemeClr val="tx1"/>
                </a:solidFill>
                <a:latin typeface="Arial" panose="020B0604020202020204" pitchFamily="34" charset="0"/>
                <a:ea typeface="+mn-ea"/>
                <a:cs typeface="Arial" panose="020B0604020202020204" pitchFamily="34" charset="0"/>
              </a:rPr>
              <a:t>neighbor</a:t>
            </a:r>
            <a:r>
              <a:rPr lang="en-GB" sz="1600" kern="1200" dirty="0">
                <a:solidFill>
                  <a:schemeClr val="tx1"/>
                </a:solidFill>
                <a:latin typeface="Arial" panose="020B0604020202020204" pitchFamily="34" charset="0"/>
                <a:ea typeface="+mn-ea"/>
                <a:cs typeface="Arial" panose="020B0604020202020204" pitchFamily="34" charset="0"/>
              </a:rPr>
              <a:t> of node 2 along </a:t>
            </a:r>
            <a:r>
              <a:rPr lang="en-GB" sz="1600" kern="1200">
                <a:solidFill>
                  <a:schemeClr val="tx1"/>
                </a:solidFill>
                <a:latin typeface="Arial" panose="020B0604020202020204" pitchFamily="34" charset="0"/>
                <a:ea typeface="+mn-ea"/>
                <a:cs typeface="Arial" panose="020B0604020202020204" pitchFamily="34" charset="0"/>
              </a:rPr>
              <a:t>1 path</a:t>
            </a:r>
            <a:endParaRPr lang="en-US" sz="1600" kern="1200" dirty="0">
              <a:solidFill>
                <a:schemeClr val="tx1"/>
              </a:solidFill>
              <a:latin typeface="Arial" panose="020B0604020202020204" pitchFamily="34" charset="0"/>
              <a:ea typeface="+mn-ea"/>
              <a:cs typeface="Arial" panose="020B0604020202020204" pitchFamily="34" charset="0"/>
            </a:endParaRPr>
          </a:p>
        </p:txBody>
      </p:sp>
      <p:sp>
        <p:nvSpPr>
          <p:cNvPr id="95" name="TextBox 94">
            <a:extLst>
              <a:ext uri="{FF2B5EF4-FFF2-40B4-BE49-F238E27FC236}">
                <a16:creationId xmlns:a16="http://schemas.microsoft.com/office/drawing/2014/main" id="{E67B9AAA-6B5D-7453-AF54-429450DFA8E6}"/>
              </a:ext>
            </a:extLst>
          </p:cNvPr>
          <p:cNvSpPr txBox="1"/>
          <p:nvPr/>
        </p:nvSpPr>
        <p:spPr>
          <a:xfrm>
            <a:off x="3487057" y="3880411"/>
            <a:ext cx="2098261" cy="584775"/>
          </a:xfrm>
          <a:prstGeom prst="rect">
            <a:avLst/>
          </a:prstGeom>
          <a:noFill/>
          <a:ln>
            <a:noFill/>
          </a:ln>
        </p:spPr>
        <p:txBody>
          <a:bodyPr wrap="square" rtlCol="0">
            <a:spAutoFit/>
          </a:bodyPr>
          <a:lstStyle/>
          <a:p>
            <a:pPr defTabSz="457200">
              <a:buClrTx/>
              <a:buFontTx/>
              <a:buNone/>
            </a:pPr>
            <a:r>
              <a:rPr lang="en-GB" sz="1600" kern="1200" dirty="0">
                <a:solidFill>
                  <a:schemeClr val="tx1"/>
                </a:solidFill>
                <a:latin typeface="Arial" panose="020B0604020202020204" pitchFamily="34" charset="0"/>
                <a:ea typeface="+mn-ea"/>
                <a:cs typeface="Arial" panose="020B0604020202020204" pitchFamily="34" charset="0"/>
              </a:rPr>
              <a:t>The adjacency matrix representation</a:t>
            </a:r>
            <a:endParaRPr lang="en-US" sz="1600" kern="1200" dirty="0">
              <a:solidFill>
                <a:schemeClr val="tx1"/>
              </a:solidFill>
              <a:latin typeface="Arial" panose="020B0604020202020204" pitchFamily="34" charset="0"/>
              <a:ea typeface="+mn-ea"/>
              <a:cs typeface="Arial" panose="020B0604020202020204" pitchFamily="34" charset="0"/>
            </a:endParaRPr>
          </a:p>
        </p:txBody>
      </p:sp>
      <p:sp>
        <p:nvSpPr>
          <p:cNvPr id="96" name="TextBox 95">
            <a:extLst>
              <a:ext uri="{FF2B5EF4-FFF2-40B4-BE49-F238E27FC236}">
                <a16:creationId xmlns:a16="http://schemas.microsoft.com/office/drawing/2014/main" id="{DE3663A6-F57A-1558-BC03-88B051A2A47E}"/>
              </a:ext>
            </a:extLst>
          </p:cNvPr>
          <p:cNvSpPr txBox="1"/>
          <p:nvPr/>
        </p:nvSpPr>
        <p:spPr>
          <a:xfrm>
            <a:off x="6293856" y="3880411"/>
            <a:ext cx="3868716" cy="830997"/>
          </a:xfrm>
          <a:prstGeom prst="rect">
            <a:avLst/>
          </a:prstGeom>
          <a:noFill/>
          <a:ln>
            <a:noFill/>
          </a:ln>
        </p:spPr>
        <p:txBody>
          <a:bodyPr wrap="square" rtlCol="0">
            <a:spAutoFit/>
          </a:bodyPr>
          <a:lstStyle/>
          <a:p>
            <a:pPr defTabSz="457200">
              <a:buClrTx/>
              <a:buFontTx/>
              <a:buNone/>
            </a:pPr>
            <a:r>
              <a:rPr lang="en-GB" sz="1600" kern="1200" dirty="0">
                <a:solidFill>
                  <a:schemeClr val="tx1"/>
                </a:solidFill>
                <a:latin typeface="Arial" panose="020B0604020202020204" pitchFamily="34" charset="0"/>
                <a:ea typeface="+mn-ea"/>
                <a:cs typeface="Arial" panose="020B0604020202020204" pitchFamily="34" charset="0"/>
              </a:rPr>
              <a:t>The adjacency matrix representation for two-hop </a:t>
            </a:r>
            <a:r>
              <a:rPr lang="en-GB" sz="1600" kern="1200" dirty="0" err="1">
                <a:solidFill>
                  <a:schemeClr val="tx1"/>
                </a:solidFill>
                <a:latin typeface="Arial" panose="020B0604020202020204" pitchFamily="34" charset="0"/>
                <a:ea typeface="+mn-ea"/>
                <a:cs typeface="Arial" panose="020B0604020202020204" pitchFamily="34" charset="0"/>
              </a:rPr>
              <a:t>neighbors</a:t>
            </a:r>
            <a:r>
              <a:rPr lang="en-GB" sz="1600" kern="1200" dirty="0">
                <a:solidFill>
                  <a:schemeClr val="tx1"/>
                </a:solidFill>
                <a:latin typeface="Arial" panose="020B0604020202020204" pitchFamily="34" charset="0"/>
                <a:ea typeface="+mn-ea"/>
                <a:cs typeface="Arial" panose="020B0604020202020204" pitchFamily="34" charset="0"/>
              </a:rPr>
              <a:t>, obtained by matrix-matrix product of the adjacency matrix </a:t>
            </a:r>
            <a:endParaRPr lang="en-US" sz="1600" kern="1200" dirty="0">
              <a:solidFill>
                <a:schemeClr val="tx1"/>
              </a:solidFill>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744251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86037-9D00-4673-1D76-6BD421374FAA}"/>
              </a:ext>
            </a:extLst>
          </p:cNvPr>
          <p:cNvSpPr>
            <a:spLocks noGrp="1"/>
          </p:cNvSpPr>
          <p:nvPr>
            <p:ph type="title"/>
          </p:nvPr>
        </p:nvSpPr>
        <p:spPr/>
        <p:txBody>
          <a:bodyPr>
            <a:normAutofit fontScale="90000"/>
          </a:bodyPr>
          <a:lstStyle/>
          <a:p>
            <a:r>
              <a:rPr lang="en-GB" dirty="0"/>
              <a:t>2-Hop </a:t>
            </a:r>
            <a:r>
              <a:rPr lang="en-GB" dirty="0" err="1"/>
              <a:t>Neighbors</a:t>
            </a:r>
            <a:r>
              <a:rPr lang="en-GB" dirty="0"/>
              <a:t> (through Matrix Multiplication)</a:t>
            </a:r>
            <a:endParaRPr lang="en-SE" dirty="0"/>
          </a:p>
        </p:txBody>
      </p:sp>
      <p:sp>
        <p:nvSpPr>
          <p:cNvPr id="3" name="Text Placeholder 2">
            <a:extLst>
              <a:ext uri="{FF2B5EF4-FFF2-40B4-BE49-F238E27FC236}">
                <a16:creationId xmlns:a16="http://schemas.microsoft.com/office/drawing/2014/main" id="{265E92AF-F3EF-80D0-A4CD-933143E2508F}"/>
              </a:ext>
            </a:extLst>
          </p:cNvPr>
          <p:cNvSpPr>
            <a:spLocks noGrp="1"/>
          </p:cNvSpPr>
          <p:nvPr>
            <p:ph type="body" idx="1"/>
          </p:nvPr>
        </p:nvSpPr>
        <p:spPr>
          <a:xfrm>
            <a:off x="746174" y="1568275"/>
            <a:ext cx="10597015" cy="4362690"/>
          </a:xfrm>
        </p:spPr>
        <p:txBody>
          <a:bodyPr/>
          <a:lstStyle/>
          <a:p>
            <a:r>
              <a:rPr lang="en-GB" dirty="0"/>
              <a:t>Consider the multiplication of the first row of the left matrix wit the last column of the right matrix:  </a:t>
            </a:r>
          </a:p>
          <a:p>
            <a:pPr lvl="1"/>
            <a:r>
              <a:rPr lang="en-GB" dirty="0"/>
              <a:t>0*0 + </a:t>
            </a:r>
            <a:r>
              <a:rPr lang="en-GB" dirty="0">
                <a:solidFill>
                  <a:srgbClr val="FF0000"/>
                </a:solidFill>
              </a:rPr>
              <a:t>1*1</a:t>
            </a:r>
            <a:r>
              <a:rPr lang="en-GB" dirty="0"/>
              <a:t> + </a:t>
            </a:r>
            <a:r>
              <a:rPr lang="en-GB" dirty="0">
                <a:solidFill>
                  <a:srgbClr val="140087"/>
                </a:solidFill>
              </a:rPr>
              <a:t>1*1</a:t>
            </a:r>
            <a:r>
              <a:rPr lang="en-GB" dirty="0"/>
              <a:t> + 0*0 = 2. </a:t>
            </a:r>
          </a:p>
          <a:p>
            <a:r>
              <a:rPr lang="en-GB" dirty="0"/>
              <a:t>This means that there are two 2-hop paths from 1 to 3:</a:t>
            </a:r>
          </a:p>
          <a:p>
            <a:pPr lvl="1"/>
            <a:r>
              <a:rPr lang="en-GB" sz="2000" dirty="0"/>
              <a:t>Path 0</a:t>
            </a:r>
            <a:r>
              <a:rPr lang="en-GB" sz="2000" dirty="0">
                <a:sym typeface="Wingdings" panose="05000000000000000000" pitchFamily="2" charset="2"/>
              </a:rPr>
              <a:t>1 3 consisting of two edges </a:t>
            </a:r>
            <a:r>
              <a:rPr lang="en-GB" sz="2000" dirty="0"/>
              <a:t>0</a:t>
            </a:r>
            <a:r>
              <a:rPr lang="en-GB" sz="2000" dirty="0">
                <a:sym typeface="Wingdings" panose="05000000000000000000" pitchFamily="2" charset="2"/>
              </a:rPr>
              <a:t>1 &amp; 1 3, corresponding to the first term of </a:t>
            </a:r>
            <a:r>
              <a:rPr lang="en-GB" sz="2000" dirty="0">
                <a:solidFill>
                  <a:srgbClr val="FF0000"/>
                </a:solidFill>
                <a:sym typeface="Wingdings" panose="05000000000000000000" pitchFamily="2" charset="2"/>
              </a:rPr>
              <a:t>1*1</a:t>
            </a:r>
            <a:endParaRPr lang="en-SE" sz="2000" dirty="0">
              <a:solidFill>
                <a:srgbClr val="FF0000"/>
              </a:solidFill>
            </a:endParaRPr>
          </a:p>
          <a:p>
            <a:pPr lvl="1"/>
            <a:r>
              <a:rPr lang="en-GB" sz="2000" dirty="0"/>
              <a:t>Path 0</a:t>
            </a:r>
            <a:r>
              <a:rPr lang="en-GB" sz="2000" dirty="0">
                <a:sym typeface="Wingdings" panose="05000000000000000000" pitchFamily="2" charset="2"/>
              </a:rPr>
              <a:t>2 3 consisting of two edges </a:t>
            </a:r>
            <a:r>
              <a:rPr lang="en-GB" sz="2000" dirty="0"/>
              <a:t>0</a:t>
            </a:r>
            <a:r>
              <a:rPr lang="en-GB" sz="2000" dirty="0">
                <a:sym typeface="Wingdings" panose="05000000000000000000" pitchFamily="2" charset="2"/>
              </a:rPr>
              <a:t>2 &amp;2 3, corresponding to the second term of </a:t>
            </a:r>
            <a:r>
              <a:rPr lang="en-GB" dirty="0">
                <a:solidFill>
                  <a:srgbClr val="140087"/>
                </a:solidFill>
                <a:sym typeface="Wingdings" panose="05000000000000000000" pitchFamily="2" charset="2"/>
              </a:rPr>
              <a:t>1*1</a:t>
            </a:r>
            <a:endParaRPr lang="en-SE" dirty="0">
              <a:solidFill>
                <a:srgbClr val="140087"/>
              </a:solidFill>
            </a:endParaRPr>
          </a:p>
          <a:p>
            <a:pPr lvl="1"/>
            <a:endParaRPr lang="en-GB" dirty="0"/>
          </a:p>
          <a:p>
            <a:endParaRPr lang="en-SE" dirty="0"/>
          </a:p>
          <a:p>
            <a:endParaRPr lang="en-SE" dirty="0"/>
          </a:p>
        </p:txBody>
      </p:sp>
      <p:sp>
        <p:nvSpPr>
          <p:cNvPr id="4" name="Oval 3">
            <a:extLst>
              <a:ext uri="{FF2B5EF4-FFF2-40B4-BE49-F238E27FC236}">
                <a16:creationId xmlns:a16="http://schemas.microsoft.com/office/drawing/2014/main" id="{07F8A240-4DE3-2A4A-8B95-E4DD698276F9}"/>
              </a:ext>
            </a:extLst>
          </p:cNvPr>
          <p:cNvSpPr/>
          <p:nvPr/>
        </p:nvSpPr>
        <p:spPr>
          <a:xfrm>
            <a:off x="10071190" y="4858203"/>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1</a:t>
            </a:r>
          </a:p>
        </p:txBody>
      </p:sp>
      <p:sp>
        <p:nvSpPr>
          <p:cNvPr id="5" name="Oval 4">
            <a:extLst>
              <a:ext uri="{FF2B5EF4-FFF2-40B4-BE49-F238E27FC236}">
                <a16:creationId xmlns:a16="http://schemas.microsoft.com/office/drawing/2014/main" id="{AED2A9C3-3E12-C5AF-06F8-63D33C7FF996}"/>
              </a:ext>
            </a:extLst>
          </p:cNvPr>
          <p:cNvSpPr/>
          <p:nvPr/>
        </p:nvSpPr>
        <p:spPr>
          <a:xfrm>
            <a:off x="9172636" y="5744795"/>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2</a:t>
            </a:r>
          </a:p>
        </p:txBody>
      </p:sp>
      <p:sp>
        <p:nvSpPr>
          <p:cNvPr id="6" name="Oval 5">
            <a:extLst>
              <a:ext uri="{FF2B5EF4-FFF2-40B4-BE49-F238E27FC236}">
                <a16:creationId xmlns:a16="http://schemas.microsoft.com/office/drawing/2014/main" id="{A4D8AB1B-FF20-F75E-7452-3C4E325CB914}"/>
              </a:ext>
            </a:extLst>
          </p:cNvPr>
          <p:cNvSpPr/>
          <p:nvPr/>
        </p:nvSpPr>
        <p:spPr>
          <a:xfrm>
            <a:off x="10071190" y="5744795"/>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3</a:t>
            </a:r>
          </a:p>
        </p:txBody>
      </p:sp>
      <p:cxnSp>
        <p:nvCxnSpPr>
          <p:cNvPr id="7" name="Straight Arrow Connector 6">
            <a:extLst>
              <a:ext uri="{FF2B5EF4-FFF2-40B4-BE49-F238E27FC236}">
                <a16:creationId xmlns:a16="http://schemas.microsoft.com/office/drawing/2014/main" id="{BB4BF109-0C2C-8572-2896-93990FAF06F3}"/>
              </a:ext>
            </a:extLst>
          </p:cNvPr>
          <p:cNvCxnSpPr>
            <a:cxnSpLocks/>
            <a:stCxn id="9" idx="6"/>
            <a:endCxn id="4" idx="2"/>
          </p:cNvCxnSpPr>
          <p:nvPr/>
        </p:nvCxnSpPr>
        <p:spPr>
          <a:xfrm>
            <a:off x="9491418" y="5017594"/>
            <a:ext cx="579772" cy="0"/>
          </a:xfrm>
          <a:prstGeom prst="straightConnector1">
            <a:avLst/>
          </a:prstGeom>
          <a:noFill/>
          <a:ln w="25400" cap="flat" cmpd="sng" algn="ctr">
            <a:solidFill>
              <a:srgbClr val="4F81BD"/>
            </a:solidFill>
            <a:prstDash val="solid"/>
            <a:headEnd type="none" w="med" len="med"/>
            <a:tailEnd type="triangle" w="med" len="med"/>
          </a:ln>
          <a:effectLst/>
        </p:spPr>
      </p:cxnSp>
      <p:cxnSp>
        <p:nvCxnSpPr>
          <p:cNvPr id="8" name="Straight Arrow Connector 7">
            <a:extLst>
              <a:ext uri="{FF2B5EF4-FFF2-40B4-BE49-F238E27FC236}">
                <a16:creationId xmlns:a16="http://schemas.microsoft.com/office/drawing/2014/main" id="{61C94F26-F0B1-D368-3AA6-8533297AD275}"/>
              </a:ext>
            </a:extLst>
          </p:cNvPr>
          <p:cNvCxnSpPr>
            <a:cxnSpLocks/>
            <a:stCxn id="4" idx="4"/>
            <a:endCxn id="6" idx="0"/>
          </p:cNvCxnSpPr>
          <p:nvPr/>
        </p:nvCxnSpPr>
        <p:spPr>
          <a:xfrm>
            <a:off x="10230581" y="5176985"/>
            <a:ext cx="0" cy="567810"/>
          </a:xfrm>
          <a:prstGeom prst="straightConnector1">
            <a:avLst/>
          </a:prstGeom>
          <a:noFill/>
          <a:ln w="25400" cap="flat" cmpd="sng" algn="ctr">
            <a:solidFill>
              <a:srgbClr val="4F81BD"/>
            </a:solidFill>
            <a:prstDash val="solid"/>
            <a:headEnd type="none" w="med" len="med"/>
            <a:tailEnd type="triangle" w="med" len="med"/>
          </a:ln>
          <a:effectLst/>
        </p:spPr>
      </p:cxnSp>
      <p:sp>
        <p:nvSpPr>
          <p:cNvPr id="9" name="Oval 8">
            <a:extLst>
              <a:ext uri="{FF2B5EF4-FFF2-40B4-BE49-F238E27FC236}">
                <a16:creationId xmlns:a16="http://schemas.microsoft.com/office/drawing/2014/main" id="{2DF47AB7-5CB7-B7BF-0E85-11FCB58A200E}"/>
              </a:ext>
            </a:extLst>
          </p:cNvPr>
          <p:cNvSpPr/>
          <p:nvPr/>
        </p:nvSpPr>
        <p:spPr>
          <a:xfrm>
            <a:off x="9172636" y="4858203"/>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0</a:t>
            </a:r>
          </a:p>
        </p:txBody>
      </p:sp>
      <p:cxnSp>
        <p:nvCxnSpPr>
          <p:cNvPr id="10" name="Straight Arrow Connector 9">
            <a:extLst>
              <a:ext uri="{FF2B5EF4-FFF2-40B4-BE49-F238E27FC236}">
                <a16:creationId xmlns:a16="http://schemas.microsoft.com/office/drawing/2014/main" id="{88BC9D0D-1E9B-F987-19EF-A93B1E2C8FCF}"/>
              </a:ext>
            </a:extLst>
          </p:cNvPr>
          <p:cNvCxnSpPr>
            <a:cxnSpLocks/>
            <a:stCxn id="5" idx="0"/>
            <a:endCxn id="9" idx="4"/>
          </p:cNvCxnSpPr>
          <p:nvPr/>
        </p:nvCxnSpPr>
        <p:spPr>
          <a:xfrm flipV="1">
            <a:off x="9332027" y="5176985"/>
            <a:ext cx="0" cy="567810"/>
          </a:xfrm>
          <a:prstGeom prst="straightConnector1">
            <a:avLst/>
          </a:prstGeom>
          <a:noFill/>
          <a:ln w="25400" cap="flat" cmpd="sng" algn="ctr">
            <a:solidFill>
              <a:srgbClr val="4F81BD"/>
            </a:solidFill>
            <a:prstDash val="solid"/>
            <a:headEnd type="triangle" w="med" len="med"/>
            <a:tailEnd type="none" w="med" len="med"/>
          </a:ln>
          <a:effectLst/>
        </p:spPr>
      </p:cxnSp>
      <p:cxnSp>
        <p:nvCxnSpPr>
          <p:cNvPr id="11" name="Straight Arrow Connector 10">
            <a:extLst>
              <a:ext uri="{FF2B5EF4-FFF2-40B4-BE49-F238E27FC236}">
                <a16:creationId xmlns:a16="http://schemas.microsoft.com/office/drawing/2014/main" id="{8168BC96-B0A0-7C3E-3A27-F58685490BF4}"/>
              </a:ext>
            </a:extLst>
          </p:cNvPr>
          <p:cNvCxnSpPr>
            <a:cxnSpLocks/>
            <a:stCxn id="5" idx="6"/>
            <a:endCxn id="6" idx="2"/>
          </p:cNvCxnSpPr>
          <p:nvPr/>
        </p:nvCxnSpPr>
        <p:spPr>
          <a:xfrm>
            <a:off x="9491418" y="5904186"/>
            <a:ext cx="579772" cy="0"/>
          </a:xfrm>
          <a:prstGeom prst="straightConnector1">
            <a:avLst/>
          </a:prstGeom>
          <a:noFill/>
          <a:ln w="25400" cap="flat" cmpd="sng" algn="ctr">
            <a:solidFill>
              <a:srgbClr val="4F81BD"/>
            </a:solidFill>
            <a:prstDash val="solid"/>
            <a:headEnd type="none" w="med" len="med"/>
            <a:tailEnd type="triangle" w="med" len="med"/>
          </a:ln>
          <a:effectLst/>
        </p:spPr>
      </p:cxnSp>
      <p:cxnSp>
        <p:nvCxnSpPr>
          <p:cNvPr id="12" name="Straight Arrow Connector 11">
            <a:extLst>
              <a:ext uri="{FF2B5EF4-FFF2-40B4-BE49-F238E27FC236}">
                <a16:creationId xmlns:a16="http://schemas.microsoft.com/office/drawing/2014/main" id="{355F1093-50D6-2639-A699-BB5240EFD50D}"/>
              </a:ext>
            </a:extLst>
          </p:cNvPr>
          <p:cNvCxnSpPr>
            <a:cxnSpLocks/>
            <a:stCxn id="5" idx="7"/>
            <a:endCxn id="4" idx="3"/>
          </p:cNvCxnSpPr>
          <p:nvPr/>
        </p:nvCxnSpPr>
        <p:spPr>
          <a:xfrm flipV="1">
            <a:off x="9444733" y="5130300"/>
            <a:ext cx="673142" cy="661180"/>
          </a:xfrm>
          <a:prstGeom prst="straightConnector1">
            <a:avLst/>
          </a:prstGeom>
          <a:noFill/>
          <a:ln w="25400" cap="flat" cmpd="sng" algn="ctr">
            <a:solidFill>
              <a:srgbClr val="4F81BD"/>
            </a:solidFill>
            <a:prstDash val="solid"/>
            <a:headEnd type="none" w="med" len="med"/>
            <a:tailEnd type="triangle" w="med" len="med"/>
          </a:ln>
          <a:effectLst/>
        </p:spPr>
      </p:cxnSp>
      <p:cxnSp>
        <p:nvCxnSpPr>
          <p:cNvPr id="13" name="Connector: Elbow 12">
            <a:extLst>
              <a:ext uri="{FF2B5EF4-FFF2-40B4-BE49-F238E27FC236}">
                <a16:creationId xmlns:a16="http://schemas.microsoft.com/office/drawing/2014/main" id="{6803FE20-755D-4516-DC70-B9C7DD1A88AD}"/>
              </a:ext>
            </a:extLst>
          </p:cNvPr>
          <p:cNvCxnSpPr/>
          <p:nvPr/>
        </p:nvCxnSpPr>
        <p:spPr>
          <a:xfrm rot="16200000" flipH="1">
            <a:off x="9294635" y="4860588"/>
            <a:ext cx="1208596" cy="1100385"/>
          </a:xfrm>
          <a:prstGeom prst="bentConnector3">
            <a:avLst>
              <a:gd name="adj1" fmla="val -439"/>
            </a:avLst>
          </a:prstGeom>
          <a:noFill/>
          <a:ln w="19050" cap="flat" cmpd="sng" algn="ctr">
            <a:solidFill>
              <a:srgbClr val="4F81BD"/>
            </a:solidFill>
            <a:prstDash val="dash"/>
            <a:round/>
            <a:headEnd type="none" w="med" len="med"/>
            <a:tailEnd type="arrow" w="med" len="med"/>
          </a:ln>
          <a:effectLst/>
        </p:spPr>
      </p:cxnSp>
      <p:cxnSp>
        <p:nvCxnSpPr>
          <p:cNvPr id="14" name="Connector: Elbow 13">
            <a:extLst>
              <a:ext uri="{FF2B5EF4-FFF2-40B4-BE49-F238E27FC236}">
                <a16:creationId xmlns:a16="http://schemas.microsoft.com/office/drawing/2014/main" id="{98097CCF-F9A3-FFEF-E7E7-10075DCF5B23}"/>
              </a:ext>
            </a:extLst>
          </p:cNvPr>
          <p:cNvCxnSpPr>
            <a:cxnSpLocks/>
          </p:cNvCxnSpPr>
          <p:nvPr/>
        </p:nvCxnSpPr>
        <p:spPr>
          <a:xfrm>
            <a:off x="9107722" y="4832591"/>
            <a:ext cx="1353702" cy="1287414"/>
          </a:xfrm>
          <a:prstGeom prst="bentConnector3">
            <a:avLst>
              <a:gd name="adj1" fmla="val -98"/>
            </a:avLst>
          </a:prstGeom>
          <a:noFill/>
          <a:ln w="19050" cap="flat" cmpd="sng" algn="ctr">
            <a:solidFill>
              <a:srgbClr val="4F81BD"/>
            </a:solidFill>
            <a:prstDash val="dash"/>
            <a:round/>
            <a:headEnd type="none" w="med" len="med"/>
            <a:tailEnd type="arrow" w="med" len="med"/>
          </a:ln>
          <a:effectLst/>
        </p:spPr>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2BD2D33-2CC5-37BA-E6AE-EC0CF07FAD7E}"/>
                  </a:ext>
                </a:extLst>
              </p:cNvPr>
              <p:cNvSpPr txBox="1"/>
              <p:nvPr/>
            </p:nvSpPr>
            <p:spPr>
              <a:xfrm>
                <a:off x="2894569" y="4989728"/>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15" name="TextBox 14">
                <a:extLst>
                  <a:ext uri="{FF2B5EF4-FFF2-40B4-BE49-F238E27FC236}">
                    <a16:creationId xmlns:a16="http://schemas.microsoft.com/office/drawing/2014/main" id="{C2BD2D33-2CC5-37BA-E6AE-EC0CF07FAD7E}"/>
                  </a:ext>
                </a:extLst>
              </p:cNvPr>
              <p:cNvSpPr txBox="1">
                <a:spLocks noRot="1" noChangeAspect="1" noMove="1" noResize="1" noEditPoints="1" noAdjustHandles="1" noChangeArrowheads="1" noChangeShapeType="1" noTextEdit="1"/>
              </p:cNvSpPr>
              <p:nvPr/>
            </p:nvSpPr>
            <p:spPr>
              <a:xfrm>
                <a:off x="2894569" y="4989728"/>
                <a:ext cx="1757495" cy="1034642"/>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BDF618-FFC8-42D2-2021-7ED6E52A45FD}"/>
                  </a:ext>
                </a:extLst>
              </p:cNvPr>
              <p:cNvSpPr txBox="1"/>
              <p:nvPr/>
            </p:nvSpPr>
            <p:spPr>
              <a:xfrm>
                <a:off x="4569749" y="4989728"/>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16" name="TextBox 15">
                <a:extLst>
                  <a:ext uri="{FF2B5EF4-FFF2-40B4-BE49-F238E27FC236}">
                    <a16:creationId xmlns:a16="http://schemas.microsoft.com/office/drawing/2014/main" id="{A9BDF618-FFC8-42D2-2021-7ED6E52A45FD}"/>
                  </a:ext>
                </a:extLst>
              </p:cNvPr>
              <p:cNvSpPr txBox="1">
                <a:spLocks noRot="1" noChangeAspect="1" noMove="1" noResize="1" noEditPoints="1" noAdjustHandles="1" noChangeArrowheads="1" noChangeShapeType="1" noTextEdit="1"/>
              </p:cNvSpPr>
              <p:nvPr/>
            </p:nvSpPr>
            <p:spPr>
              <a:xfrm>
                <a:off x="4569749" y="4989728"/>
                <a:ext cx="1757495" cy="1034642"/>
              </a:xfrm>
              <a:prstGeom prst="rect">
                <a:avLst/>
              </a:prstGeom>
              <a:blipFill>
                <a:blip r:embed="rId3"/>
                <a:stretch>
                  <a:fillRect/>
                </a:stretch>
              </a:blipFill>
            </p:spPr>
            <p:txBody>
              <a:bodyPr/>
              <a:lstStyle/>
              <a:p>
                <a:r>
                  <a:rPr lang="en-SE">
                    <a:noFill/>
                  </a:rPr>
                  <a:t> </a:t>
                </a:r>
              </a:p>
            </p:txBody>
          </p:sp>
        </mc:Fallback>
      </mc:AlternateContent>
      <p:sp>
        <p:nvSpPr>
          <p:cNvPr id="17" name="Rectangle 16">
            <a:extLst>
              <a:ext uri="{FF2B5EF4-FFF2-40B4-BE49-F238E27FC236}">
                <a16:creationId xmlns:a16="http://schemas.microsoft.com/office/drawing/2014/main" id="{C1003927-A949-2A36-8A4D-F855B668FDA4}"/>
              </a:ext>
            </a:extLst>
          </p:cNvPr>
          <p:cNvSpPr/>
          <p:nvPr/>
        </p:nvSpPr>
        <p:spPr>
          <a:xfrm>
            <a:off x="3090114" y="4989728"/>
            <a:ext cx="1328603" cy="247112"/>
          </a:xfrm>
          <a:prstGeom prst="rect">
            <a:avLst/>
          </a:prstGeom>
          <a:noFill/>
          <a:ln w="28575" cap="flat" cmpd="sng" algn="ctr">
            <a:solidFill>
              <a:srgbClr val="F79646"/>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C2F19194-6408-32DF-7384-536C2D84B135}"/>
              </a:ext>
            </a:extLst>
          </p:cNvPr>
          <p:cNvSpPr/>
          <p:nvPr/>
        </p:nvSpPr>
        <p:spPr>
          <a:xfrm>
            <a:off x="5817880" y="4951373"/>
            <a:ext cx="283352" cy="1140639"/>
          </a:xfrm>
          <a:prstGeom prst="rect">
            <a:avLst/>
          </a:prstGeom>
          <a:noFill/>
          <a:ln w="28575" cap="flat" cmpd="sng" algn="ctr">
            <a:solidFill>
              <a:srgbClr val="F79646"/>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TextBox 18">
            <a:extLst>
              <a:ext uri="{FF2B5EF4-FFF2-40B4-BE49-F238E27FC236}">
                <a16:creationId xmlns:a16="http://schemas.microsoft.com/office/drawing/2014/main" id="{8547CF34-050A-9219-6A4D-A637299C76C7}"/>
              </a:ext>
            </a:extLst>
          </p:cNvPr>
          <p:cNvSpPr txBox="1"/>
          <p:nvPr/>
        </p:nvSpPr>
        <p:spPr>
          <a:xfrm>
            <a:off x="6285931" y="5284028"/>
            <a:ext cx="314510" cy="369332"/>
          </a:xfrm>
          <a:prstGeom prst="rect">
            <a:avLst/>
          </a:prstGeom>
          <a:noFill/>
        </p:spPr>
        <p:txBody>
          <a:bodyPr wrap="none" rtlCol="0">
            <a:spAutoFit/>
          </a:bodyPr>
          <a:lstStyle/>
          <a:p>
            <a:pPr defTabSz="457200">
              <a:buClrTx/>
              <a:buFontTx/>
              <a:buNone/>
            </a:pPr>
            <a:r>
              <a:rPr lang="en-US" sz="1800" kern="1200" dirty="0">
                <a:solidFill>
                  <a:prstClr val="black"/>
                </a:solidFill>
                <a:latin typeface="Times New Roman" panose="02020603050405020304" pitchFamily="18" charset="0"/>
                <a:ea typeface="+mn-ea"/>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4CE73F4-4441-6426-77C9-3062219DB498}"/>
                  </a:ext>
                </a:extLst>
              </p:cNvPr>
              <p:cNvSpPr txBox="1"/>
              <p:nvPr/>
            </p:nvSpPr>
            <p:spPr>
              <a:xfrm>
                <a:off x="6557974" y="4951373"/>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2</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20" name="TextBox 19">
                <a:extLst>
                  <a:ext uri="{FF2B5EF4-FFF2-40B4-BE49-F238E27FC236}">
                    <a16:creationId xmlns:a16="http://schemas.microsoft.com/office/drawing/2014/main" id="{E4CE73F4-4441-6426-77C9-3062219DB498}"/>
                  </a:ext>
                </a:extLst>
              </p:cNvPr>
              <p:cNvSpPr txBox="1">
                <a:spLocks noRot="1" noChangeAspect="1" noMove="1" noResize="1" noEditPoints="1" noAdjustHandles="1" noChangeArrowheads="1" noChangeShapeType="1" noTextEdit="1"/>
              </p:cNvSpPr>
              <p:nvPr/>
            </p:nvSpPr>
            <p:spPr>
              <a:xfrm>
                <a:off x="6557974" y="4951373"/>
                <a:ext cx="1757495" cy="1034642"/>
              </a:xfrm>
              <a:prstGeom prst="rect">
                <a:avLst/>
              </a:prstGeom>
              <a:blipFill>
                <a:blip r:embed="rId4"/>
                <a:stretch>
                  <a:fillRect/>
                </a:stretch>
              </a:blipFill>
            </p:spPr>
            <p:txBody>
              <a:bodyPr/>
              <a:lstStyle/>
              <a:p>
                <a:r>
                  <a:rPr lang="en-SE">
                    <a:noFill/>
                  </a:rPr>
                  <a:t> </a:t>
                </a:r>
              </a:p>
            </p:txBody>
          </p:sp>
        </mc:Fallback>
      </mc:AlternateContent>
      <p:sp>
        <p:nvSpPr>
          <p:cNvPr id="21" name="Rectangle 20">
            <a:extLst>
              <a:ext uri="{FF2B5EF4-FFF2-40B4-BE49-F238E27FC236}">
                <a16:creationId xmlns:a16="http://schemas.microsoft.com/office/drawing/2014/main" id="{15AF7B58-58B4-5BE4-5C56-053557F62B1A}"/>
              </a:ext>
            </a:extLst>
          </p:cNvPr>
          <p:cNvSpPr/>
          <p:nvPr/>
        </p:nvSpPr>
        <p:spPr>
          <a:xfrm>
            <a:off x="7828741" y="4890012"/>
            <a:ext cx="285868" cy="358352"/>
          </a:xfrm>
          <a:prstGeom prst="rect">
            <a:avLst/>
          </a:prstGeom>
          <a:noFill/>
          <a:ln w="28575" cap="flat" cmpd="sng" algn="ctr">
            <a:solidFill>
              <a:srgbClr val="F79646"/>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TextBox 21">
            <a:extLst>
              <a:ext uri="{FF2B5EF4-FFF2-40B4-BE49-F238E27FC236}">
                <a16:creationId xmlns:a16="http://schemas.microsoft.com/office/drawing/2014/main" id="{43F47438-7F59-0D2D-7859-00016D105663}"/>
              </a:ext>
            </a:extLst>
          </p:cNvPr>
          <p:cNvSpPr txBox="1"/>
          <p:nvPr/>
        </p:nvSpPr>
        <p:spPr>
          <a:xfrm>
            <a:off x="9360616" y="4379481"/>
            <a:ext cx="1514517" cy="369332"/>
          </a:xfrm>
          <a:prstGeom prst="rect">
            <a:avLst/>
          </a:prstGeom>
          <a:noFill/>
        </p:spPr>
        <p:txBody>
          <a:bodyPr wrap="none" rtlCol="0">
            <a:spAutoFit/>
          </a:bodyPr>
          <a:lstStyle/>
          <a:p>
            <a:pPr defTabSz="457200">
              <a:buClrTx/>
              <a:buFontTx/>
              <a:buNone/>
            </a:pPr>
            <a:r>
              <a:rPr lang="en-GB" sz="1800" kern="1200" dirty="0">
                <a:solidFill>
                  <a:prstClr val="black"/>
                </a:solidFill>
                <a:latin typeface="Calibri"/>
                <a:ea typeface="+mn-ea"/>
                <a:cs typeface="+mn-cs"/>
              </a:rPr>
              <a:t>Path 0</a:t>
            </a:r>
            <a:r>
              <a:rPr lang="en-GB" sz="1800" kern="1200" dirty="0">
                <a:solidFill>
                  <a:prstClr val="black"/>
                </a:solidFill>
                <a:latin typeface="Calibri"/>
                <a:ea typeface="+mn-ea"/>
                <a:cs typeface="+mn-cs"/>
                <a:sym typeface="Wingdings" panose="05000000000000000000" pitchFamily="2" charset="2"/>
              </a:rPr>
              <a:t>1 3</a:t>
            </a:r>
            <a:endParaRPr lang="en-SE" sz="1800" kern="1200" dirty="0">
              <a:solidFill>
                <a:prstClr val="black"/>
              </a:solidFill>
              <a:latin typeface="Calibri"/>
              <a:ea typeface="+mn-ea"/>
              <a:cs typeface="+mn-cs"/>
            </a:endParaRPr>
          </a:p>
        </p:txBody>
      </p:sp>
      <p:sp>
        <p:nvSpPr>
          <p:cNvPr id="23" name="TextBox 22">
            <a:extLst>
              <a:ext uri="{FF2B5EF4-FFF2-40B4-BE49-F238E27FC236}">
                <a16:creationId xmlns:a16="http://schemas.microsoft.com/office/drawing/2014/main" id="{DDD06B0D-6D02-87FC-9EFC-6CE915CD2FAA}"/>
              </a:ext>
            </a:extLst>
          </p:cNvPr>
          <p:cNvSpPr txBox="1"/>
          <p:nvPr/>
        </p:nvSpPr>
        <p:spPr>
          <a:xfrm>
            <a:off x="8603358" y="6143242"/>
            <a:ext cx="1514517" cy="369332"/>
          </a:xfrm>
          <a:prstGeom prst="rect">
            <a:avLst/>
          </a:prstGeom>
          <a:noFill/>
        </p:spPr>
        <p:txBody>
          <a:bodyPr wrap="none" rtlCol="0">
            <a:spAutoFit/>
          </a:bodyPr>
          <a:lstStyle/>
          <a:p>
            <a:pPr defTabSz="457200">
              <a:buClrTx/>
              <a:buFontTx/>
              <a:buNone/>
            </a:pPr>
            <a:r>
              <a:rPr lang="en-GB" sz="1800" kern="1200" dirty="0">
                <a:solidFill>
                  <a:prstClr val="black"/>
                </a:solidFill>
                <a:latin typeface="Calibri"/>
                <a:ea typeface="+mn-ea"/>
                <a:cs typeface="+mn-cs"/>
              </a:rPr>
              <a:t>Path 0</a:t>
            </a:r>
            <a:r>
              <a:rPr lang="en-GB" sz="1800" kern="1200" dirty="0">
                <a:solidFill>
                  <a:prstClr val="black"/>
                </a:solidFill>
                <a:latin typeface="Calibri"/>
                <a:ea typeface="+mn-ea"/>
                <a:cs typeface="+mn-cs"/>
                <a:sym typeface="Wingdings" panose="05000000000000000000" pitchFamily="2" charset="2"/>
              </a:rPr>
              <a:t>2 3</a:t>
            </a:r>
            <a:endParaRPr lang="en-SE" sz="1800" kern="1200" dirty="0">
              <a:solidFill>
                <a:prstClr val="black"/>
              </a:solidFill>
              <a:latin typeface="Calibri"/>
              <a:ea typeface="+mn-ea"/>
              <a:cs typeface="+mn-cs"/>
            </a:endParaRPr>
          </a:p>
        </p:txBody>
      </p:sp>
    </p:spTree>
    <p:extLst>
      <p:ext uri="{BB962C8B-B14F-4D97-AF65-F5344CB8AC3E}">
        <p14:creationId xmlns:p14="http://schemas.microsoft.com/office/powerpoint/2010/main" val="202219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2"/>
          <p:cNvSpPr txBox="1"/>
          <p:nvPr/>
        </p:nvSpPr>
        <p:spPr>
          <a:xfrm>
            <a:off x="1870000" y="3242500"/>
            <a:ext cx="7257600" cy="2824500"/>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600"/>
              </a:spcBef>
              <a:spcAft>
                <a:spcPts val="0"/>
              </a:spcAft>
              <a:buNone/>
            </a:pPr>
            <a:r>
              <a:rPr lang="en-US" sz="3500">
                <a:solidFill>
                  <a:schemeClr val="dk1"/>
                </a:solidFill>
                <a:highlight>
                  <a:srgbClr val="FFFFFF"/>
                </a:highlight>
                <a:latin typeface="Quattrocento Sans"/>
                <a:ea typeface="Quattrocento Sans"/>
                <a:cs typeface="Quattrocento Sans"/>
                <a:sym typeface="Quattrocento Sans"/>
              </a:rPr>
              <a:t>Graph Traversals</a:t>
            </a:r>
            <a:endParaRPr sz="3500">
              <a:solidFill>
                <a:schemeClr val="dk1"/>
              </a:solidFill>
              <a:highlight>
                <a:srgbClr val="FFFFFF"/>
              </a:highlight>
              <a:latin typeface="Quattrocento Sans"/>
              <a:ea typeface="Quattrocento Sans"/>
              <a:cs typeface="Quattrocento Sans"/>
              <a:sym typeface="Quattrocento Sans"/>
            </a:endParaRPr>
          </a:p>
          <a:p>
            <a:pPr marL="0" lvl="0" indent="0" algn="l" rtl="0">
              <a:lnSpc>
                <a:spcPct val="90000"/>
              </a:lnSpc>
              <a:spcBef>
                <a:spcPts val="600"/>
              </a:spcBef>
              <a:spcAft>
                <a:spcPts val="0"/>
              </a:spcAft>
              <a:buNone/>
            </a:pPr>
            <a:r>
              <a:rPr lang="en-US" sz="3500">
                <a:solidFill>
                  <a:srgbClr val="888888"/>
                </a:solidFill>
                <a:highlight>
                  <a:srgbClr val="FFFFFF"/>
                </a:highlight>
                <a:latin typeface="Quattrocento Sans"/>
                <a:ea typeface="Quattrocento Sans"/>
                <a:cs typeface="Quattrocento Sans"/>
                <a:sym typeface="Quattrocento Sans"/>
              </a:rPr>
              <a:t>Topological Sort</a:t>
            </a:r>
            <a:endParaRPr sz="3500">
              <a:solidFill>
                <a:srgbClr val="888888"/>
              </a:solidFill>
              <a:highlight>
                <a:srgbClr val="FFFFFF"/>
              </a:highlight>
              <a:latin typeface="Quattrocento Sans"/>
              <a:ea typeface="Quattrocento Sans"/>
              <a:cs typeface="Quattrocento Sans"/>
              <a:sym typeface="Quattrocento Sans"/>
            </a:endParaRPr>
          </a:p>
          <a:p>
            <a:pPr marL="0" lvl="0" indent="0" algn="l" rtl="0">
              <a:lnSpc>
                <a:spcPct val="90000"/>
              </a:lnSpc>
              <a:spcBef>
                <a:spcPts val="600"/>
              </a:spcBef>
              <a:spcAft>
                <a:spcPts val="0"/>
              </a:spcAft>
              <a:buNone/>
            </a:pPr>
            <a:r>
              <a:rPr lang="en-US" sz="3500">
                <a:solidFill>
                  <a:srgbClr val="888888"/>
                </a:solidFill>
                <a:highlight>
                  <a:srgbClr val="FFFFFF"/>
                </a:highlight>
                <a:latin typeface="Quattrocento Sans"/>
                <a:ea typeface="Quattrocento Sans"/>
                <a:cs typeface="Quattrocento Sans"/>
                <a:sym typeface="Quattrocento Sans"/>
              </a:rPr>
              <a:t>Shortest Path</a:t>
            </a:r>
            <a:endParaRPr sz="3500">
              <a:solidFill>
                <a:srgbClr val="888888"/>
              </a:solidFill>
              <a:highlight>
                <a:srgbClr val="FFFFFF"/>
              </a:highlight>
              <a:latin typeface="Quattrocento Sans"/>
              <a:ea typeface="Quattrocento Sans"/>
              <a:cs typeface="Quattrocento Sans"/>
              <a:sym typeface="Quattrocento Sans"/>
            </a:endParaRPr>
          </a:p>
          <a:p>
            <a:pPr marL="0" lvl="0" indent="0" algn="l" rtl="0">
              <a:lnSpc>
                <a:spcPct val="90000"/>
              </a:lnSpc>
              <a:spcBef>
                <a:spcPts val="600"/>
              </a:spcBef>
              <a:spcAft>
                <a:spcPts val="0"/>
              </a:spcAft>
              <a:buNone/>
            </a:pPr>
            <a:endParaRPr sz="3500">
              <a:solidFill>
                <a:srgbClr val="888888"/>
              </a:solidFill>
              <a:highlight>
                <a:srgbClr val="FFFFFF"/>
              </a:highlight>
              <a:latin typeface="Quattrocento Sans"/>
              <a:ea typeface="Quattrocento Sans"/>
              <a:cs typeface="Quattrocento Sans"/>
              <a:sym typeface="Quattrocento Sans"/>
            </a:endParaRPr>
          </a:p>
          <a:p>
            <a:pPr marL="0" lvl="0" indent="0" algn="l" rtl="0">
              <a:lnSpc>
                <a:spcPct val="90000"/>
              </a:lnSpc>
              <a:spcBef>
                <a:spcPts val="600"/>
              </a:spcBef>
              <a:spcAft>
                <a:spcPts val="0"/>
              </a:spcAft>
              <a:buNone/>
            </a:pPr>
            <a:endParaRPr sz="3500">
              <a:solidFill>
                <a:srgbClr val="888888"/>
              </a:solidFill>
              <a:highlight>
                <a:srgbClr val="FFFFFF"/>
              </a:highlight>
              <a:latin typeface="Quattrocento Sans"/>
              <a:ea typeface="Quattrocento Sans"/>
              <a:cs typeface="Quattrocento Sans"/>
              <a:sym typeface="Quattrocento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02894-8DBB-1F50-22E8-401C11C87361}"/>
              </a:ext>
            </a:extLst>
          </p:cNvPr>
          <p:cNvSpPr>
            <a:spLocks noGrp="1"/>
          </p:cNvSpPr>
          <p:nvPr>
            <p:ph type="title"/>
          </p:nvPr>
        </p:nvSpPr>
        <p:spPr/>
        <p:txBody>
          <a:bodyPr/>
          <a:lstStyle/>
          <a:p>
            <a:r>
              <a:rPr lang="en-GB" dirty="0"/>
              <a:t>BFS &amp; DFS for Trees</a:t>
            </a:r>
            <a:endParaRPr lang="en-SE" dirty="0"/>
          </a:p>
        </p:txBody>
      </p:sp>
      <p:sp>
        <p:nvSpPr>
          <p:cNvPr id="3" name="Text Placeholder 2">
            <a:extLst>
              <a:ext uri="{FF2B5EF4-FFF2-40B4-BE49-F238E27FC236}">
                <a16:creationId xmlns:a16="http://schemas.microsoft.com/office/drawing/2014/main" id="{C8753CC6-EEF4-8554-1B90-83C21350E46E}"/>
              </a:ext>
            </a:extLst>
          </p:cNvPr>
          <p:cNvSpPr>
            <a:spLocks noGrp="1"/>
          </p:cNvSpPr>
          <p:nvPr>
            <p:ph type="body" idx="1"/>
          </p:nvPr>
        </p:nvSpPr>
        <p:spPr/>
        <p:txBody>
          <a:bodyPr/>
          <a:lstStyle/>
          <a:p>
            <a:endParaRPr lang="en-SE"/>
          </a:p>
        </p:txBody>
      </p:sp>
      <p:pic>
        <p:nvPicPr>
          <p:cNvPr id="4" name="Picture 2">
            <a:extLst>
              <a:ext uri="{FF2B5EF4-FFF2-40B4-BE49-F238E27FC236}">
                <a16:creationId xmlns:a16="http://schemas.microsoft.com/office/drawing/2014/main" id="{3BAF9D42-92D1-DA04-59D1-590C2E8679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844" y="1371150"/>
            <a:ext cx="10807395" cy="5223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594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29"/>
          <p:cNvSpPr txBox="1"/>
          <p:nvPr/>
        </p:nvSpPr>
        <p:spPr>
          <a:xfrm>
            <a:off x="4960150" y="3436050"/>
            <a:ext cx="7060800" cy="86174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This is our goal, but how do we translate into code?</a:t>
            </a:r>
            <a:endParaRPr dirty="0">
              <a:solidFill>
                <a:schemeClr val="dk1"/>
              </a:solidFill>
            </a:endParaRPr>
          </a:p>
          <a:p>
            <a:pPr marL="742950" lvl="1" indent="-285750" algn="l" rtl="0">
              <a:spcBef>
                <a:spcPts val="0"/>
              </a:spcBef>
              <a:spcAft>
                <a:spcPts val="0"/>
              </a:spcAft>
              <a:buClr>
                <a:schemeClr val="dk1"/>
              </a:buClr>
              <a:buSzPts val="2000"/>
              <a:buChar char="•"/>
            </a:pPr>
            <a:r>
              <a:rPr lang="en-US" sz="2000" dirty="0">
                <a:solidFill>
                  <a:schemeClr val="dk1"/>
                </a:solidFill>
                <a:latin typeface="Quattrocento Sans"/>
                <a:ea typeface="Quattrocento Sans"/>
                <a:cs typeface="Quattrocento Sans"/>
                <a:sym typeface="Quattrocento Sans"/>
              </a:rPr>
              <a:t>Use a data structure to ”queue up” children…</a:t>
            </a:r>
            <a:endParaRPr dirty="0"/>
          </a:p>
        </p:txBody>
      </p:sp>
      <p:sp>
        <p:nvSpPr>
          <p:cNvPr id="372" name="Google Shape;372;p29"/>
          <p:cNvSpPr/>
          <p:nvPr/>
        </p:nvSpPr>
        <p:spPr>
          <a:xfrm>
            <a:off x="600456" y="3592275"/>
            <a:ext cx="822960" cy="766365"/>
          </a:xfrm>
          <a:custGeom>
            <a:avLst/>
            <a:gdLst/>
            <a:ahLst/>
            <a:cxnLst/>
            <a:rect l="l" t="t" r="r" b="b"/>
            <a:pathLst>
              <a:path w="822960" h="766365" extrusionOk="0">
                <a:moveTo>
                  <a:pt x="448056" y="7413"/>
                </a:moveTo>
                <a:cubicBezTo>
                  <a:pt x="423672" y="8937"/>
                  <a:pt x="399400" y="14597"/>
                  <a:pt x="374904" y="16557"/>
                </a:cubicBezTo>
                <a:cubicBezTo>
                  <a:pt x="323164" y="20696"/>
                  <a:pt x="270926" y="18988"/>
                  <a:pt x="219456" y="25701"/>
                </a:cubicBezTo>
                <a:cubicBezTo>
                  <a:pt x="192382" y="29232"/>
                  <a:pt x="158845" y="43690"/>
                  <a:pt x="137160" y="62277"/>
                </a:cubicBezTo>
                <a:cubicBezTo>
                  <a:pt x="124069" y="73498"/>
                  <a:pt x="111938" y="85877"/>
                  <a:pt x="100584" y="98853"/>
                </a:cubicBezTo>
                <a:cubicBezTo>
                  <a:pt x="90548" y="110322"/>
                  <a:pt x="82296" y="123237"/>
                  <a:pt x="73152" y="135429"/>
                </a:cubicBezTo>
                <a:cubicBezTo>
                  <a:pt x="67056" y="153717"/>
                  <a:pt x="63485" y="173051"/>
                  <a:pt x="54864" y="190293"/>
                </a:cubicBezTo>
                <a:cubicBezTo>
                  <a:pt x="27955" y="244111"/>
                  <a:pt x="40887" y="213937"/>
                  <a:pt x="18288" y="281733"/>
                </a:cubicBezTo>
                <a:lnTo>
                  <a:pt x="9144" y="309165"/>
                </a:lnTo>
                <a:lnTo>
                  <a:pt x="0" y="336597"/>
                </a:lnTo>
                <a:cubicBezTo>
                  <a:pt x="6096" y="424989"/>
                  <a:pt x="10018" y="513558"/>
                  <a:pt x="18288" y="601773"/>
                </a:cubicBezTo>
                <a:cubicBezTo>
                  <a:pt x="19188" y="611370"/>
                  <a:pt x="22085" y="621185"/>
                  <a:pt x="27432" y="629205"/>
                </a:cubicBezTo>
                <a:cubicBezTo>
                  <a:pt x="46709" y="658121"/>
                  <a:pt x="61640" y="693621"/>
                  <a:pt x="91440" y="711501"/>
                </a:cubicBezTo>
                <a:cubicBezTo>
                  <a:pt x="106680" y="720645"/>
                  <a:pt x="121264" y="730985"/>
                  <a:pt x="137160" y="738933"/>
                </a:cubicBezTo>
                <a:cubicBezTo>
                  <a:pt x="161861" y="751284"/>
                  <a:pt x="194170" y="751602"/>
                  <a:pt x="219456" y="757221"/>
                </a:cubicBezTo>
                <a:cubicBezTo>
                  <a:pt x="228865" y="759312"/>
                  <a:pt x="237744" y="763317"/>
                  <a:pt x="246888" y="766365"/>
                </a:cubicBezTo>
                <a:cubicBezTo>
                  <a:pt x="329184" y="763317"/>
                  <a:pt x="411584" y="762358"/>
                  <a:pt x="493776" y="757221"/>
                </a:cubicBezTo>
                <a:cubicBezTo>
                  <a:pt x="529900" y="754963"/>
                  <a:pt x="545734" y="746643"/>
                  <a:pt x="576072" y="729789"/>
                </a:cubicBezTo>
                <a:cubicBezTo>
                  <a:pt x="591608" y="721158"/>
                  <a:pt x="605551" y="709575"/>
                  <a:pt x="621792" y="702357"/>
                </a:cubicBezTo>
                <a:cubicBezTo>
                  <a:pt x="633276" y="697253"/>
                  <a:pt x="646601" y="697626"/>
                  <a:pt x="658368" y="693213"/>
                </a:cubicBezTo>
                <a:cubicBezTo>
                  <a:pt x="839156" y="625417"/>
                  <a:pt x="586135" y="711195"/>
                  <a:pt x="722376" y="665781"/>
                </a:cubicBezTo>
                <a:cubicBezTo>
                  <a:pt x="754761" y="617203"/>
                  <a:pt x="729126" y="659737"/>
                  <a:pt x="758952" y="592629"/>
                </a:cubicBezTo>
                <a:cubicBezTo>
                  <a:pt x="764488" y="580173"/>
                  <a:pt x="771870" y="568582"/>
                  <a:pt x="777240" y="556053"/>
                </a:cubicBezTo>
                <a:cubicBezTo>
                  <a:pt x="781037" y="547194"/>
                  <a:pt x="783000" y="537646"/>
                  <a:pt x="786384" y="528621"/>
                </a:cubicBezTo>
                <a:cubicBezTo>
                  <a:pt x="792147" y="513252"/>
                  <a:pt x="799955" y="498623"/>
                  <a:pt x="804672" y="482901"/>
                </a:cubicBezTo>
                <a:cubicBezTo>
                  <a:pt x="814948" y="448649"/>
                  <a:pt x="819703" y="384196"/>
                  <a:pt x="822960" y="354885"/>
                </a:cubicBezTo>
                <a:cubicBezTo>
                  <a:pt x="819912" y="315261"/>
                  <a:pt x="818745" y="275447"/>
                  <a:pt x="813816" y="236013"/>
                </a:cubicBezTo>
                <a:cubicBezTo>
                  <a:pt x="812620" y="226449"/>
                  <a:pt x="807320" y="217849"/>
                  <a:pt x="804672" y="208581"/>
                </a:cubicBezTo>
                <a:cubicBezTo>
                  <a:pt x="801220" y="196497"/>
                  <a:pt x="801148" y="183245"/>
                  <a:pt x="795528" y="172005"/>
                </a:cubicBezTo>
                <a:cubicBezTo>
                  <a:pt x="788712" y="158374"/>
                  <a:pt x="776173" y="148352"/>
                  <a:pt x="768096" y="135429"/>
                </a:cubicBezTo>
                <a:cubicBezTo>
                  <a:pt x="760872" y="123870"/>
                  <a:pt x="759447" y="108492"/>
                  <a:pt x="749808" y="98853"/>
                </a:cubicBezTo>
                <a:cubicBezTo>
                  <a:pt x="732959" y="82004"/>
                  <a:pt x="673862" y="36962"/>
                  <a:pt x="640080" y="25701"/>
                </a:cubicBezTo>
                <a:cubicBezTo>
                  <a:pt x="614946" y="17323"/>
                  <a:pt x="539132" y="9654"/>
                  <a:pt x="521208" y="7413"/>
                </a:cubicBezTo>
                <a:cubicBezTo>
                  <a:pt x="473535" y="-8478"/>
                  <a:pt x="472440" y="5889"/>
                  <a:pt x="448056" y="7413"/>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73" name="Google Shape;373;p29"/>
          <p:cNvSpPr/>
          <p:nvPr/>
        </p:nvSpPr>
        <p:spPr>
          <a:xfrm>
            <a:off x="2804160" y="3681984"/>
            <a:ext cx="1847088" cy="923544"/>
          </a:xfrm>
          <a:custGeom>
            <a:avLst/>
            <a:gdLst/>
            <a:ahLst/>
            <a:cxnLst/>
            <a:rect l="l" t="t" r="r" b="b"/>
            <a:pathLst>
              <a:path w="1847088" h="923544" extrusionOk="0">
                <a:moveTo>
                  <a:pt x="393192" y="0"/>
                </a:moveTo>
                <a:cubicBezTo>
                  <a:pt x="371856" y="3048"/>
                  <a:pt x="350589" y="6626"/>
                  <a:pt x="329184" y="9144"/>
                </a:cubicBezTo>
                <a:cubicBezTo>
                  <a:pt x="298762" y="12723"/>
                  <a:pt x="267851" y="12643"/>
                  <a:pt x="237744" y="18288"/>
                </a:cubicBezTo>
                <a:cubicBezTo>
                  <a:pt x="194130" y="26466"/>
                  <a:pt x="155559" y="49806"/>
                  <a:pt x="118872" y="73152"/>
                </a:cubicBezTo>
                <a:cubicBezTo>
                  <a:pt x="106015" y="81334"/>
                  <a:pt x="93072" y="89808"/>
                  <a:pt x="82296" y="100584"/>
                </a:cubicBezTo>
                <a:cubicBezTo>
                  <a:pt x="71520" y="111360"/>
                  <a:pt x="64008" y="124968"/>
                  <a:pt x="54864" y="137160"/>
                </a:cubicBezTo>
                <a:cubicBezTo>
                  <a:pt x="32951" y="224811"/>
                  <a:pt x="61865" y="116157"/>
                  <a:pt x="27432" y="219456"/>
                </a:cubicBezTo>
                <a:cubicBezTo>
                  <a:pt x="7947" y="277910"/>
                  <a:pt x="9536" y="281112"/>
                  <a:pt x="0" y="338328"/>
                </a:cubicBezTo>
                <a:cubicBezTo>
                  <a:pt x="6096" y="417576"/>
                  <a:pt x="7783" y="497287"/>
                  <a:pt x="18288" y="576072"/>
                </a:cubicBezTo>
                <a:cubicBezTo>
                  <a:pt x="20090" y="589583"/>
                  <a:pt x="27944" y="602098"/>
                  <a:pt x="36576" y="612648"/>
                </a:cubicBezTo>
                <a:cubicBezTo>
                  <a:pt x="123483" y="718868"/>
                  <a:pt x="68625" y="643671"/>
                  <a:pt x="146304" y="704088"/>
                </a:cubicBezTo>
                <a:cubicBezTo>
                  <a:pt x="193279" y="740624"/>
                  <a:pt x="170330" y="744788"/>
                  <a:pt x="228600" y="768096"/>
                </a:cubicBezTo>
                <a:cubicBezTo>
                  <a:pt x="243030" y="773868"/>
                  <a:pt x="259242" y="773471"/>
                  <a:pt x="274320" y="777240"/>
                </a:cubicBezTo>
                <a:cubicBezTo>
                  <a:pt x="419434" y="813519"/>
                  <a:pt x="263568" y="781104"/>
                  <a:pt x="393192" y="804672"/>
                </a:cubicBezTo>
                <a:cubicBezTo>
                  <a:pt x="408483" y="807452"/>
                  <a:pt x="423477" y="812000"/>
                  <a:pt x="438912" y="813816"/>
                </a:cubicBezTo>
                <a:cubicBezTo>
                  <a:pt x="475363" y="818104"/>
                  <a:pt x="512064" y="819912"/>
                  <a:pt x="548640" y="822960"/>
                </a:cubicBezTo>
                <a:cubicBezTo>
                  <a:pt x="738176" y="860867"/>
                  <a:pt x="408845" y="795880"/>
                  <a:pt x="658368" y="841248"/>
                </a:cubicBezTo>
                <a:cubicBezTo>
                  <a:pt x="670733" y="843496"/>
                  <a:pt x="682446" y="849076"/>
                  <a:pt x="694944" y="850392"/>
                </a:cubicBezTo>
                <a:cubicBezTo>
                  <a:pt x="737859" y="854909"/>
                  <a:pt x="965119" y="866926"/>
                  <a:pt x="996696" y="868680"/>
                </a:cubicBezTo>
                <a:cubicBezTo>
                  <a:pt x="1032333" y="874620"/>
                  <a:pt x="1080270" y="883046"/>
                  <a:pt x="1115568" y="886968"/>
                </a:cubicBezTo>
                <a:cubicBezTo>
                  <a:pt x="1149028" y="890686"/>
                  <a:pt x="1182716" y="892178"/>
                  <a:pt x="1216152" y="896112"/>
                </a:cubicBezTo>
                <a:cubicBezTo>
                  <a:pt x="1266306" y="902012"/>
                  <a:pt x="1293025" y="910758"/>
                  <a:pt x="1344168" y="923544"/>
                </a:cubicBezTo>
                <a:cubicBezTo>
                  <a:pt x="1423416" y="917448"/>
                  <a:pt x="1503791" y="919904"/>
                  <a:pt x="1581912" y="905256"/>
                </a:cubicBezTo>
                <a:cubicBezTo>
                  <a:pt x="1603515" y="901205"/>
                  <a:pt x="1619052" y="881678"/>
                  <a:pt x="1636776" y="868680"/>
                </a:cubicBezTo>
                <a:cubicBezTo>
                  <a:pt x="1664801" y="848129"/>
                  <a:pt x="1697362" y="831809"/>
                  <a:pt x="1719072" y="804672"/>
                </a:cubicBezTo>
                <a:cubicBezTo>
                  <a:pt x="1786144" y="720832"/>
                  <a:pt x="1731375" y="798353"/>
                  <a:pt x="1773936" y="713232"/>
                </a:cubicBezTo>
                <a:cubicBezTo>
                  <a:pt x="1781884" y="697336"/>
                  <a:pt x="1792737" y="683048"/>
                  <a:pt x="1801368" y="667512"/>
                </a:cubicBezTo>
                <a:cubicBezTo>
                  <a:pt x="1817353" y="638739"/>
                  <a:pt x="1826206" y="616518"/>
                  <a:pt x="1837944" y="585216"/>
                </a:cubicBezTo>
                <a:cubicBezTo>
                  <a:pt x="1841328" y="576191"/>
                  <a:pt x="1844040" y="566928"/>
                  <a:pt x="1847088" y="557784"/>
                </a:cubicBezTo>
                <a:cubicBezTo>
                  <a:pt x="1844040" y="515112"/>
                  <a:pt x="1842201" y="472336"/>
                  <a:pt x="1837944" y="429768"/>
                </a:cubicBezTo>
                <a:cubicBezTo>
                  <a:pt x="1834489" y="395215"/>
                  <a:pt x="1832054" y="306298"/>
                  <a:pt x="1810512" y="256032"/>
                </a:cubicBezTo>
                <a:cubicBezTo>
                  <a:pt x="1805142" y="243503"/>
                  <a:pt x="1799448" y="231015"/>
                  <a:pt x="1792224" y="219456"/>
                </a:cubicBezTo>
                <a:cubicBezTo>
                  <a:pt x="1775153" y="192142"/>
                  <a:pt x="1752142" y="167572"/>
                  <a:pt x="1728216" y="146304"/>
                </a:cubicBezTo>
                <a:cubicBezTo>
                  <a:pt x="1713629" y="133338"/>
                  <a:pt x="1699630" y="119074"/>
                  <a:pt x="1682496" y="109728"/>
                </a:cubicBezTo>
                <a:cubicBezTo>
                  <a:pt x="1665573" y="100497"/>
                  <a:pt x="1645530" y="98599"/>
                  <a:pt x="1627632" y="91440"/>
                </a:cubicBezTo>
                <a:cubicBezTo>
                  <a:pt x="1612392" y="85344"/>
                  <a:pt x="1597484" y="78343"/>
                  <a:pt x="1581912" y="73152"/>
                </a:cubicBezTo>
                <a:cubicBezTo>
                  <a:pt x="1569990" y="69178"/>
                  <a:pt x="1557420" y="67460"/>
                  <a:pt x="1545336" y="64008"/>
                </a:cubicBezTo>
                <a:cubicBezTo>
                  <a:pt x="1474800" y="43855"/>
                  <a:pt x="1576490" y="66347"/>
                  <a:pt x="1463040" y="45720"/>
                </a:cubicBezTo>
                <a:cubicBezTo>
                  <a:pt x="1383225" y="31208"/>
                  <a:pt x="1420351" y="31564"/>
                  <a:pt x="1298448" y="27432"/>
                </a:cubicBezTo>
                <a:cubicBezTo>
                  <a:pt x="1158287" y="22681"/>
                  <a:pt x="1018038" y="21037"/>
                  <a:pt x="877824" y="18288"/>
                </a:cubicBezTo>
                <a:lnTo>
                  <a:pt x="393192"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74" name="Google Shape;374;p29"/>
          <p:cNvSpPr/>
          <p:nvPr/>
        </p:nvSpPr>
        <p:spPr>
          <a:xfrm>
            <a:off x="1459992" y="4715256"/>
            <a:ext cx="2450592" cy="1572768"/>
          </a:xfrm>
          <a:custGeom>
            <a:avLst/>
            <a:gdLst/>
            <a:ahLst/>
            <a:cxnLst/>
            <a:rect l="l" t="t" r="r" b="b"/>
            <a:pathLst>
              <a:path w="2450592" h="1572768" extrusionOk="0">
                <a:moveTo>
                  <a:pt x="1783080" y="82296"/>
                </a:moveTo>
                <a:lnTo>
                  <a:pt x="1655064" y="210312"/>
                </a:lnTo>
                <a:lnTo>
                  <a:pt x="1627632" y="237744"/>
                </a:lnTo>
                <a:lnTo>
                  <a:pt x="1591056" y="274320"/>
                </a:lnTo>
                <a:cubicBezTo>
                  <a:pt x="1544078" y="391765"/>
                  <a:pt x="1605131" y="246170"/>
                  <a:pt x="1545336" y="365760"/>
                </a:cubicBezTo>
                <a:cubicBezTo>
                  <a:pt x="1469724" y="516984"/>
                  <a:pt x="1596337" y="289022"/>
                  <a:pt x="1499616" y="466344"/>
                </a:cubicBezTo>
                <a:cubicBezTo>
                  <a:pt x="1491105" y="481947"/>
                  <a:pt x="1479538" y="495884"/>
                  <a:pt x="1472184" y="512064"/>
                </a:cubicBezTo>
                <a:cubicBezTo>
                  <a:pt x="1464207" y="529613"/>
                  <a:pt x="1462517" y="549686"/>
                  <a:pt x="1453896" y="566928"/>
                </a:cubicBezTo>
                <a:cubicBezTo>
                  <a:pt x="1447080" y="580559"/>
                  <a:pt x="1434918" y="590824"/>
                  <a:pt x="1426464" y="603504"/>
                </a:cubicBezTo>
                <a:cubicBezTo>
                  <a:pt x="1416605" y="618292"/>
                  <a:pt x="1410410" y="635571"/>
                  <a:pt x="1399032" y="649224"/>
                </a:cubicBezTo>
                <a:cubicBezTo>
                  <a:pt x="1371948" y="681725"/>
                  <a:pt x="1343851" y="710800"/>
                  <a:pt x="1307592" y="731520"/>
                </a:cubicBezTo>
                <a:cubicBezTo>
                  <a:pt x="1295757" y="738283"/>
                  <a:pt x="1282851" y="743045"/>
                  <a:pt x="1271016" y="749808"/>
                </a:cubicBezTo>
                <a:cubicBezTo>
                  <a:pt x="1261474" y="755260"/>
                  <a:pt x="1253685" y="763767"/>
                  <a:pt x="1243584" y="768096"/>
                </a:cubicBezTo>
                <a:cubicBezTo>
                  <a:pt x="1232033" y="773046"/>
                  <a:pt x="1219045" y="773629"/>
                  <a:pt x="1207008" y="777240"/>
                </a:cubicBezTo>
                <a:cubicBezTo>
                  <a:pt x="1149557" y="794475"/>
                  <a:pt x="1156731" y="799010"/>
                  <a:pt x="1097280" y="804672"/>
                </a:cubicBezTo>
                <a:cubicBezTo>
                  <a:pt x="1024310" y="811622"/>
                  <a:pt x="839258" y="819859"/>
                  <a:pt x="777240" y="822960"/>
                </a:cubicBezTo>
                <a:cubicBezTo>
                  <a:pt x="752856" y="826008"/>
                  <a:pt x="728605" y="830432"/>
                  <a:pt x="704088" y="832104"/>
                </a:cubicBezTo>
                <a:cubicBezTo>
                  <a:pt x="594445" y="839580"/>
                  <a:pt x="484370" y="840662"/>
                  <a:pt x="374904" y="850392"/>
                </a:cubicBezTo>
                <a:cubicBezTo>
                  <a:pt x="346913" y="852880"/>
                  <a:pt x="319684" y="861159"/>
                  <a:pt x="292608" y="868680"/>
                </a:cubicBezTo>
                <a:cubicBezTo>
                  <a:pt x="216338" y="889866"/>
                  <a:pt x="218198" y="892169"/>
                  <a:pt x="155448" y="923544"/>
                </a:cubicBezTo>
                <a:cubicBezTo>
                  <a:pt x="128016" y="963168"/>
                  <a:pt x="94705" y="999311"/>
                  <a:pt x="73152" y="1042416"/>
                </a:cubicBezTo>
                <a:cubicBezTo>
                  <a:pt x="64008" y="1060704"/>
                  <a:pt x="55511" y="1079330"/>
                  <a:pt x="45720" y="1097280"/>
                </a:cubicBezTo>
                <a:cubicBezTo>
                  <a:pt x="37209" y="1112883"/>
                  <a:pt x="26236" y="1127104"/>
                  <a:pt x="18288" y="1143000"/>
                </a:cubicBezTo>
                <a:cubicBezTo>
                  <a:pt x="10947" y="1157681"/>
                  <a:pt x="6096" y="1173480"/>
                  <a:pt x="0" y="1188720"/>
                </a:cubicBezTo>
                <a:cubicBezTo>
                  <a:pt x="3048" y="1246632"/>
                  <a:pt x="-18" y="1305192"/>
                  <a:pt x="9144" y="1362456"/>
                </a:cubicBezTo>
                <a:cubicBezTo>
                  <a:pt x="12374" y="1382646"/>
                  <a:pt x="26882" y="1399317"/>
                  <a:pt x="36576" y="1417320"/>
                </a:cubicBezTo>
                <a:cubicBezTo>
                  <a:pt x="48226" y="1438956"/>
                  <a:pt x="57801" y="1462139"/>
                  <a:pt x="73152" y="1481328"/>
                </a:cubicBezTo>
                <a:cubicBezTo>
                  <a:pt x="82672" y="1493228"/>
                  <a:pt x="98157" y="1498842"/>
                  <a:pt x="109728" y="1508760"/>
                </a:cubicBezTo>
                <a:cubicBezTo>
                  <a:pt x="119546" y="1517176"/>
                  <a:pt x="126194" y="1529338"/>
                  <a:pt x="137160" y="1536192"/>
                </a:cubicBezTo>
                <a:cubicBezTo>
                  <a:pt x="151079" y="1544891"/>
                  <a:pt x="167308" y="1549289"/>
                  <a:pt x="182880" y="1554480"/>
                </a:cubicBezTo>
                <a:cubicBezTo>
                  <a:pt x="202250" y="1560937"/>
                  <a:pt x="247058" y="1569144"/>
                  <a:pt x="265176" y="1572768"/>
                </a:cubicBezTo>
                <a:cubicBezTo>
                  <a:pt x="413364" y="1566840"/>
                  <a:pt x="451928" y="1571730"/>
                  <a:pt x="566928" y="1554480"/>
                </a:cubicBezTo>
                <a:cubicBezTo>
                  <a:pt x="603598" y="1548979"/>
                  <a:pt x="641478" y="1547918"/>
                  <a:pt x="676656" y="1536192"/>
                </a:cubicBezTo>
                <a:cubicBezTo>
                  <a:pt x="713232" y="1524000"/>
                  <a:pt x="751900" y="1516858"/>
                  <a:pt x="786384" y="1499616"/>
                </a:cubicBezTo>
                <a:lnTo>
                  <a:pt x="877824" y="1453896"/>
                </a:lnTo>
                <a:cubicBezTo>
                  <a:pt x="890016" y="1447800"/>
                  <a:pt x="903058" y="1443169"/>
                  <a:pt x="914400" y="1435608"/>
                </a:cubicBezTo>
                <a:cubicBezTo>
                  <a:pt x="923544" y="1429512"/>
                  <a:pt x="931854" y="1421925"/>
                  <a:pt x="941832" y="1417320"/>
                </a:cubicBezTo>
                <a:cubicBezTo>
                  <a:pt x="1059985" y="1362788"/>
                  <a:pt x="999096" y="1401879"/>
                  <a:pt x="1088136" y="1353312"/>
                </a:cubicBezTo>
                <a:cubicBezTo>
                  <a:pt x="1103739" y="1344801"/>
                  <a:pt x="1119827" y="1336791"/>
                  <a:pt x="1133856" y="1325880"/>
                </a:cubicBezTo>
                <a:cubicBezTo>
                  <a:pt x="1147466" y="1315294"/>
                  <a:pt x="1155811" y="1298442"/>
                  <a:pt x="1170432" y="1289304"/>
                </a:cubicBezTo>
                <a:cubicBezTo>
                  <a:pt x="1205109" y="1267631"/>
                  <a:pt x="1246135" y="1257123"/>
                  <a:pt x="1280160" y="1234440"/>
                </a:cubicBezTo>
                <a:cubicBezTo>
                  <a:pt x="1298448" y="1222248"/>
                  <a:pt x="1315365" y="1207694"/>
                  <a:pt x="1335024" y="1197864"/>
                </a:cubicBezTo>
                <a:cubicBezTo>
                  <a:pt x="1346264" y="1192244"/>
                  <a:pt x="1359833" y="1193133"/>
                  <a:pt x="1371600" y="1188720"/>
                </a:cubicBezTo>
                <a:cubicBezTo>
                  <a:pt x="1384363" y="1183934"/>
                  <a:pt x="1395366" y="1175090"/>
                  <a:pt x="1408176" y="1170432"/>
                </a:cubicBezTo>
                <a:cubicBezTo>
                  <a:pt x="1439863" y="1158910"/>
                  <a:pt x="1514642" y="1142041"/>
                  <a:pt x="1545336" y="1133856"/>
                </a:cubicBezTo>
                <a:cubicBezTo>
                  <a:pt x="1587506" y="1122611"/>
                  <a:pt x="1623367" y="1111866"/>
                  <a:pt x="1664208" y="1097280"/>
                </a:cubicBezTo>
                <a:cubicBezTo>
                  <a:pt x="1688733" y="1088521"/>
                  <a:pt x="1712503" y="1077616"/>
                  <a:pt x="1737360" y="1069848"/>
                </a:cubicBezTo>
                <a:cubicBezTo>
                  <a:pt x="1761350" y="1062351"/>
                  <a:pt x="1786226" y="1058036"/>
                  <a:pt x="1810512" y="1051560"/>
                </a:cubicBezTo>
                <a:cubicBezTo>
                  <a:pt x="1831953" y="1045843"/>
                  <a:pt x="1853184" y="1039368"/>
                  <a:pt x="1874520" y="1033272"/>
                </a:cubicBezTo>
                <a:cubicBezTo>
                  <a:pt x="1889760" y="1024128"/>
                  <a:pt x="1903652" y="1012220"/>
                  <a:pt x="1920240" y="1005840"/>
                </a:cubicBezTo>
                <a:cubicBezTo>
                  <a:pt x="2129081" y="925516"/>
                  <a:pt x="1865772" y="1049546"/>
                  <a:pt x="2057400" y="960120"/>
                </a:cubicBezTo>
                <a:cubicBezTo>
                  <a:pt x="2082104" y="948591"/>
                  <a:pt x="2107004" y="937281"/>
                  <a:pt x="2130552" y="923544"/>
                </a:cubicBezTo>
                <a:cubicBezTo>
                  <a:pt x="2143716" y="915865"/>
                  <a:pt x="2154448" y="904566"/>
                  <a:pt x="2167128" y="896112"/>
                </a:cubicBezTo>
                <a:cubicBezTo>
                  <a:pt x="2181916" y="886253"/>
                  <a:pt x="2198060" y="878539"/>
                  <a:pt x="2212848" y="868680"/>
                </a:cubicBezTo>
                <a:cubicBezTo>
                  <a:pt x="2225528" y="860226"/>
                  <a:pt x="2236744" y="849702"/>
                  <a:pt x="2249424" y="841248"/>
                </a:cubicBezTo>
                <a:cubicBezTo>
                  <a:pt x="2264212" y="831389"/>
                  <a:pt x="2280356" y="823675"/>
                  <a:pt x="2295144" y="813816"/>
                </a:cubicBezTo>
                <a:cubicBezTo>
                  <a:pt x="2330335" y="790355"/>
                  <a:pt x="2330897" y="787207"/>
                  <a:pt x="2359152" y="758952"/>
                </a:cubicBezTo>
                <a:lnTo>
                  <a:pt x="2395728" y="667512"/>
                </a:lnTo>
                <a:cubicBezTo>
                  <a:pt x="2401824" y="652272"/>
                  <a:pt x="2410797" y="637887"/>
                  <a:pt x="2414016" y="621792"/>
                </a:cubicBezTo>
                <a:cubicBezTo>
                  <a:pt x="2426941" y="557169"/>
                  <a:pt x="2418245" y="590816"/>
                  <a:pt x="2441448" y="521208"/>
                </a:cubicBezTo>
                <a:cubicBezTo>
                  <a:pt x="2444496" y="499872"/>
                  <a:pt x="2450592" y="478753"/>
                  <a:pt x="2450592" y="457200"/>
                </a:cubicBezTo>
                <a:cubicBezTo>
                  <a:pt x="2450592" y="408337"/>
                  <a:pt x="2446563" y="359491"/>
                  <a:pt x="2441448" y="310896"/>
                </a:cubicBezTo>
                <a:cubicBezTo>
                  <a:pt x="2439793" y="295177"/>
                  <a:pt x="2419927" y="257232"/>
                  <a:pt x="2414016" y="246888"/>
                </a:cubicBezTo>
                <a:cubicBezTo>
                  <a:pt x="2408564" y="237346"/>
                  <a:pt x="2402116" y="228399"/>
                  <a:pt x="2395728" y="219456"/>
                </a:cubicBezTo>
                <a:cubicBezTo>
                  <a:pt x="2386870" y="207055"/>
                  <a:pt x="2378332" y="194349"/>
                  <a:pt x="2368296" y="182880"/>
                </a:cubicBezTo>
                <a:cubicBezTo>
                  <a:pt x="2344387" y="155555"/>
                  <a:pt x="2315225" y="130983"/>
                  <a:pt x="2286000" y="109728"/>
                </a:cubicBezTo>
                <a:cubicBezTo>
                  <a:pt x="2259761" y="90645"/>
                  <a:pt x="2226009" y="67443"/>
                  <a:pt x="2194560" y="54864"/>
                </a:cubicBezTo>
                <a:cubicBezTo>
                  <a:pt x="2140235" y="33134"/>
                  <a:pt x="2150274" y="40905"/>
                  <a:pt x="2103120" y="27432"/>
                </a:cubicBezTo>
                <a:cubicBezTo>
                  <a:pt x="2093852" y="24784"/>
                  <a:pt x="2084987" y="20824"/>
                  <a:pt x="2075688" y="18288"/>
                </a:cubicBezTo>
                <a:cubicBezTo>
                  <a:pt x="2051439" y="11675"/>
                  <a:pt x="2002536" y="0"/>
                  <a:pt x="2002536" y="0"/>
                </a:cubicBezTo>
                <a:cubicBezTo>
                  <a:pt x="1861156" y="11782"/>
                  <a:pt x="1933725" y="-5057"/>
                  <a:pt x="1847088" y="27432"/>
                </a:cubicBezTo>
                <a:cubicBezTo>
                  <a:pt x="1838063" y="30816"/>
                  <a:pt x="1828082" y="31895"/>
                  <a:pt x="1819656" y="36576"/>
                </a:cubicBezTo>
                <a:cubicBezTo>
                  <a:pt x="1800443" y="47250"/>
                  <a:pt x="1764792" y="73152"/>
                  <a:pt x="1783080" y="82296"/>
                </a:cubicBezTo>
                <a:close/>
              </a:path>
            </a:pathLst>
          </a:custGeom>
          <a:solidFill>
            <a:srgbClr val="7DC49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75" name="Google Shape;375;p29"/>
          <p:cNvSpPr/>
          <p:nvPr/>
        </p:nvSpPr>
        <p:spPr>
          <a:xfrm>
            <a:off x="1935480" y="2456580"/>
            <a:ext cx="1033271" cy="2880468"/>
          </a:xfrm>
          <a:custGeom>
            <a:avLst/>
            <a:gdLst/>
            <a:ahLst/>
            <a:cxnLst/>
            <a:rect l="l" t="t" r="r" b="b"/>
            <a:pathLst>
              <a:path w="1033271" h="2880468" extrusionOk="0">
                <a:moveTo>
                  <a:pt x="475488" y="27540"/>
                </a:moveTo>
                <a:cubicBezTo>
                  <a:pt x="437388" y="39732"/>
                  <a:pt x="376378" y="51580"/>
                  <a:pt x="347472" y="73260"/>
                </a:cubicBezTo>
                <a:cubicBezTo>
                  <a:pt x="216423" y="171546"/>
                  <a:pt x="410107" y="50309"/>
                  <a:pt x="265176" y="137268"/>
                </a:cubicBezTo>
                <a:cubicBezTo>
                  <a:pt x="252984" y="152508"/>
                  <a:pt x="241566" y="168401"/>
                  <a:pt x="228600" y="182988"/>
                </a:cubicBezTo>
                <a:cubicBezTo>
                  <a:pt x="217145" y="195875"/>
                  <a:pt x="202610" y="205954"/>
                  <a:pt x="192024" y="219564"/>
                </a:cubicBezTo>
                <a:cubicBezTo>
                  <a:pt x="162974" y="256914"/>
                  <a:pt x="161210" y="275431"/>
                  <a:pt x="146304" y="320148"/>
                </a:cubicBezTo>
                <a:cubicBezTo>
                  <a:pt x="159956" y="524924"/>
                  <a:pt x="131583" y="524769"/>
                  <a:pt x="182880" y="640188"/>
                </a:cubicBezTo>
                <a:cubicBezTo>
                  <a:pt x="188416" y="652644"/>
                  <a:pt x="193607" y="665422"/>
                  <a:pt x="201168" y="676764"/>
                </a:cubicBezTo>
                <a:cubicBezTo>
                  <a:pt x="247708" y="746573"/>
                  <a:pt x="219760" y="702926"/>
                  <a:pt x="265176" y="740772"/>
                </a:cubicBezTo>
                <a:cubicBezTo>
                  <a:pt x="275110" y="749051"/>
                  <a:pt x="281848" y="761031"/>
                  <a:pt x="292608" y="768204"/>
                </a:cubicBezTo>
                <a:cubicBezTo>
                  <a:pt x="309621" y="779546"/>
                  <a:pt x="329651" y="785612"/>
                  <a:pt x="347472" y="795636"/>
                </a:cubicBezTo>
                <a:cubicBezTo>
                  <a:pt x="378453" y="813063"/>
                  <a:pt x="410476" y="829173"/>
                  <a:pt x="438912" y="850500"/>
                </a:cubicBezTo>
                <a:cubicBezTo>
                  <a:pt x="451104" y="859644"/>
                  <a:pt x="462565" y="869855"/>
                  <a:pt x="475488" y="877932"/>
                </a:cubicBezTo>
                <a:cubicBezTo>
                  <a:pt x="487047" y="885156"/>
                  <a:pt x="500722" y="888659"/>
                  <a:pt x="512064" y="896220"/>
                </a:cubicBezTo>
                <a:cubicBezTo>
                  <a:pt x="528303" y="907046"/>
                  <a:pt x="543984" y="918996"/>
                  <a:pt x="557784" y="932796"/>
                </a:cubicBezTo>
                <a:cubicBezTo>
                  <a:pt x="565555" y="940567"/>
                  <a:pt x="570247" y="950909"/>
                  <a:pt x="576072" y="960228"/>
                </a:cubicBezTo>
                <a:cubicBezTo>
                  <a:pt x="585492" y="975299"/>
                  <a:pt x="594084" y="990877"/>
                  <a:pt x="603504" y="1005948"/>
                </a:cubicBezTo>
                <a:cubicBezTo>
                  <a:pt x="609329" y="1015267"/>
                  <a:pt x="616340" y="1023838"/>
                  <a:pt x="621792" y="1033380"/>
                </a:cubicBezTo>
                <a:cubicBezTo>
                  <a:pt x="628555" y="1045215"/>
                  <a:pt x="633460" y="1058040"/>
                  <a:pt x="640080" y="1069956"/>
                </a:cubicBezTo>
                <a:cubicBezTo>
                  <a:pt x="648711" y="1085492"/>
                  <a:pt x="658368" y="1100436"/>
                  <a:pt x="667512" y="1115676"/>
                </a:cubicBezTo>
                <a:cubicBezTo>
                  <a:pt x="692494" y="1215605"/>
                  <a:pt x="683024" y="1163847"/>
                  <a:pt x="694944" y="1271124"/>
                </a:cubicBezTo>
                <a:cubicBezTo>
                  <a:pt x="685920" y="1388440"/>
                  <a:pt x="704002" y="1463320"/>
                  <a:pt x="658368" y="1554588"/>
                </a:cubicBezTo>
                <a:cubicBezTo>
                  <a:pt x="651250" y="1568825"/>
                  <a:pt x="624737" y="1610815"/>
                  <a:pt x="612648" y="1627740"/>
                </a:cubicBezTo>
                <a:cubicBezTo>
                  <a:pt x="603790" y="1640141"/>
                  <a:pt x="593670" y="1651636"/>
                  <a:pt x="585216" y="1664316"/>
                </a:cubicBezTo>
                <a:cubicBezTo>
                  <a:pt x="575357" y="1679104"/>
                  <a:pt x="569592" y="1696752"/>
                  <a:pt x="557784" y="1710036"/>
                </a:cubicBezTo>
                <a:cubicBezTo>
                  <a:pt x="544818" y="1724623"/>
                  <a:pt x="526232" y="1733189"/>
                  <a:pt x="512064" y="1746612"/>
                </a:cubicBezTo>
                <a:cubicBezTo>
                  <a:pt x="468255" y="1788116"/>
                  <a:pt x="422411" y="1828044"/>
                  <a:pt x="384048" y="1874628"/>
                </a:cubicBezTo>
                <a:cubicBezTo>
                  <a:pt x="341376" y="1926444"/>
                  <a:pt x="303497" y="1982611"/>
                  <a:pt x="256032" y="2030076"/>
                </a:cubicBezTo>
                <a:cubicBezTo>
                  <a:pt x="237744" y="2048364"/>
                  <a:pt x="220805" y="2068108"/>
                  <a:pt x="201168" y="2084940"/>
                </a:cubicBezTo>
                <a:cubicBezTo>
                  <a:pt x="178026" y="2104776"/>
                  <a:pt x="150484" y="2119208"/>
                  <a:pt x="128016" y="2139804"/>
                </a:cubicBezTo>
                <a:cubicBezTo>
                  <a:pt x="112615" y="2153922"/>
                  <a:pt x="62956" y="2224204"/>
                  <a:pt x="54864" y="2240388"/>
                </a:cubicBezTo>
                <a:cubicBezTo>
                  <a:pt x="35784" y="2278547"/>
                  <a:pt x="34868" y="2309220"/>
                  <a:pt x="27432" y="2350116"/>
                </a:cubicBezTo>
                <a:cubicBezTo>
                  <a:pt x="24652" y="2365407"/>
                  <a:pt x="21068" y="2380545"/>
                  <a:pt x="18288" y="2395836"/>
                </a:cubicBezTo>
                <a:cubicBezTo>
                  <a:pt x="9830" y="2442356"/>
                  <a:pt x="6850" y="2466759"/>
                  <a:pt x="0" y="2514708"/>
                </a:cubicBezTo>
                <a:cubicBezTo>
                  <a:pt x="3048" y="2566524"/>
                  <a:pt x="-2359" y="2619541"/>
                  <a:pt x="9144" y="2670156"/>
                </a:cubicBezTo>
                <a:cubicBezTo>
                  <a:pt x="13469" y="2689187"/>
                  <a:pt x="31333" y="2702688"/>
                  <a:pt x="45720" y="2715876"/>
                </a:cubicBezTo>
                <a:cubicBezTo>
                  <a:pt x="103479" y="2768822"/>
                  <a:pt x="97262" y="2763537"/>
                  <a:pt x="146304" y="2779884"/>
                </a:cubicBezTo>
                <a:cubicBezTo>
                  <a:pt x="158496" y="2789028"/>
                  <a:pt x="169648" y="2799755"/>
                  <a:pt x="182880" y="2807316"/>
                </a:cubicBezTo>
                <a:cubicBezTo>
                  <a:pt x="191249" y="2812098"/>
                  <a:pt x="202138" y="2811352"/>
                  <a:pt x="210312" y="2816460"/>
                </a:cubicBezTo>
                <a:cubicBezTo>
                  <a:pt x="226862" y="2826804"/>
                  <a:pt x="239482" y="2842692"/>
                  <a:pt x="256032" y="2853036"/>
                </a:cubicBezTo>
                <a:cubicBezTo>
                  <a:pt x="264206" y="2858144"/>
                  <a:pt x="274196" y="2859532"/>
                  <a:pt x="283464" y="2862180"/>
                </a:cubicBezTo>
                <a:cubicBezTo>
                  <a:pt x="337009" y="2877478"/>
                  <a:pt x="338610" y="2873181"/>
                  <a:pt x="411480" y="2880468"/>
                </a:cubicBezTo>
                <a:cubicBezTo>
                  <a:pt x="438912" y="2877420"/>
                  <a:pt x="466999" y="2878018"/>
                  <a:pt x="493776" y="2871324"/>
                </a:cubicBezTo>
                <a:cubicBezTo>
                  <a:pt x="504438" y="2868659"/>
                  <a:pt x="511107" y="2857365"/>
                  <a:pt x="521208" y="2853036"/>
                </a:cubicBezTo>
                <a:cubicBezTo>
                  <a:pt x="532759" y="2848086"/>
                  <a:pt x="545592" y="2846940"/>
                  <a:pt x="557784" y="2843892"/>
                </a:cubicBezTo>
                <a:cubicBezTo>
                  <a:pt x="569976" y="2834748"/>
                  <a:pt x="581680" y="2824914"/>
                  <a:pt x="594360" y="2816460"/>
                </a:cubicBezTo>
                <a:cubicBezTo>
                  <a:pt x="609148" y="2806601"/>
                  <a:pt x="626051" y="2799939"/>
                  <a:pt x="640080" y="2789028"/>
                </a:cubicBezTo>
                <a:cubicBezTo>
                  <a:pt x="653690" y="2778442"/>
                  <a:pt x="664464" y="2764644"/>
                  <a:pt x="676656" y="2752452"/>
                </a:cubicBezTo>
                <a:cubicBezTo>
                  <a:pt x="679704" y="2743308"/>
                  <a:pt x="682003" y="2733879"/>
                  <a:pt x="685800" y="2725020"/>
                </a:cubicBezTo>
                <a:cubicBezTo>
                  <a:pt x="699722" y="2692536"/>
                  <a:pt x="704010" y="2688562"/>
                  <a:pt x="722376" y="2661012"/>
                </a:cubicBezTo>
                <a:cubicBezTo>
                  <a:pt x="754673" y="2499527"/>
                  <a:pt x="704695" y="2734985"/>
                  <a:pt x="749808" y="2569572"/>
                </a:cubicBezTo>
                <a:cubicBezTo>
                  <a:pt x="755893" y="2547261"/>
                  <a:pt x="766062" y="2457831"/>
                  <a:pt x="768096" y="2441556"/>
                </a:cubicBezTo>
                <a:cubicBezTo>
                  <a:pt x="759932" y="2074154"/>
                  <a:pt x="752184" y="2013196"/>
                  <a:pt x="768096" y="1655172"/>
                </a:cubicBezTo>
                <a:cubicBezTo>
                  <a:pt x="768654" y="1642617"/>
                  <a:pt x="774992" y="1630961"/>
                  <a:pt x="777240" y="1618596"/>
                </a:cubicBezTo>
                <a:cubicBezTo>
                  <a:pt x="819691" y="1385113"/>
                  <a:pt x="752216" y="1709549"/>
                  <a:pt x="804672" y="1499724"/>
                </a:cubicBezTo>
                <a:cubicBezTo>
                  <a:pt x="809169" y="1481737"/>
                  <a:pt x="808938" y="1462747"/>
                  <a:pt x="813816" y="1444860"/>
                </a:cubicBezTo>
                <a:cubicBezTo>
                  <a:pt x="818135" y="1429024"/>
                  <a:pt x="826913" y="1414712"/>
                  <a:pt x="832104" y="1399140"/>
                </a:cubicBezTo>
                <a:cubicBezTo>
                  <a:pt x="866926" y="1294674"/>
                  <a:pt x="794328" y="1466147"/>
                  <a:pt x="868680" y="1280268"/>
                </a:cubicBezTo>
                <a:cubicBezTo>
                  <a:pt x="876599" y="1260471"/>
                  <a:pt x="889969" y="1229642"/>
                  <a:pt x="896112" y="1207116"/>
                </a:cubicBezTo>
                <a:cubicBezTo>
                  <a:pt x="915482" y="1136092"/>
                  <a:pt x="917456" y="1118685"/>
                  <a:pt x="932688" y="1042524"/>
                </a:cubicBezTo>
                <a:cubicBezTo>
                  <a:pt x="935736" y="1027284"/>
                  <a:pt x="936060" y="1011234"/>
                  <a:pt x="941832" y="996804"/>
                </a:cubicBezTo>
                <a:cubicBezTo>
                  <a:pt x="973359" y="917988"/>
                  <a:pt x="949577" y="983414"/>
                  <a:pt x="969264" y="914508"/>
                </a:cubicBezTo>
                <a:cubicBezTo>
                  <a:pt x="982244" y="869077"/>
                  <a:pt x="978257" y="901776"/>
                  <a:pt x="987552" y="841356"/>
                </a:cubicBezTo>
                <a:cubicBezTo>
                  <a:pt x="991289" y="817068"/>
                  <a:pt x="992656" y="792443"/>
                  <a:pt x="996696" y="768204"/>
                </a:cubicBezTo>
                <a:cubicBezTo>
                  <a:pt x="998762" y="755808"/>
                  <a:pt x="1003114" y="743896"/>
                  <a:pt x="1005840" y="731628"/>
                </a:cubicBezTo>
                <a:cubicBezTo>
                  <a:pt x="1016537" y="683493"/>
                  <a:pt x="1016494" y="675335"/>
                  <a:pt x="1024128" y="621900"/>
                </a:cubicBezTo>
                <a:cubicBezTo>
                  <a:pt x="1033575" y="470742"/>
                  <a:pt x="1038789" y="496004"/>
                  <a:pt x="1024128" y="356724"/>
                </a:cubicBezTo>
                <a:cubicBezTo>
                  <a:pt x="1017252" y="291404"/>
                  <a:pt x="1018844" y="319942"/>
                  <a:pt x="1005840" y="274428"/>
                </a:cubicBezTo>
                <a:cubicBezTo>
                  <a:pt x="1002388" y="262344"/>
                  <a:pt x="1002931" y="248763"/>
                  <a:pt x="996696" y="237852"/>
                </a:cubicBezTo>
                <a:cubicBezTo>
                  <a:pt x="990280" y="226624"/>
                  <a:pt x="977680" y="220238"/>
                  <a:pt x="969264" y="210420"/>
                </a:cubicBezTo>
                <a:cubicBezTo>
                  <a:pt x="923896" y="157491"/>
                  <a:pt x="962691" y="187750"/>
                  <a:pt x="914400" y="155556"/>
                </a:cubicBezTo>
                <a:cubicBezTo>
                  <a:pt x="908304" y="146412"/>
                  <a:pt x="903883" y="135895"/>
                  <a:pt x="896112" y="128124"/>
                </a:cubicBezTo>
                <a:cubicBezTo>
                  <a:pt x="876009" y="108021"/>
                  <a:pt x="831161" y="76478"/>
                  <a:pt x="804672" y="64116"/>
                </a:cubicBezTo>
                <a:cubicBezTo>
                  <a:pt x="758903" y="42757"/>
                  <a:pt x="692245" y="16704"/>
                  <a:pt x="640080" y="9252"/>
                </a:cubicBezTo>
                <a:cubicBezTo>
                  <a:pt x="618744" y="6204"/>
                  <a:pt x="597577" y="1542"/>
                  <a:pt x="576072" y="108"/>
                </a:cubicBezTo>
                <a:cubicBezTo>
                  <a:pt x="551742" y="-1514"/>
                  <a:pt x="513588" y="15348"/>
                  <a:pt x="475488" y="27540"/>
                </a:cubicBezTo>
                <a:close/>
              </a:path>
            </a:pathLst>
          </a:custGeom>
          <a:solidFill>
            <a:srgbClr val="A7D8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76" name="Google Shape;376;p29"/>
          <p:cNvSpPr/>
          <p:nvPr/>
        </p:nvSpPr>
        <p:spPr>
          <a:xfrm>
            <a:off x="698994" y="3334383"/>
            <a:ext cx="1913142" cy="1947801"/>
          </a:xfrm>
          <a:custGeom>
            <a:avLst/>
            <a:gdLst/>
            <a:ahLst/>
            <a:cxnLst/>
            <a:rect l="l" t="t" r="r" b="b"/>
            <a:pathLst>
              <a:path w="1913142" h="1947801" extrusionOk="0">
                <a:moveTo>
                  <a:pt x="1593102" y="129"/>
                </a:moveTo>
                <a:cubicBezTo>
                  <a:pt x="1544334" y="1653"/>
                  <a:pt x="1464976" y="9289"/>
                  <a:pt x="1337070" y="27561"/>
                </a:cubicBezTo>
                <a:cubicBezTo>
                  <a:pt x="1295360" y="33520"/>
                  <a:pt x="1284546" y="37697"/>
                  <a:pt x="1245630" y="54993"/>
                </a:cubicBezTo>
                <a:cubicBezTo>
                  <a:pt x="1233174" y="60529"/>
                  <a:pt x="1220613" y="66057"/>
                  <a:pt x="1209054" y="73281"/>
                </a:cubicBezTo>
                <a:cubicBezTo>
                  <a:pt x="1129364" y="123088"/>
                  <a:pt x="1205682" y="76653"/>
                  <a:pt x="1154190" y="128145"/>
                </a:cubicBezTo>
                <a:cubicBezTo>
                  <a:pt x="1146419" y="135916"/>
                  <a:pt x="1135902" y="140337"/>
                  <a:pt x="1126758" y="146433"/>
                </a:cubicBezTo>
                <a:cubicBezTo>
                  <a:pt x="1122934" y="152806"/>
                  <a:pt x="1091090" y="207522"/>
                  <a:pt x="1081038" y="219585"/>
                </a:cubicBezTo>
                <a:cubicBezTo>
                  <a:pt x="1072759" y="229519"/>
                  <a:pt x="1062750" y="237873"/>
                  <a:pt x="1053606" y="247017"/>
                </a:cubicBezTo>
                <a:cubicBezTo>
                  <a:pt x="1038366" y="286641"/>
                  <a:pt x="1020085" y="325226"/>
                  <a:pt x="1007886" y="365889"/>
                </a:cubicBezTo>
                <a:cubicBezTo>
                  <a:pt x="998742" y="396369"/>
                  <a:pt x="988971" y="426668"/>
                  <a:pt x="980454" y="457329"/>
                </a:cubicBezTo>
                <a:cubicBezTo>
                  <a:pt x="973727" y="481546"/>
                  <a:pt x="970469" y="506758"/>
                  <a:pt x="962166" y="530481"/>
                </a:cubicBezTo>
                <a:cubicBezTo>
                  <a:pt x="949076" y="567880"/>
                  <a:pt x="934166" y="604768"/>
                  <a:pt x="916446" y="640209"/>
                </a:cubicBezTo>
                <a:cubicBezTo>
                  <a:pt x="910350" y="652401"/>
                  <a:pt x="903694" y="664329"/>
                  <a:pt x="898158" y="676785"/>
                </a:cubicBezTo>
                <a:cubicBezTo>
                  <a:pt x="891492" y="691784"/>
                  <a:pt x="888975" y="708848"/>
                  <a:pt x="879870" y="722505"/>
                </a:cubicBezTo>
                <a:cubicBezTo>
                  <a:pt x="870306" y="736851"/>
                  <a:pt x="854828" y="746265"/>
                  <a:pt x="843294" y="759081"/>
                </a:cubicBezTo>
                <a:cubicBezTo>
                  <a:pt x="723412" y="892283"/>
                  <a:pt x="866721" y="747141"/>
                  <a:pt x="751854" y="850521"/>
                </a:cubicBezTo>
                <a:cubicBezTo>
                  <a:pt x="735834" y="864939"/>
                  <a:pt x="724356" y="884732"/>
                  <a:pt x="706134" y="896241"/>
                </a:cubicBezTo>
                <a:cubicBezTo>
                  <a:pt x="569273" y="982680"/>
                  <a:pt x="613064" y="939405"/>
                  <a:pt x="495822" y="987681"/>
                </a:cubicBezTo>
                <a:cubicBezTo>
                  <a:pt x="432748" y="1013652"/>
                  <a:pt x="333067" y="1077605"/>
                  <a:pt x="285510" y="1106553"/>
                </a:cubicBezTo>
                <a:cubicBezTo>
                  <a:pt x="260948" y="1121504"/>
                  <a:pt x="232691" y="1131940"/>
                  <a:pt x="212358" y="1152273"/>
                </a:cubicBezTo>
                <a:cubicBezTo>
                  <a:pt x="177874" y="1186757"/>
                  <a:pt x="139799" y="1221521"/>
                  <a:pt x="111774" y="1262001"/>
                </a:cubicBezTo>
                <a:cubicBezTo>
                  <a:pt x="71233" y="1320561"/>
                  <a:pt x="74336" y="1332736"/>
                  <a:pt x="47766" y="1399161"/>
                </a:cubicBezTo>
                <a:cubicBezTo>
                  <a:pt x="6056" y="1503436"/>
                  <a:pt x="29254" y="1423030"/>
                  <a:pt x="2046" y="1545465"/>
                </a:cubicBezTo>
                <a:cubicBezTo>
                  <a:pt x="5094" y="1603377"/>
                  <a:pt x="-9172" y="1664901"/>
                  <a:pt x="11190" y="1719201"/>
                </a:cubicBezTo>
                <a:cubicBezTo>
                  <a:pt x="29415" y="1767802"/>
                  <a:pt x="75071" y="1801370"/>
                  <a:pt x="111774" y="1838073"/>
                </a:cubicBezTo>
                <a:cubicBezTo>
                  <a:pt x="123966" y="1850265"/>
                  <a:pt x="134004" y="1865085"/>
                  <a:pt x="148350" y="1874649"/>
                </a:cubicBezTo>
                <a:cubicBezTo>
                  <a:pt x="162007" y="1883754"/>
                  <a:pt x="179071" y="1886271"/>
                  <a:pt x="194070" y="1892937"/>
                </a:cubicBezTo>
                <a:cubicBezTo>
                  <a:pt x="241868" y="1914181"/>
                  <a:pt x="222155" y="1911443"/>
                  <a:pt x="276366" y="1929513"/>
                </a:cubicBezTo>
                <a:cubicBezTo>
                  <a:pt x="288288" y="1933487"/>
                  <a:pt x="300858" y="1935205"/>
                  <a:pt x="312942" y="1938657"/>
                </a:cubicBezTo>
                <a:cubicBezTo>
                  <a:pt x="322210" y="1941305"/>
                  <a:pt x="331230" y="1944753"/>
                  <a:pt x="340374" y="1947801"/>
                </a:cubicBezTo>
                <a:cubicBezTo>
                  <a:pt x="383046" y="1944753"/>
                  <a:pt x="426039" y="1944707"/>
                  <a:pt x="468390" y="1938657"/>
                </a:cubicBezTo>
                <a:cubicBezTo>
                  <a:pt x="529910" y="1929868"/>
                  <a:pt x="522131" y="1922157"/>
                  <a:pt x="568974" y="1902081"/>
                </a:cubicBezTo>
                <a:cubicBezTo>
                  <a:pt x="577833" y="1898284"/>
                  <a:pt x="587262" y="1895985"/>
                  <a:pt x="596406" y="1892937"/>
                </a:cubicBezTo>
                <a:cubicBezTo>
                  <a:pt x="605550" y="1877697"/>
                  <a:pt x="612927" y="1861246"/>
                  <a:pt x="623838" y="1847217"/>
                </a:cubicBezTo>
                <a:cubicBezTo>
                  <a:pt x="653869" y="1808606"/>
                  <a:pt x="661931" y="1813260"/>
                  <a:pt x="696990" y="1783209"/>
                </a:cubicBezTo>
                <a:cubicBezTo>
                  <a:pt x="706808" y="1774793"/>
                  <a:pt x="714488" y="1764056"/>
                  <a:pt x="724422" y="1755777"/>
                </a:cubicBezTo>
                <a:cubicBezTo>
                  <a:pt x="775651" y="1713087"/>
                  <a:pt x="729256" y="1768540"/>
                  <a:pt x="788430" y="1700913"/>
                </a:cubicBezTo>
                <a:cubicBezTo>
                  <a:pt x="886663" y="1588647"/>
                  <a:pt x="753035" y="1735914"/>
                  <a:pt x="834150" y="1627761"/>
                </a:cubicBezTo>
                <a:cubicBezTo>
                  <a:pt x="844495" y="1613967"/>
                  <a:pt x="859128" y="1603943"/>
                  <a:pt x="870726" y="1591185"/>
                </a:cubicBezTo>
                <a:cubicBezTo>
                  <a:pt x="889629" y="1570392"/>
                  <a:pt x="906264" y="1547577"/>
                  <a:pt x="925590" y="1527177"/>
                </a:cubicBezTo>
                <a:cubicBezTo>
                  <a:pt x="961164" y="1489626"/>
                  <a:pt x="1003561" y="1458279"/>
                  <a:pt x="1035318" y="1417449"/>
                </a:cubicBezTo>
                <a:cubicBezTo>
                  <a:pt x="1064503" y="1379925"/>
                  <a:pt x="1097281" y="1330761"/>
                  <a:pt x="1135902" y="1298577"/>
                </a:cubicBezTo>
                <a:cubicBezTo>
                  <a:pt x="1252306" y="1201574"/>
                  <a:pt x="1165988" y="1277748"/>
                  <a:pt x="1254774" y="1216281"/>
                </a:cubicBezTo>
                <a:cubicBezTo>
                  <a:pt x="1279834" y="1198931"/>
                  <a:pt x="1303542" y="1179705"/>
                  <a:pt x="1327926" y="1161417"/>
                </a:cubicBezTo>
                <a:lnTo>
                  <a:pt x="1364502" y="1133985"/>
                </a:lnTo>
                <a:cubicBezTo>
                  <a:pt x="1376694" y="1124841"/>
                  <a:pt x="1387447" y="1113369"/>
                  <a:pt x="1401078" y="1106553"/>
                </a:cubicBezTo>
                <a:cubicBezTo>
                  <a:pt x="1462984" y="1075600"/>
                  <a:pt x="1415737" y="1102417"/>
                  <a:pt x="1483374" y="1051689"/>
                </a:cubicBezTo>
                <a:cubicBezTo>
                  <a:pt x="1492166" y="1045095"/>
                  <a:pt x="1502592" y="1040702"/>
                  <a:pt x="1510806" y="1033401"/>
                </a:cubicBezTo>
                <a:cubicBezTo>
                  <a:pt x="1530136" y="1016218"/>
                  <a:pt x="1544979" y="994055"/>
                  <a:pt x="1565670" y="978537"/>
                </a:cubicBezTo>
                <a:cubicBezTo>
                  <a:pt x="1577862" y="969393"/>
                  <a:pt x="1590969" y="961357"/>
                  <a:pt x="1602246" y="951105"/>
                </a:cubicBezTo>
                <a:cubicBezTo>
                  <a:pt x="1624573" y="930808"/>
                  <a:pt x="1642692" y="905946"/>
                  <a:pt x="1666254" y="887097"/>
                </a:cubicBezTo>
                <a:lnTo>
                  <a:pt x="1711974" y="850521"/>
                </a:lnTo>
                <a:cubicBezTo>
                  <a:pt x="1755088" y="778665"/>
                  <a:pt x="1728742" y="819019"/>
                  <a:pt x="1794270" y="731649"/>
                </a:cubicBezTo>
                <a:cubicBezTo>
                  <a:pt x="1800483" y="723365"/>
                  <a:pt x="1833305" y="681012"/>
                  <a:pt x="1839990" y="667641"/>
                </a:cubicBezTo>
                <a:cubicBezTo>
                  <a:pt x="1847331" y="652960"/>
                  <a:pt x="1850937" y="636602"/>
                  <a:pt x="1858278" y="621921"/>
                </a:cubicBezTo>
                <a:cubicBezTo>
                  <a:pt x="1904194" y="530089"/>
                  <a:pt x="1846761" y="670130"/>
                  <a:pt x="1894854" y="557913"/>
                </a:cubicBezTo>
                <a:cubicBezTo>
                  <a:pt x="1905398" y="533310"/>
                  <a:pt x="1907775" y="511596"/>
                  <a:pt x="1913142" y="484761"/>
                </a:cubicBezTo>
                <a:cubicBezTo>
                  <a:pt x="1910387" y="440674"/>
                  <a:pt x="1909168" y="340850"/>
                  <a:pt x="1894854" y="283593"/>
                </a:cubicBezTo>
                <a:cubicBezTo>
                  <a:pt x="1884181" y="240901"/>
                  <a:pt x="1872822" y="223005"/>
                  <a:pt x="1858278" y="183009"/>
                </a:cubicBezTo>
                <a:cubicBezTo>
                  <a:pt x="1851358" y="163980"/>
                  <a:pt x="1842221" y="117812"/>
                  <a:pt x="1821702" y="100713"/>
                </a:cubicBezTo>
                <a:cubicBezTo>
                  <a:pt x="1811230" y="91987"/>
                  <a:pt x="1796961" y="89188"/>
                  <a:pt x="1785126" y="82425"/>
                </a:cubicBezTo>
                <a:cubicBezTo>
                  <a:pt x="1775584" y="76973"/>
                  <a:pt x="1767524" y="69052"/>
                  <a:pt x="1757694" y="64137"/>
                </a:cubicBezTo>
                <a:cubicBezTo>
                  <a:pt x="1749073" y="59826"/>
                  <a:pt x="1739121" y="58790"/>
                  <a:pt x="1730262" y="54993"/>
                </a:cubicBezTo>
                <a:cubicBezTo>
                  <a:pt x="1717733" y="49623"/>
                  <a:pt x="1706215" y="42075"/>
                  <a:pt x="1693686" y="36705"/>
                </a:cubicBezTo>
                <a:cubicBezTo>
                  <a:pt x="1671762" y="27309"/>
                  <a:pt x="1652879" y="25046"/>
                  <a:pt x="1629678" y="18417"/>
                </a:cubicBezTo>
                <a:cubicBezTo>
                  <a:pt x="1603313" y="10884"/>
                  <a:pt x="1641870" y="-1395"/>
                  <a:pt x="1593102" y="129"/>
                </a:cubicBezTo>
                <a:close/>
              </a:path>
            </a:pathLst>
          </a:custGeom>
          <a:solidFill>
            <a:srgbClr val="D3EB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77" name="Google Shape;377;p29"/>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Breadth-First Search (BFS)</a:t>
            </a:r>
            <a:endParaRPr/>
          </a:p>
        </p:txBody>
      </p:sp>
      <p:sp>
        <p:nvSpPr>
          <p:cNvPr id="378" name="Google Shape;378;p29"/>
          <p:cNvSpPr txBox="1">
            <a:spLocks noGrp="1"/>
          </p:cNvSpPr>
          <p:nvPr>
            <p:ph type="body" idx="1"/>
          </p:nvPr>
        </p:nvSpPr>
        <p:spPr>
          <a:xfrm>
            <a:off x="838200" y="1124815"/>
            <a:ext cx="10515600" cy="1470307"/>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dirty="0"/>
              <a:t>BFS: </a:t>
            </a:r>
            <a:r>
              <a:rPr lang="en-GB" dirty="0"/>
              <a:t>Explore nodes “layer by layer”; like level-order traversal of a tree, now generalized to any graph; </a:t>
            </a:r>
            <a:r>
              <a:rPr lang="en-US" dirty="0"/>
              <a:t>visit 1-hop neighbors, then 2-hop neighbors, …, until all nodes have been visited</a:t>
            </a:r>
            <a:endParaRPr dirty="0"/>
          </a:p>
        </p:txBody>
      </p:sp>
      <p:sp>
        <p:nvSpPr>
          <p:cNvPr id="379" name="Google Shape;379;p29"/>
          <p:cNvSpPr/>
          <p:nvPr/>
        </p:nvSpPr>
        <p:spPr>
          <a:xfrm>
            <a:off x="820553" y="3791139"/>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1</a:t>
            </a:r>
            <a:endParaRPr sz="2133" b="0" i="0" u="none" strike="noStrike" cap="none">
              <a:solidFill>
                <a:srgbClr val="000000"/>
              </a:solidFill>
              <a:latin typeface="Calibri"/>
              <a:ea typeface="Calibri"/>
              <a:cs typeface="Calibri"/>
              <a:sym typeface="Calibri"/>
            </a:endParaRPr>
          </a:p>
        </p:txBody>
      </p:sp>
      <p:sp>
        <p:nvSpPr>
          <p:cNvPr id="380" name="Google Shape;380;p29"/>
          <p:cNvSpPr/>
          <p:nvPr/>
        </p:nvSpPr>
        <p:spPr>
          <a:xfrm>
            <a:off x="971832" y="4616445"/>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2</a:t>
            </a:r>
            <a:endParaRPr sz="2133" b="0" i="0" u="none" strike="noStrike" cap="none">
              <a:solidFill>
                <a:srgbClr val="000000"/>
              </a:solidFill>
              <a:latin typeface="Calibri"/>
              <a:ea typeface="Calibri"/>
              <a:cs typeface="Calibri"/>
              <a:sym typeface="Calibri"/>
            </a:endParaRPr>
          </a:p>
        </p:txBody>
      </p:sp>
      <p:sp>
        <p:nvSpPr>
          <p:cNvPr id="381" name="Google Shape;381;p29"/>
          <p:cNvSpPr/>
          <p:nvPr/>
        </p:nvSpPr>
        <p:spPr>
          <a:xfrm>
            <a:off x="2359678" y="2738930"/>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3</a:t>
            </a:r>
            <a:endParaRPr sz="2133" b="0" i="0" u="none" strike="noStrike" cap="none">
              <a:solidFill>
                <a:srgbClr val="000000"/>
              </a:solidFill>
              <a:latin typeface="Calibri"/>
              <a:ea typeface="Calibri"/>
              <a:cs typeface="Calibri"/>
              <a:sym typeface="Calibri"/>
            </a:endParaRPr>
          </a:p>
        </p:txBody>
      </p:sp>
      <p:sp>
        <p:nvSpPr>
          <p:cNvPr id="382" name="Google Shape;382;p29"/>
          <p:cNvSpPr/>
          <p:nvPr/>
        </p:nvSpPr>
        <p:spPr>
          <a:xfrm>
            <a:off x="2022079" y="3568426"/>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4</a:t>
            </a:r>
            <a:endParaRPr sz="2133" b="0" i="0" u="none" strike="noStrike" cap="none">
              <a:solidFill>
                <a:srgbClr val="000000"/>
              </a:solidFill>
              <a:latin typeface="Calibri"/>
              <a:ea typeface="Calibri"/>
              <a:cs typeface="Calibri"/>
              <a:sym typeface="Calibri"/>
            </a:endParaRPr>
          </a:p>
        </p:txBody>
      </p:sp>
      <p:sp>
        <p:nvSpPr>
          <p:cNvPr id="383" name="Google Shape;383;p29"/>
          <p:cNvSpPr/>
          <p:nvPr/>
        </p:nvSpPr>
        <p:spPr>
          <a:xfrm>
            <a:off x="2113347" y="4766458"/>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5</a:t>
            </a:r>
            <a:endParaRPr sz="2133" b="0" i="0" u="none" strike="noStrike" cap="none">
              <a:solidFill>
                <a:srgbClr val="000000"/>
              </a:solidFill>
              <a:latin typeface="Calibri"/>
              <a:ea typeface="Calibri"/>
              <a:cs typeface="Calibri"/>
              <a:sym typeface="Calibri"/>
            </a:endParaRPr>
          </a:p>
        </p:txBody>
      </p:sp>
      <p:sp>
        <p:nvSpPr>
          <p:cNvPr id="384" name="Google Shape;384;p29"/>
          <p:cNvSpPr/>
          <p:nvPr/>
        </p:nvSpPr>
        <p:spPr>
          <a:xfrm>
            <a:off x="3256268" y="5015197"/>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6</a:t>
            </a:r>
            <a:endParaRPr sz="2133" b="0" i="0" u="none" strike="noStrike" cap="none">
              <a:solidFill>
                <a:srgbClr val="000000"/>
              </a:solidFill>
              <a:latin typeface="Calibri"/>
              <a:ea typeface="Calibri"/>
              <a:cs typeface="Calibri"/>
              <a:sym typeface="Calibri"/>
            </a:endParaRPr>
          </a:p>
        </p:txBody>
      </p:sp>
      <p:sp>
        <p:nvSpPr>
          <p:cNvPr id="385" name="Google Shape;385;p29"/>
          <p:cNvSpPr/>
          <p:nvPr/>
        </p:nvSpPr>
        <p:spPr>
          <a:xfrm>
            <a:off x="3947534" y="3971276"/>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7</a:t>
            </a:r>
            <a:endParaRPr sz="2133" b="0" i="0" u="none" strike="noStrike" cap="none">
              <a:solidFill>
                <a:srgbClr val="000000"/>
              </a:solidFill>
              <a:latin typeface="Calibri"/>
              <a:ea typeface="Calibri"/>
              <a:cs typeface="Calibri"/>
              <a:sym typeface="Calibri"/>
            </a:endParaRPr>
          </a:p>
        </p:txBody>
      </p:sp>
      <p:sp>
        <p:nvSpPr>
          <p:cNvPr id="386" name="Google Shape;386;p29"/>
          <p:cNvSpPr/>
          <p:nvPr/>
        </p:nvSpPr>
        <p:spPr>
          <a:xfrm>
            <a:off x="1777213" y="5704323"/>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8</a:t>
            </a:r>
            <a:endParaRPr sz="2133" b="0" i="0" u="none" strike="noStrike" cap="none">
              <a:solidFill>
                <a:srgbClr val="000000"/>
              </a:solidFill>
              <a:latin typeface="Calibri"/>
              <a:ea typeface="Calibri"/>
              <a:cs typeface="Calibri"/>
              <a:sym typeface="Calibri"/>
            </a:endParaRPr>
          </a:p>
        </p:txBody>
      </p:sp>
      <p:cxnSp>
        <p:nvCxnSpPr>
          <p:cNvPr id="387" name="Google Shape;387;p29"/>
          <p:cNvCxnSpPr>
            <a:stCxn id="379" idx="2"/>
            <a:endCxn id="380" idx="0"/>
          </p:cNvCxnSpPr>
          <p:nvPr/>
        </p:nvCxnSpPr>
        <p:spPr>
          <a:xfrm>
            <a:off x="1032203" y="4128339"/>
            <a:ext cx="151200" cy="488100"/>
          </a:xfrm>
          <a:prstGeom prst="straightConnector1">
            <a:avLst/>
          </a:prstGeom>
          <a:noFill/>
          <a:ln w="19050" cap="flat" cmpd="sng">
            <a:solidFill>
              <a:schemeClr val="dk2"/>
            </a:solidFill>
            <a:prstDash val="solid"/>
            <a:round/>
            <a:headEnd type="none" w="sm" len="sm"/>
            <a:tailEnd type="none" w="sm" len="sm"/>
          </a:ln>
        </p:spPr>
      </p:cxnSp>
      <p:cxnSp>
        <p:nvCxnSpPr>
          <p:cNvPr id="388" name="Google Shape;388;p29"/>
          <p:cNvCxnSpPr>
            <a:stCxn id="379" idx="3"/>
            <a:endCxn id="382" idx="1"/>
          </p:cNvCxnSpPr>
          <p:nvPr/>
        </p:nvCxnSpPr>
        <p:spPr>
          <a:xfrm rot="10800000" flipH="1">
            <a:off x="1243853" y="3737139"/>
            <a:ext cx="778200" cy="222600"/>
          </a:xfrm>
          <a:prstGeom prst="straightConnector1">
            <a:avLst/>
          </a:prstGeom>
          <a:noFill/>
          <a:ln w="19050" cap="flat" cmpd="sng">
            <a:solidFill>
              <a:schemeClr val="dk2"/>
            </a:solidFill>
            <a:prstDash val="solid"/>
            <a:round/>
            <a:headEnd type="none" w="sm" len="sm"/>
            <a:tailEnd type="none" w="sm" len="sm"/>
          </a:ln>
        </p:spPr>
      </p:cxnSp>
      <p:cxnSp>
        <p:nvCxnSpPr>
          <p:cNvPr id="389" name="Google Shape;389;p29"/>
          <p:cNvCxnSpPr>
            <a:stCxn id="381" idx="2"/>
            <a:endCxn id="382" idx="0"/>
          </p:cNvCxnSpPr>
          <p:nvPr/>
        </p:nvCxnSpPr>
        <p:spPr>
          <a:xfrm flipH="1">
            <a:off x="2233828" y="3076130"/>
            <a:ext cx="337500" cy="492300"/>
          </a:xfrm>
          <a:prstGeom prst="straightConnector1">
            <a:avLst/>
          </a:prstGeom>
          <a:noFill/>
          <a:ln w="19050" cap="flat" cmpd="sng">
            <a:solidFill>
              <a:schemeClr val="dk2"/>
            </a:solidFill>
            <a:prstDash val="solid"/>
            <a:round/>
            <a:headEnd type="none" w="sm" len="sm"/>
            <a:tailEnd type="none" w="sm" len="sm"/>
          </a:ln>
        </p:spPr>
      </p:cxnSp>
      <p:cxnSp>
        <p:nvCxnSpPr>
          <p:cNvPr id="390" name="Google Shape;390;p29"/>
          <p:cNvCxnSpPr>
            <a:stCxn id="384" idx="0"/>
            <a:endCxn id="385" idx="2"/>
          </p:cNvCxnSpPr>
          <p:nvPr/>
        </p:nvCxnSpPr>
        <p:spPr>
          <a:xfrm rot="10800000" flipH="1">
            <a:off x="3467918" y="4308397"/>
            <a:ext cx="691200" cy="706800"/>
          </a:xfrm>
          <a:prstGeom prst="straightConnector1">
            <a:avLst/>
          </a:prstGeom>
          <a:noFill/>
          <a:ln w="19050" cap="flat" cmpd="sng">
            <a:solidFill>
              <a:schemeClr val="dk2"/>
            </a:solidFill>
            <a:prstDash val="solid"/>
            <a:round/>
            <a:headEnd type="none" w="sm" len="sm"/>
            <a:tailEnd type="none" w="sm" len="sm"/>
          </a:ln>
        </p:spPr>
      </p:cxnSp>
      <p:cxnSp>
        <p:nvCxnSpPr>
          <p:cNvPr id="391" name="Google Shape;391;p29"/>
          <p:cNvCxnSpPr>
            <a:stCxn id="384" idx="1"/>
            <a:endCxn id="383" idx="3"/>
          </p:cNvCxnSpPr>
          <p:nvPr/>
        </p:nvCxnSpPr>
        <p:spPr>
          <a:xfrm rot="10800000">
            <a:off x="2536568" y="4935097"/>
            <a:ext cx="719700" cy="248700"/>
          </a:xfrm>
          <a:prstGeom prst="straightConnector1">
            <a:avLst/>
          </a:prstGeom>
          <a:noFill/>
          <a:ln w="19050" cap="flat" cmpd="sng">
            <a:solidFill>
              <a:schemeClr val="dk2"/>
            </a:solidFill>
            <a:prstDash val="solid"/>
            <a:round/>
            <a:headEnd type="none" w="sm" len="sm"/>
            <a:tailEnd type="none" w="sm" len="sm"/>
          </a:ln>
        </p:spPr>
      </p:cxnSp>
      <p:cxnSp>
        <p:nvCxnSpPr>
          <p:cNvPr id="392" name="Google Shape;392;p29"/>
          <p:cNvCxnSpPr>
            <a:stCxn id="380" idx="3"/>
            <a:endCxn id="383" idx="1"/>
          </p:cNvCxnSpPr>
          <p:nvPr/>
        </p:nvCxnSpPr>
        <p:spPr>
          <a:xfrm>
            <a:off x="1395132" y="4785045"/>
            <a:ext cx="718200" cy="150000"/>
          </a:xfrm>
          <a:prstGeom prst="straightConnector1">
            <a:avLst/>
          </a:prstGeom>
          <a:noFill/>
          <a:ln w="19050" cap="flat" cmpd="sng">
            <a:solidFill>
              <a:schemeClr val="dk2"/>
            </a:solidFill>
            <a:prstDash val="solid"/>
            <a:round/>
            <a:headEnd type="none" w="sm" len="sm"/>
            <a:tailEnd type="none" w="sm" len="sm"/>
          </a:ln>
        </p:spPr>
      </p:cxnSp>
      <p:cxnSp>
        <p:nvCxnSpPr>
          <p:cNvPr id="393" name="Google Shape;393;p29"/>
          <p:cNvCxnSpPr>
            <a:stCxn id="383" idx="2"/>
            <a:endCxn id="386" idx="0"/>
          </p:cNvCxnSpPr>
          <p:nvPr/>
        </p:nvCxnSpPr>
        <p:spPr>
          <a:xfrm flipH="1">
            <a:off x="1988997" y="5103658"/>
            <a:ext cx="336000" cy="600600"/>
          </a:xfrm>
          <a:prstGeom prst="straightConnector1">
            <a:avLst/>
          </a:prstGeom>
          <a:noFill/>
          <a:ln w="19050" cap="flat" cmpd="sng">
            <a:solidFill>
              <a:schemeClr val="dk2"/>
            </a:solidFill>
            <a:prstDash val="solid"/>
            <a:round/>
            <a:headEnd type="none" w="sm" len="sm"/>
            <a:tailEnd type="none" w="sm" len="sm"/>
          </a:ln>
        </p:spPr>
      </p:cxnSp>
      <p:sp>
        <p:nvSpPr>
          <p:cNvPr id="394" name="Google Shape;394;p29"/>
          <p:cNvSpPr txBox="1"/>
          <p:nvPr/>
        </p:nvSpPr>
        <p:spPr>
          <a:xfrm>
            <a:off x="397353" y="3672389"/>
            <a:ext cx="423300" cy="4776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s</a:t>
            </a:r>
            <a:endParaRPr sz="2133" b="0" i="0" u="none" strike="noStrike" cap="none">
              <a:solidFill>
                <a:srgbClr val="000000"/>
              </a:solidFill>
              <a:latin typeface="Calibri"/>
              <a:ea typeface="Calibri"/>
              <a:cs typeface="Calibri"/>
              <a:sym typeface="Calibri"/>
            </a:endParaRPr>
          </a:p>
        </p:txBody>
      </p:sp>
      <p:sp>
        <p:nvSpPr>
          <p:cNvPr id="395" name="Google Shape;395;p29"/>
          <p:cNvSpPr txBox="1"/>
          <p:nvPr/>
        </p:nvSpPr>
        <p:spPr>
          <a:xfrm>
            <a:off x="465122" y="3275501"/>
            <a:ext cx="1013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4C3283"/>
                </a:solidFill>
                <a:latin typeface="Quattrocento Sans"/>
                <a:ea typeface="Quattrocento Sans"/>
                <a:cs typeface="Quattrocento Sans"/>
                <a:sym typeface="Quattrocento Sans"/>
              </a:rPr>
              <a:t>VISITED</a:t>
            </a:r>
            <a:endParaRPr>
              <a:solidFill>
                <a:srgbClr val="4C3283"/>
              </a:solidFill>
            </a:endParaRPr>
          </a:p>
        </p:txBody>
      </p:sp>
      <p:sp>
        <p:nvSpPr>
          <p:cNvPr id="396" name="Google Shape;396;p29"/>
          <p:cNvSpPr/>
          <p:nvPr/>
        </p:nvSpPr>
        <p:spPr>
          <a:xfrm>
            <a:off x="2998056" y="3898877"/>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9</a:t>
            </a:r>
            <a:endParaRPr sz="2133" b="0" i="0" u="none" strike="noStrike" cap="none">
              <a:solidFill>
                <a:srgbClr val="000000"/>
              </a:solidFill>
              <a:latin typeface="Calibri"/>
              <a:ea typeface="Calibri"/>
              <a:cs typeface="Calibri"/>
              <a:sym typeface="Calibri"/>
            </a:endParaRPr>
          </a:p>
        </p:txBody>
      </p:sp>
      <p:cxnSp>
        <p:nvCxnSpPr>
          <p:cNvPr id="397" name="Google Shape;397;p29"/>
          <p:cNvCxnSpPr>
            <a:stCxn id="384" idx="0"/>
            <a:endCxn id="396" idx="2"/>
          </p:cNvCxnSpPr>
          <p:nvPr/>
        </p:nvCxnSpPr>
        <p:spPr>
          <a:xfrm rot="10800000">
            <a:off x="3209618" y="4236097"/>
            <a:ext cx="258300" cy="779100"/>
          </a:xfrm>
          <a:prstGeom prst="straightConnector1">
            <a:avLst/>
          </a:prstGeom>
          <a:noFill/>
          <a:ln w="19050" cap="flat" cmpd="sng">
            <a:solidFill>
              <a:schemeClr val="dk2"/>
            </a:solidFill>
            <a:prstDash val="solid"/>
            <a:round/>
            <a:headEnd type="none" w="sm" len="sm"/>
            <a:tailEnd type="none" w="sm" len="sm"/>
          </a:ln>
        </p:spPr>
      </p:cxnSp>
      <p:sp>
        <p:nvSpPr>
          <p:cNvPr id="398" name="Google Shape;398;p29"/>
          <p:cNvSpPr/>
          <p:nvPr/>
        </p:nvSpPr>
        <p:spPr>
          <a:xfrm>
            <a:off x="770601" y="3736094"/>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99" name="Google Shape;399;p29"/>
          <p:cNvSpPr/>
          <p:nvPr/>
        </p:nvSpPr>
        <p:spPr>
          <a:xfrm>
            <a:off x="913093" y="456139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0" name="Google Shape;400;p29"/>
          <p:cNvSpPr/>
          <p:nvPr/>
        </p:nvSpPr>
        <p:spPr>
          <a:xfrm>
            <a:off x="1727279" y="5649273"/>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1" name="Google Shape;401;p29"/>
          <p:cNvSpPr/>
          <p:nvPr/>
        </p:nvSpPr>
        <p:spPr>
          <a:xfrm>
            <a:off x="2104660" y="4693583"/>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2" name="Google Shape;402;p29"/>
          <p:cNvSpPr/>
          <p:nvPr/>
        </p:nvSpPr>
        <p:spPr>
          <a:xfrm>
            <a:off x="3213706" y="496014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3" name="Google Shape;403;p29"/>
          <p:cNvSpPr/>
          <p:nvPr/>
        </p:nvSpPr>
        <p:spPr>
          <a:xfrm>
            <a:off x="2961391" y="384381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4" name="Google Shape;404;p29"/>
          <p:cNvSpPr/>
          <p:nvPr/>
        </p:nvSpPr>
        <p:spPr>
          <a:xfrm>
            <a:off x="3929145" y="3920101"/>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5" name="Google Shape;405;p29"/>
          <p:cNvSpPr/>
          <p:nvPr/>
        </p:nvSpPr>
        <p:spPr>
          <a:xfrm>
            <a:off x="1976679" y="3513368"/>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6" name="Google Shape;406;p29"/>
          <p:cNvSpPr/>
          <p:nvPr/>
        </p:nvSpPr>
        <p:spPr>
          <a:xfrm>
            <a:off x="2309715" y="2683880"/>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8" name="Google Shape;408;p29"/>
          <p:cNvSpPr txBox="1"/>
          <p:nvPr/>
        </p:nvSpPr>
        <p:spPr>
          <a:xfrm>
            <a:off x="6536200" y="4707058"/>
            <a:ext cx="3908700" cy="396600"/>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Clr>
                <a:schemeClr val="dk1"/>
              </a:buClr>
              <a:buSzPts val="1100"/>
              <a:buFont typeface="Noto Sans Symbols"/>
              <a:buNone/>
            </a:pP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n : </a:t>
            </a:r>
            <a:r>
              <a:rPr lang="en-US" sz="1600" b="0" dirty="0" err="1">
                <a:solidFill>
                  <a:schemeClr val="dk1"/>
                </a:solidFill>
                <a:latin typeface="Consolas"/>
                <a:ea typeface="Consolas"/>
                <a:cs typeface="Consolas"/>
                <a:sym typeface="Consolas"/>
              </a:rPr>
              <a:t>s.neighbors</a:t>
            </a:r>
            <a:r>
              <a:rPr lang="en-US" sz="1600" b="0" dirty="0">
                <a:solidFill>
                  <a:schemeClr val="dk1"/>
                </a:solidFill>
                <a:latin typeface="Consolas"/>
                <a:ea typeface="Consolas"/>
                <a:cs typeface="Consolas"/>
                <a:sym typeface="Consolas"/>
              </a:rPr>
              <a:t>) {</a:t>
            </a:r>
            <a:endParaRPr dirty="0"/>
          </a:p>
        </p:txBody>
      </p:sp>
      <p:sp>
        <p:nvSpPr>
          <p:cNvPr id="409" name="Google Shape;409;p29"/>
          <p:cNvSpPr txBox="1"/>
          <p:nvPr/>
        </p:nvSpPr>
        <p:spPr>
          <a:xfrm>
            <a:off x="319355" y="4048065"/>
            <a:ext cx="311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0</a:t>
            </a:r>
            <a:endParaRPr/>
          </a:p>
        </p:txBody>
      </p:sp>
      <p:sp>
        <p:nvSpPr>
          <p:cNvPr id="410" name="Google Shape;410;p29"/>
          <p:cNvSpPr txBox="1"/>
          <p:nvPr/>
        </p:nvSpPr>
        <p:spPr>
          <a:xfrm>
            <a:off x="415323" y="4795338"/>
            <a:ext cx="311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1</a:t>
            </a:r>
            <a:endParaRPr/>
          </a:p>
        </p:txBody>
      </p:sp>
      <p:sp>
        <p:nvSpPr>
          <p:cNvPr id="411" name="Google Shape;411;p29"/>
          <p:cNvSpPr txBox="1"/>
          <p:nvPr/>
        </p:nvSpPr>
        <p:spPr>
          <a:xfrm>
            <a:off x="2933552" y="2566416"/>
            <a:ext cx="311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2</a:t>
            </a:r>
            <a:endParaRPr/>
          </a:p>
        </p:txBody>
      </p:sp>
      <p:sp>
        <p:nvSpPr>
          <p:cNvPr id="412" name="Google Shape;412;p29"/>
          <p:cNvSpPr txBox="1"/>
          <p:nvPr/>
        </p:nvSpPr>
        <p:spPr>
          <a:xfrm>
            <a:off x="1193269" y="5826801"/>
            <a:ext cx="311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3</a:t>
            </a:r>
            <a:endParaRPr/>
          </a:p>
        </p:txBody>
      </p:sp>
      <p:sp>
        <p:nvSpPr>
          <p:cNvPr id="413" name="Google Shape;413;p29"/>
          <p:cNvSpPr txBox="1"/>
          <p:nvPr/>
        </p:nvSpPr>
        <p:spPr>
          <a:xfrm>
            <a:off x="4027572" y="4559176"/>
            <a:ext cx="311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4</a:t>
            </a:r>
            <a:endParaRPr/>
          </a:p>
        </p:txBody>
      </p:sp>
      <p:cxnSp>
        <p:nvCxnSpPr>
          <p:cNvPr id="414" name="Google Shape;414;p29"/>
          <p:cNvCxnSpPr>
            <a:stCxn id="382" idx="2"/>
            <a:endCxn id="383" idx="0"/>
          </p:cNvCxnSpPr>
          <p:nvPr/>
        </p:nvCxnSpPr>
        <p:spPr>
          <a:xfrm>
            <a:off x="2233729" y="3905626"/>
            <a:ext cx="91200" cy="860700"/>
          </a:xfrm>
          <a:prstGeom prst="straightConnector1">
            <a:avLst/>
          </a:prstGeom>
          <a:noFill/>
          <a:ln w="19050" cap="flat" cmpd="sng">
            <a:solidFill>
              <a:schemeClr val="dk2"/>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5"/>
                                        </p:tgtEl>
                                        <p:attrNameLst>
                                          <p:attrName>style.visibility</p:attrName>
                                        </p:attrNameLst>
                                      </p:cBhvr>
                                      <p:to>
                                        <p:strVal val="visible"/>
                                      </p:to>
                                    </p:set>
                                    <p:animEffect transition="in" filter="fade">
                                      <p:cBhvr>
                                        <p:cTn id="7" dur="500"/>
                                        <p:tgtEl>
                                          <p:spTgt spid="395"/>
                                        </p:tgtEl>
                                      </p:cBhvr>
                                    </p:animEffect>
                                  </p:childTnLst>
                                </p:cTn>
                              </p:par>
                              <p:par>
                                <p:cTn id="8" presetID="10" presetClass="entr" presetSubtype="0" fill="hold" nodeType="withEffect">
                                  <p:stCondLst>
                                    <p:cond delay="0"/>
                                  </p:stCondLst>
                                  <p:childTnLst>
                                    <p:set>
                                      <p:cBhvr>
                                        <p:cTn id="9" dur="1" fill="hold">
                                          <p:stCondLst>
                                            <p:cond delay="0"/>
                                          </p:stCondLst>
                                        </p:cTn>
                                        <p:tgtEl>
                                          <p:spTgt spid="398"/>
                                        </p:tgtEl>
                                        <p:attrNameLst>
                                          <p:attrName>style.visibility</p:attrName>
                                        </p:attrNameLst>
                                      </p:cBhvr>
                                      <p:to>
                                        <p:strVal val="visible"/>
                                      </p:to>
                                    </p:set>
                                    <p:animEffect transition="in" filter="fade">
                                      <p:cBhvr>
                                        <p:cTn id="10" dur="500"/>
                                        <p:tgtEl>
                                          <p:spTgt spid="39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9"/>
                                        </p:tgtEl>
                                        <p:attrNameLst>
                                          <p:attrName>style.visibility</p:attrName>
                                        </p:attrNameLst>
                                      </p:cBhvr>
                                      <p:to>
                                        <p:strVal val="visible"/>
                                      </p:to>
                                    </p:set>
                                    <p:animEffect transition="in" filter="fade">
                                      <p:cBhvr>
                                        <p:cTn id="15" dur="500"/>
                                        <p:tgtEl>
                                          <p:spTgt spid="399"/>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05"/>
                                        </p:tgtEl>
                                        <p:attrNameLst>
                                          <p:attrName>style.visibility</p:attrName>
                                        </p:attrNameLst>
                                      </p:cBhvr>
                                      <p:to>
                                        <p:strVal val="visible"/>
                                      </p:to>
                                    </p:set>
                                    <p:animEffect transition="in" filter="fade">
                                      <p:cBhvr>
                                        <p:cTn id="19" dur="500"/>
                                        <p:tgtEl>
                                          <p:spTgt spid="40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01"/>
                                        </p:tgtEl>
                                        <p:attrNameLst>
                                          <p:attrName>style.visibility</p:attrName>
                                        </p:attrNameLst>
                                      </p:cBhvr>
                                      <p:to>
                                        <p:strVal val="visible"/>
                                      </p:to>
                                    </p:set>
                                    <p:animEffect transition="in" filter="fade">
                                      <p:cBhvr>
                                        <p:cTn id="24" dur="500"/>
                                        <p:tgtEl>
                                          <p:spTgt spid="401"/>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406"/>
                                        </p:tgtEl>
                                        <p:attrNameLst>
                                          <p:attrName>style.visibility</p:attrName>
                                        </p:attrNameLst>
                                      </p:cBhvr>
                                      <p:to>
                                        <p:strVal val="visible"/>
                                      </p:to>
                                    </p:set>
                                    <p:animEffect transition="in" filter="fade">
                                      <p:cBhvr>
                                        <p:cTn id="28" dur="500"/>
                                        <p:tgtEl>
                                          <p:spTgt spid="40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02"/>
                                        </p:tgtEl>
                                        <p:attrNameLst>
                                          <p:attrName>style.visibility</p:attrName>
                                        </p:attrNameLst>
                                      </p:cBhvr>
                                      <p:to>
                                        <p:strVal val="visible"/>
                                      </p:to>
                                    </p:set>
                                    <p:animEffect transition="in" filter="fade">
                                      <p:cBhvr>
                                        <p:cTn id="33" dur="500"/>
                                        <p:tgtEl>
                                          <p:spTgt spid="402"/>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400"/>
                                        </p:tgtEl>
                                        <p:attrNameLst>
                                          <p:attrName>style.visibility</p:attrName>
                                        </p:attrNameLst>
                                      </p:cBhvr>
                                      <p:to>
                                        <p:strVal val="visible"/>
                                      </p:to>
                                    </p:set>
                                    <p:animEffect transition="in" filter="fade">
                                      <p:cBhvr>
                                        <p:cTn id="37" dur="500"/>
                                        <p:tgtEl>
                                          <p:spTgt spid="40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03"/>
                                        </p:tgtEl>
                                        <p:attrNameLst>
                                          <p:attrName>style.visibility</p:attrName>
                                        </p:attrNameLst>
                                      </p:cBhvr>
                                      <p:to>
                                        <p:strVal val="visible"/>
                                      </p:to>
                                    </p:set>
                                    <p:animEffect transition="in" filter="fade">
                                      <p:cBhvr>
                                        <p:cTn id="42" dur="500"/>
                                        <p:tgtEl>
                                          <p:spTgt spid="403"/>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04"/>
                                        </p:tgtEl>
                                        <p:attrNameLst>
                                          <p:attrName>style.visibility</p:attrName>
                                        </p:attrNameLst>
                                      </p:cBhvr>
                                      <p:to>
                                        <p:strVal val="visible"/>
                                      </p:to>
                                    </p:set>
                                    <p:animEffect transition="in" filter="fade">
                                      <p:cBhvr>
                                        <p:cTn id="46" dur="500"/>
                                        <p:tgtEl>
                                          <p:spTgt spid="404"/>
                                        </p:tgtEl>
                                      </p:cBhvr>
                                    </p:animEffect>
                                  </p:childTnLst>
                                </p:cTn>
                              </p:par>
                              <p:par>
                                <p:cTn id="47" presetID="10" presetClass="entr" presetSubtype="0" fill="hold" nodeType="withEffect">
                                  <p:stCondLst>
                                    <p:cond delay="0"/>
                                  </p:stCondLst>
                                  <p:childTnLst>
                                    <p:set>
                                      <p:cBhvr>
                                        <p:cTn id="48" dur="1" fill="hold">
                                          <p:stCondLst>
                                            <p:cond delay="0"/>
                                          </p:stCondLst>
                                        </p:cTn>
                                        <p:tgtEl>
                                          <p:spTgt spid="372"/>
                                        </p:tgtEl>
                                        <p:attrNameLst>
                                          <p:attrName>style.visibility</p:attrName>
                                        </p:attrNameLst>
                                      </p:cBhvr>
                                      <p:to>
                                        <p:strVal val="visible"/>
                                      </p:to>
                                    </p:set>
                                    <p:animEffect transition="in" filter="fade">
                                      <p:cBhvr>
                                        <p:cTn id="49" dur="500"/>
                                        <p:tgtEl>
                                          <p:spTgt spid="372"/>
                                        </p:tgtEl>
                                      </p:cBhvr>
                                    </p:animEffect>
                                  </p:childTnLst>
                                </p:cTn>
                              </p:par>
                            </p:childTnLst>
                          </p:cTn>
                        </p:par>
                        <p:par>
                          <p:cTn id="50" fill="hold">
                            <p:stCondLst>
                              <p:cond delay="1000"/>
                            </p:stCondLst>
                            <p:childTnLst>
                              <p:par>
                                <p:cTn id="51" presetID="10" presetClass="entr" presetSubtype="0" fill="hold" nodeType="afterEffect">
                                  <p:stCondLst>
                                    <p:cond delay="0"/>
                                  </p:stCondLst>
                                  <p:childTnLst>
                                    <p:set>
                                      <p:cBhvr>
                                        <p:cTn id="52" dur="1" fill="hold">
                                          <p:stCondLst>
                                            <p:cond delay="0"/>
                                          </p:stCondLst>
                                        </p:cTn>
                                        <p:tgtEl>
                                          <p:spTgt spid="376"/>
                                        </p:tgtEl>
                                        <p:attrNameLst>
                                          <p:attrName>style.visibility</p:attrName>
                                        </p:attrNameLst>
                                      </p:cBhvr>
                                      <p:to>
                                        <p:strVal val="visible"/>
                                      </p:to>
                                    </p:set>
                                    <p:animEffect transition="in" filter="fade">
                                      <p:cBhvr>
                                        <p:cTn id="53" dur="500"/>
                                        <p:tgtEl>
                                          <p:spTgt spid="376"/>
                                        </p:tgtEl>
                                      </p:cBhvr>
                                    </p:animEffect>
                                  </p:childTnLst>
                                </p:cTn>
                              </p:par>
                            </p:childTnLst>
                          </p:cTn>
                        </p:par>
                        <p:par>
                          <p:cTn id="54" fill="hold">
                            <p:stCondLst>
                              <p:cond delay="1500"/>
                            </p:stCondLst>
                            <p:childTnLst>
                              <p:par>
                                <p:cTn id="55" presetID="10" presetClass="entr" presetSubtype="0" fill="hold" nodeType="afterEffect">
                                  <p:stCondLst>
                                    <p:cond delay="0"/>
                                  </p:stCondLst>
                                  <p:childTnLst>
                                    <p:set>
                                      <p:cBhvr>
                                        <p:cTn id="56" dur="1" fill="hold">
                                          <p:stCondLst>
                                            <p:cond delay="0"/>
                                          </p:stCondLst>
                                        </p:cTn>
                                        <p:tgtEl>
                                          <p:spTgt spid="375"/>
                                        </p:tgtEl>
                                        <p:attrNameLst>
                                          <p:attrName>style.visibility</p:attrName>
                                        </p:attrNameLst>
                                      </p:cBhvr>
                                      <p:to>
                                        <p:strVal val="visible"/>
                                      </p:to>
                                    </p:set>
                                    <p:animEffect transition="in" filter="fade">
                                      <p:cBhvr>
                                        <p:cTn id="57" dur="500"/>
                                        <p:tgtEl>
                                          <p:spTgt spid="375"/>
                                        </p:tgtEl>
                                      </p:cBhvr>
                                    </p:animEffect>
                                  </p:childTnLst>
                                </p:cTn>
                              </p:par>
                            </p:childTnLst>
                          </p:cTn>
                        </p:par>
                        <p:par>
                          <p:cTn id="58" fill="hold">
                            <p:stCondLst>
                              <p:cond delay="2000"/>
                            </p:stCondLst>
                            <p:childTnLst>
                              <p:par>
                                <p:cTn id="59" presetID="10" presetClass="entr" presetSubtype="0" fill="hold" nodeType="afterEffect">
                                  <p:stCondLst>
                                    <p:cond delay="0"/>
                                  </p:stCondLst>
                                  <p:childTnLst>
                                    <p:set>
                                      <p:cBhvr>
                                        <p:cTn id="60" dur="1" fill="hold">
                                          <p:stCondLst>
                                            <p:cond delay="0"/>
                                          </p:stCondLst>
                                        </p:cTn>
                                        <p:tgtEl>
                                          <p:spTgt spid="374"/>
                                        </p:tgtEl>
                                        <p:attrNameLst>
                                          <p:attrName>style.visibility</p:attrName>
                                        </p:attrNameLst>
                                      </p:cBhvr>
                                      <p:to>
                                        <p:strVal val="visible"/>
                                      </p:to>
                                    </p:set>
                                    <p:animEffect transition="in" filter="fade">
                                      <p:cBhvr>
                                        <p:cTn id="61" dur="500"/>
                                        <p:tgtEl>
                                          <p:spTgt spid="374"/>
                                        </p:tgtEl>
                                      </p:cBhvr>
                                    </p:animEffect>
                                  </p:childTnLst>
                                </p:cTn>
                              </p:par>
                            </p:childTnLst>
                          </p:cTn>
                        </p:par>
                        <p:par>
                          <p:cTn id="62" fill="hold">
                            <p:stCondLst>
                              <p:cond delay="2500"/>
                            </p:stCondLst>
                            <p:childTnLst>
                              <p:par>
                                <p:cTn id="63" presetID="10" presetClass="entr" presetSubtype="0" fill="hold" nodeType="afterEffect">
                                  <p:stCondLst>
                                    <p:cond delay="0"/>
                                  </p:stCondLst>
                                  <p:childTnLst>
                                    <p:set>
                                      <p:cBhvr>
                                        <p:cTn id="64" dur="1" fill="hold">
                                          <p:stCondLst>
                                            <p:cond delay="0"/>
                                          </p:stCondLst>
                                        </p:cTn>
                                        <p:tgtEl>
                                          <p:spTgt spid="373"/>
                                        </p:tgtEl>
                                        <p:attrNameLst>
                                          <p:attrName>style.visibility</p:attrName>
                                        </p:attrNameLst>
                                      </p:cBhvr>
                                      <p:to>
                                        <p:strVal val="visible"/>
                                      </p:to>
                                    </p:set>
                                    <p:animEffect transition="in" filter="fade">
                                      <p:cBhvr>
                                        <p:cTn id="65" dur="500"/>
                                        <p:tgtEl>
                                          <p:spTgt spid="373"/>
                                        </p:tgtEl>
                                      </p:cBhvr>
                                    </p:animEffect>
                                  </p:childTnLst>
                                </p:cTn>
                              </p:par>
                            </p:childTnLst>
                          </p:cTn>
                        </p:par>
                        <p:par>
                          <p:cTn id="66" fill="hold">
                            <p:stCondLst>
                              <p:cond delay="3000"/>
                            </p:stCondLst>
                            <p:childTnLst>
                              <p:par>
                                <p:cTn id="67" presetID="1" presetClass="entr" presetSubtype="0" fill="hold" nodeType="afterEffect">
                                  <p:stCondLst>
                                    <p:cond delay="0"/>
                                  </p:stCondLst>
                                  <p:childTnLst>
                                    <p:set>
                                      <p:cBhvr>
                                        <p:cTn id="68" dur="1" fill="hold">
                                          <p:stCondLst>
                                            <p:cond delay="0"/>
                                          </p:stCondLst>
                                        </p:cTn>
                                        <p:tgtEl>
                                          <p:spTgt spid="40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1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1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1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1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371">
                                            <p:txEl>
                                              <p:pRg st="0" end="0"/>
                                            </p:txEl>
                                          </p:spTgt>
                                        </p:tgtEl>
                                        <p:attrNameLst>
                                          <p:attrName>style.visibility</p:attrName>
                                        </p:attrNameLst>
                                      </p:cBhvr>
                                      <p:to>
                                        <p:strVal val="visible"/>
                                      </p:to>
                                    </p:set>
                                    <p:animEffect transition="in" filter="fade">
                                      <p:cBhvr>
                                        <p:cTn id="81" dur="1000"/>
                                        <p:tgtEl>
                                          <p:spTgt spid="371">
                                            <p:txEl>
                                              <p:pRg st="0" end="0"/>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371">
                                            <p:txEl>
                                              <p:pRg st="1" end="1"/>
                                            </p:txEl>
                                          </p:spTgt>
                                        </p:tgtEl>
                                        <p:attrNameLst>
                                          <p:attrName>style.visibility</p:attrName>
                                        </p:attrNameLst>
                                      </p:cBhvr>
                                      <p:to>
                                        <p:strVal val="visible"/>
                                      </p:to>
                                    </p:set>
                                    <p:animEffect transition="in" filter="fade">
                                      <p:cBhvr>
                                        <p:cTn id="86" dur="1000"/>
                                        <p:tgtEl>
                                          <p:spTgt spid="371">
                                            <p:txEl>
                                              <p:pRg st="1" end="1"/>
                                            </p:txEl>
                                          </p:spTgt>
                                        </p:tgtEl>
                                      </p:cBhvr>
                                    </p:animEffect>
                                  </p:childTnLst>
                                </p:cTn>
                              </p:par>
                              <p:par>
                                <p:cTn id="87" presetID="10" presetClass="entr" presetSubtype="0" fill="hold" nodeType="withEffect">
                                  <p:stCondLst>
                                    <p:cond delay="0"/>
                                  </p:stCondLst>
                                  <p:childTnLst>
                                    <p:set>
                                      <p:cBhvr>
                                        <p:cTn id="88" dur="1" fill="hold">
                                          <p:stCondLst>
                                            <p:cond delay="0"/>
                                          </p:stCondLst>
                                        </p:cTn>
                                        <p:tgtEl>
                                          <p:spTgt spid="408"/>
                                        </p:tgtEl>
                                        <p:attrNameLst>
                                          <p:attrName>style.visibility</p:attrName>
                                        </p:attrNameLst>
                                      </p:cBhvr>
                                      <p:to>
                                        <p:strVal val="visible"/>
                                      </p:to>
                                    </p:set>
                                    <p:animEffect transition="in" filter="fade">
                                      <p:cBhvr>
                                        <p:cTn id="89" dur="1000"/>
                                        <p:tgtEl>
                                          <p:spTgt spid="4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3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BFS Implementation</a:t>
            </a:r>
            <a:endParaRPr/>
          </a:p>
        </p:txBody>
      </p:sp>
      <p:sp>
        <p:nvSpPr>
          <p:cNvPr id="422" name="Google Shape;422;p30"/>
          <p:cNvSpPr txBox="1"/>
          <p:nvPr/>
        </p:nvSpPr>
        <p:spPr>
          <a:xfrm>
            <a:off x="6474950" y="1219200"/>
            <a:ext cx="5472000" cy="5461800"/>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bfs</a:t>
            </a:r>
            <a:r>
              <a:rPr lang="en-US" sz="1600" b="0" dirty="0">
                <a:solidFill>
                  <a:schemeClr val="dk1"/>
                </a:solidFill>
                <a:latin typeface="Consolas"/>
                <a:ea typeface="Consolas"/>
                <a:cs typeface="Consolas"/>
                <a:sym typeface="Consolas"/>
              </a:rPr>
              <a:t>(</a:t>
            </a:r>
            <a:r>
              <a:rPr lang="en-US" sz="1600" b="0" dirty="0">
                <a:solidFill>
                  <a:schemeClr val="accent3"/>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start)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p:txBody>
      </p:sp>
      <p:sp>
        <p:nvSpPr>
          <p:cNvPr id="423" name="Google Shape;423;p30"/>
          <p:cNvSpPr/>
          <p:nvPr/>
        </p:nvSpPr>
        <p:spPr>
          <a:xfrm>
            <a:off x="3087678" y="1217676"/>
            <a:ext cx="3298329" cy="1003247"/>
          </a:xfrm>
          <a:prstGeom prst="wedgeRectCallout">
            <a:avLst>
              <a:gd name="adj1" fmla="val 61822"/>
              <a:gd name="adj2" fmla="val 1433"/>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A queue keeps track of “</a:t>
            </a:r>
            <a:r>
              <a:rPr lang="en-US" sz="1800" b="1" dirty="0">
                <a:solidFill>
                  <a:srgbClr val="4C3283"/>
                </a:solidFill>
                <a:latin typeface="Quattrocento Sans"/>
                <a:ea typeface="Quattrocento Sans"/>
                <a:cs typeface="Quattrocento Sans"/>
                <a:sym typeface="Quattrocento Sans"/>
              </a:rPr>
              <a:t>outer edge</a:t>
            </a:r>
            <a:r>
              <a:rPr lang="en-US" sz="1800" dirty="0">
                <a:solidFill>
                  <a:schemeClr val="lt1"/>
                </a:solidFill>
                <a:latin typeface="Quattrocento Sans"/>
                <a:ea typeface="Quattrocento Sans"/>
                <a:cs typeface="Quattrocento Sans"/>
                <a:sym typeface="Quattrocento Sans"/>
              </a:rPr>
              <a:t>” of nodes still to explore</a:t>
            </a:r>
            <a:endParaRPr dirty="0"/>
          </a:p>
        </p:txBody>
      </p:sp>
      <p:sp>
        <p:nvSpPr>
          <p:cNvPr id="425" name="Google Shape;425;p30"/>
          <p:cNvSpPr/>
          <p:nvPr/>
        </p:nvSpPr>
        <p:spPr>
          <a:xfrm>
            <a:off x="3451120" y="2305161"/>
            <a:ext cx="2935450" cy="1003247"/>
          </a:xfrm>
          <a:prstGeom prst="wedgeRectCallout">
            <a:avLst>
              <a:gd name="adj1" fmla="val 62883"/>
              <a:gd name="adj2" fmla="val -19505"/>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Kick off the algorithm by adding start to perimeter</a:t>
            </a:r>
            <a:endParaRPr/>
          </a:p>
        </p:txBody>
      </p:sp>
      <p:grpSp>
        <p:nvGrpSpPr>
          <p:cNvPr id="426" name="Google Shape;426;p30"/>
          <p:cNvGrpSpPr/>
          <p:nvPr/>
        </p:nvGrpSpPr>
        <p:grpSpPr>
          <a:xfrm>
            <a:off x="1053160" y="3378293"/>
            <a:ext cx="3622374" cy="3302593"/>
            <a:chOff x="1053160" y="3378293"/>
            <a:chExt cx="3622374" cy="3302593"/>
          </a:xfrm>
        </p:grpSpPr>
        <p:sp>
          <p:nvSpPr>
            <p:cNvPr id="427" name="Google Shape;427;p30"/>
            <p:cNvSpPr/>
            <p:nvPr/>
          </p:nvSpPr>
          <p:spPr>
            <a:xfrm>
              <a:off x="1053160" y="3943284"/>
              <a:ext cx="1913142" cy="1947801"/>
            </a:xfrm>
            <a:custGeom>
              <a:avLst/>
              <a:gdLst/>
              <a:ahLst/>
              <a:cxnLst/>
              <a:rect l="l" t="t" r="r" b="b"/>
              <a:pathLst>
                <a:path w="1913142" h="1947801" extrusionOk="0">
                  <a:moveTo>
                    <a:pt x="1593102" y="129"/>
                  </a:moveTo>
                  <a:cubicBezTo>
                    <a:pt x="1544334" y="1653"/>
                    <a:pt x="1464976" y="9289"/>
                    <a:pt x="1337070" y="27561"/>
                  </a:cubicBezTo>
                  <a:cubicBezTo>
                    <a:pt x="1295360" y="33520"/>
                    <a:pt x="1284546" y="37697"/>
                    <a:pt x="1245630" y="54993"/>
                  </a:cubicBezTo>
                  <a:cubicBezTo>
                    <a:pt x="1233174" y="60529"/>
                    <a:pt x="1220613" y="66057"/>
                    <a:pt x="1209054" y="73281"/>
                  </a:cubicBezTo>
                  <a:cubicBezTo>
                    <a:pt x="1129364" y="123088"/>
                    <a:pt x="1205682" y="76653"/>
                    <a:pt x="1154190" y="128145"/>
                  </a:cubicBezTo>
                  <a:cubicBezTo>
                    <a:pt x="1146419" y="135916"/>
                    <a:pt x="1135902" y="140337"/>
                    <a:pt x="1126758" y="146433"/>
                  </a:cubicBezTo>
                  <a:cubicBezTo>
                    <a:pt x="1122934" y="152806"/>
                    <a:pt x="1091090" y="207522"/>
                    <a:pt x="1081038" y="219585"/>
                  </a:cubicBezTo>
                  <a:cubicBezTo>
                    <a:pt x="1072759" y="229519"/>
                    <a:pt x="1062750" y="237873"/>
                    <a:pt x="1053606" y="247017"/>
                  </a:cubicBezTo>
                  <a:cubicBezTo>
                    <a:pt x="1038366" y="286641"/>
                    <a:pt x="1020085" y="325226"/>
                    <a:pt x="1007886" y="365889"/>
                  </a:cubicBezTo>
                  <a:cubicBezTo>
                    <a:pt x="998742" y="396369"/>
                    <a:pt x="988971" y="426668"/>
                    <a:pt x="980454" y="457329"/>
                  </a:cubicBezTo>
                  <a:cubicBezTo>
                    <a:pt x="973727" y="481546"/>
                    <a:pt x="970469" y="506758"/>
                    <a:pt x="962166" y="530481"/>
                  </a:cubicBezTo>
                  <a:cubicBezTo>
                    <a:pt x="949076" y="567880"/>
                    <a:pt x="934166" y="604768"/>
                    <a:pt x="916446" y="640209"/>
                  </a:cubicBezTo>
                  <a:cubicBezTo>
                    <a:pt x="910350" y="652401"/>
                    <a:pt x="903694" y="664329"/>
                    <a:pt x="898158" y="676785"/>
                  </a:cubicBezTo>
                  <a:cubicBezTo>
                    <a:pt x="891492" y="691784"/>
                    <a:pt x="888975" y="708848"/>
                    <a:pt x="879870" y="722505"/>
                  </a:cubicBezTo>
                  <a:cubicBezTo>
                    <a:pt x="870306" y="736851"/>
                    <a:pt x="854828" y="746265"/>
                    <a:pt x="843294" y="759081"/>
                  </a:cubicBezTo>
                  <a:cubicBezTo>
                    <a:pt x="723412" y="892283"/>
                    <a:pt x="866721" y="747141"/>
                    <a:pt x="751854" y="850521"/>
                  </a:cubicBezTo>
                  <a:cubicBezTo>
                    <a:pt x="735834" y="864939"/>
                    <a:pt x="724356" y="884732"/>
                    <a:pt x="706134" y="896241"/>
                  </a:cubicBezTo>
                  <a:cubicBezTo>
                    <a:pt x="569273" y="982680"/>
                    <a:pt x="613064" y="939405"/>
                    <a:pt x="495822" y="987681"/>
                  </a:cubicBezTo>
                  <a:cubicBezTo>
                    <a:pt x="432748" y="1013652"/>
                    <a:pt x="333067" y="1077605"/>
                    <a:pt x="285510" y="1106553"/>
                  </a:cubicBezTo>
                  <a:cubicBezTo>
                    <a:pt x="260948" y="1121504"/>
                    <a:pt x="232691" y="1131940"/>
                    <a:pt x="212358" y="1152273"/>
                  </a:cubicBezTo>
                  <a:cubicBezTo>
                    <a:pt x="177874" y="1186757"/>
                    <a:pt x="139799" y="1221521"/>
                    <a:pt x="111774" y="1262001"/>
                  </a:cubicBezTo>
                  <a:cubicBezTo>
                    <a:pt x="71233" y="1320561"/>
                    <a:pt x="74336" y="1332736"/>
                    <a:pt x="47766" y="1399161"/>
                  </a:cubicBezTo>
                  <a:cubicBezTo>
                    <a:pt x="6056" y="1503436"/>
                    <a:pt x="29254" y="1423030"/>
                    <a:pt x="2046" y="1545465"/>
                  </a:cubicBezTo>
                  <a:cubicBezTo>
                    <a:pt x="5094" y="1603377"/>
                    <a:pt x="-9172" y="1664901"/>
                    <a:pt x="11190" y="1719201"/>
                  </a:cubicBezTo>
                  <a:cubicBezTo>
                    <a:pt x="29415" y="1767802"/>
                    <a:pt x="75071" y="1801370"/>
                    <a:pt x="111774" y="1838073"/>
                  </a:cubicBezTo>
                  <a:cubicBezTo>
                    <a:pt x="123966" y="1850265"/>
                    <a:pt x="134004" y="1865085"/>
                    <a:pt x="148350" y="1874649"/>
                  </a:cubicBezTo>
                  <a:cubicBezTo>
                    <a:pt x="162007" y="1883754"/>
                    <a:pt x="179071" y="1886271"/>
                    <a:pt x="194070" y="1892937"/>
                  </a:cubicBezTo>
                  <a:cubicBezTo>
                    <a:pt x="241868" y="1914181"/>
                    <a:pt x="222155" y="1911443"/>
                    <a:pt x="276366" y="1929513"/>
                  </a:cubicBezTo>
                  <a:cubicBezTo>
                    <a:pt x="288288" y="1933487"/>
                    <a:pt x="300858" y="1935205"/>
                    <a:pt x="312942" y="1938657"/>
                  </a:cubicBezTo>
                  <a:cubicBezTo>
                    <a:pt x="322210" y="1941305"/>
                    <a:pt x="331230" y="1944753"/>
                    <a:pt x="340374" y="1947801"/>
                  </a:cubicBezTo>
                  <a:cubicBezTo>
                    <a:pt x="383046" y="1944753"/>
                    <a:pt x="426039" y="1944707"/>
                    <a:pt x="468390" y="1938657"/>
                  </a:cubicBezTo>
                  <a:cubicBezTo>
                    <a:pt x="529910" y="1929868"/>
                    <a:pt x="522131" y="1922157"/>
                    <a:pt x="568974" y="1902081"/>
                  </a:cubicBezTo>
                  <a:cubicBezTo>
                    <a:pt x="577833" y="1898284"/>
                    <a:pt x="587262" y="1895985"/>
                    <a:pt x="596406" y="1892937"/>
                  </a:cubicBezTo>
                  <a:cubicBezTo>
                    <a:pt x="605550" y="1877697"/>
                    <a:pt x="612927" y="1861246"/>
                    <a:pt x="623838" y="1847217"/>
                  </a:cubicBezTo>
                  <a:cubicBezTo>
                    <a:pt x="653869" y="1808606"/>
                    <a:pt x="661931" y="1813260"/>
                    <a:pt x="696990" y="1783209"/>
                  </a:cubicBezTo>
                  <a:cubicBezTo>
                    <a:pt x="706808" y="1774793"/>
                    <a:pt x="714488" y="1764056"/>
                    <a:pt x="724422" y="1755777"/>
                  </a:cubicBezTo>
                  <a:cubicBezTo>
                    <a:pt x="775651" y="1713087"/>
                    <a:pt x="729256" y="1768540"/>
                    <a:pt x="788430" y="1700913"/>
                  </a:cubicBezTo>
                  <a:cubicBezTo>
                    <a:pt x="886663" y="1588647"/>
                    <a:pt x="753035" y="1735914"/>
                    <a:pt x="834150" y="1627761"/>
                  </a:cubicBezTo>
                  <a:cubicBezTo>
                    <a:pt x="844495" y="1613967"/>
                    <a:pt x="859128" y="1603943"/>
                    <a:pt x="870726" y="1591185"/>
                  </a:cubicBezTo>
                  <a:cubicBezTo>
                    <a:pt x="889629" y="1570392"/>
                    <a:pt x="906264" y="1547577"/>
                    <a:pt x="925590" y="1527177"/>
                  </a:cubicBezTo>
                  <a:cubicBezTo>
                    <a:pt x="961164" y="1489626"/>
                    <a:pt x="1003561" y="1458279"/>
                    <a:pt x="1035318" y="1417449"/>
                  </a:cubicBezTo>
                  <a:cubicBezTo>
                    <a:pt x="1064503" y="1379925"/>
                    <a:pt x="1097281" y="1330761"/>
                    <a:pt x="1135902" y="1298577"/>
                  </a:cubicBezTo>
                  <a:cubicBezTo>
                    <a:pt x="1252306" y="1201574"/>
                    <a:pt x="1165988" y="1277748"/>
                    <a:pt x="1254774" y="1216281"/>
                  </a:cubicBezTo>
                  <a:cubicBezTo>
                    <a:pt x="1279834" y="1198931"/>
                    <a:pt x="1303542" y="1179705"/>
                    <a:pt x="1327926" y="1161417"/>
                  </a:cubicBezTo>
                  <a:lnTo>
                    <a:pt x="1364502" y="1133985"/>
                  </a:lnTo>
                  <a:cubicBezTo>
                    <a:pt x="1376694" y="1124841"/>
                    <a:pt x="1387447" y="1113369"/>
                    <a:pt x="1401078" y="1106553"/>
                  </a:cubicBezTo>
                  <a:cubicBezTo>
                    <a:pt x="1462984" y="1075600"/>
                    <a:pt x="1415737" y="1102417"/>
                    <a:pt x="1483374" y="1051689"/>
                  </a:cubicBezTo>
                  <a:cubicBezTo>
                    <a:pt x="1492166" y="1045095"/>
                    <a:pt x="1502592" y="1040702"/>
                    <a:pt x="1510806" y="1033401"/>
                  </a:cubicBezTo>
                  <a:cubicBezTo>
                    <a:pt x="1530136" y="1016218"/>
                    <a:pt x="1544979" y="994055"/>
                    <a:pt x="1565670" y="978537"/>
                  </a:cubicBezTo>
                  <a:cubicBezTo>
                    <a:pt x="1577862" y="969393"/>
                    <a:pt x="1590969" y="961357"/>
                    <a:pt x="1602246" y="951105"/>
                  </a:cubicBezTo>
                  <a:cubicBezTo>
                    <a:pt x="1624573" y="930808"/>
                    <a:pt x="1642692" y="905946"/>
                    <a:pt x="1666254" y="887097"/>
                  </a:cubicBezTo>
                  <a:lnTo>
                    <a:pt x="1711974" y="850521"/>
                  </a:lnTo>
                  <a:cubicBezTo>
                    <a:pt x="1755088" y="778665"/>
                    <a:pt x="1728742" y="819019"/>
                    <a:pt x="1794270" y="731649"/>
                  </a:cubicBezTo>
                  <a:cubicBezTo>
                    <a:pt x="1800483" y="723365"/>
                    <a:pt x="1833305" y="681012"/>
                    <a:pt x="1839990" y="667641"/>
                  </a:cubicBezTo>
                  <a:cubicBezTo>
                    <a:pt x="1847331" y="652960"/>
                    <a:pt x="1850937" y="636602"/>
                    <a:pt x="1858278" y="621921"/>
                  </a:cubicBezTo>
                  <a:cubicBezTo>
                    <a:pt x="1904194" y="530089"/>
                    <a:pt x="1846761" y="670130"/>
                    <a:pt x="1894854" y="557913"/>
                  </a:cubicBezTo>
                  <a:cubicBezTo>
                    <a:pt x="1905398" y="533310"/>
                    <a:pt x="1907775" y="511596"/>
                    <a:pt x="1913142" y="484761"/>
                  </a:cubicBezTo>
                  <a:cubicBezTo>
                    <a:pt x="1910387" y="440674"/>
                    <a:pt x="1909168" y="340850"/>
                    <a:pt x="1894854" y="283593"/>
                  </a:cubicBezTo>
                  <a:cubicBezTo>
                    <a:pt x="1884181" y="240901"/>
                    <a:pt x="1872822" y="223005"/>
                    <a:pt x="1858278" y="183009"/>
                  </a:cubicBezTo>
                  <a:cubicBezTo>
                    <a:pt x="1851358" y="163980"/>
                    <a:pt x="1842221" y="117812"/>
                    <a:pt x="1821702" y="100713"/>
                  </a:cubicBezTo>
                  <a:cubicBezTo>
                    <a:pt x="1811230" y="91987"/>
                    <a:pt x="1796961" y="89188"/>
                    <a:pt x="1785126" y="82425"/>
                  </a:cubicBezTo>
                  <a:cubicBezTo>
                    <a:pt x="1775584" y="76973"/>
                    <a:pt x="1767524" y="69052"/>
                    <a:pt x="1757694" y="64137"/>
                  </a:cubicBezTo>
                  <a:cubicBezTo>
                    <a:pt x="1749073" y="59826"/>
                    <a:pt x="1739121" y="58790"/>
                    <a:pt x="1730262" y="54993"/>
                  </a:cubicBezTo>
                  <a:cubicBezTo>
                    <a:pt x="1717733" y="49623"/>
                    <a:pt x="1706215" y="42075"/>
                    <a:pt x="1693686" y="36705"/>
                  </a:cubicBezTo>
                  <a:cubicBezTo>
                    <a:pt x="1671762" y="27309"/>
                    <a:pt x="1652879" y="25046"/>
                    <a:pt x="1629678" y="18417"/>
                  </a:cubicBezTo>
                  <a:cubicBezTo>
                    <a:pt x="1603313" y="10884"/>
                    <a:pt x="1641870" y="-1395"/>
                    <a:pt x="1593102" y="129"/>
                  </a:cubicBezTo>
                  <a:close/>
                </a:path>
              </a:pathLst>
            </a:custGeom>
            <a:solidFill>
              <a:srgbClr val="D3EB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28" name="Google Shape;428;p30"/>
            <p:cNvSpPr/>
            <p:nvPr/>
          </p:nvSpPr>
          <p:spPr>
            <a:xfrm>
              <a:off x="1125353" y="4430502"/>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1</a:t>
              </a:r>
              <a:endParaRPr sz="2133" b="0" i="0" u="none" strike="noStrike" cap="none">
                <a:solidFill>
                  <a:srgbClr val="000000"/>
                </a:solidFill>
                <a:latin typeface="Calibri"/>
                <a:ea typeface="Calibri"/>
                <a:cs typeface="Calibri"/>
                <a:sym typeface="Calibri"/>
              </a:endParaRPr>
            </a:p>
          </p:txBody>
        </p:sp>
        <p:sp>
          <p:nvSpPr>
            <p:cNvPr id="429" name="Google Shape;429;p30"/>
            <p:cNvSpPr/>
            <p:nvPr/>
          </p:nvSpPr>
          <p:spPr>
            <a:xfrm>
              <a:off x="1276632" y="5255808"/>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2</a:t>
              </a:r>
              <a:endParaRPr sz="2133" b="0" i="0" u="none" strike="noStrike" cap="none">
                <a:solidFill>
                  <a:srgbClr val="000000"/>
                </a:solidFill>
                <a:latin typeface="Calibri"/>
                <a:ea typeface="Calibri"/>
                <a:cs typeface="Calibri"/>
                <a:sym typeface="Calibri"/>
              </a:endParaRPr>
            </a:p>
          </p:txBody>
        </p:sp>
        <p:sp>
          <p:nvSpPr>
            <p:cNvPr id="430" name="Google Shape;430;p30"/>
            <p:cNvSpPr/>
            <p:nvPr/>
          </p:nvSpPr>
          <p:spPr>
            <a:xfrm>
              <a:off x="2664478" y="3378293"/>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3</a:t>
              </a:r>
              <a:endParaRPr sz="2133" b="0" i="0" u="none" strike="noStrike" cap="none">
                <a:solidFill>
                  <a:srgbClr val="000000"/>
                </a:solidFill>
                <a:latin typeface="Calibri"/>
                <a:ea typeface="Calibri"/>
                <a:cs typeface="Calibri"/>
                <a:sym typeface="Calibri"/>
              </a:endParaRPr>
            </a:p>
          </p:txBody>
        </p:sp>
        <p:sp>
          <p:nvSpPr>
            <p:cNvPr id="431" name="Google Shape;431;p30"/>
            <p:cNvSpPr/>
            <p:nvPr/>
          </p:nvSpPr>
          <p:spPr>
            <a:xfrm>
              <a:off x="2326879" y="4207789"/>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4</a:t>
              </a:r>
              <a:endParaRPr sz="2133" b="0" i="0" u="none" strike="noStrike" cap="none">
                <a:solidFill>
                  <a:srgbClr val="000000"/>
                </a:solidFill>
                <a:latin typeface="Calibri"/>
                <a:ea typeface="Calibri"/>
                <a:cs typeface="Calibri"/>
                <a:sym typeface="Calibri"/>
              </a:endParaRPr>
            </a:p>
          </p:txBody>
        </p:sp>
        <p:sp>
          <p:nvSpPr>
            <p:cNvPr id="432" name="Google Shape;432;p30"/>
            <p:cNvSpPr/>
            <p:nvPr/>
          </p:nvSpPr>
          <p:spPr>
            <a:xfrm>
              <a:off x="2418147" y="5405821"/>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5</a:t>
              </a:r>
              <a:endParaRPr sz="2133" b="0" i="0" u="none" strike="noStrike" cap="none">
                <a:solidFill>
                  <a:srgbClr val="000000"/>
                </a:solidFill>
                <a:latin typeface="Calibri"/>
                <a:ea typeface="Calibri"/>
                <a:cs typeface="Calibri"/>
                <a:sym typeface="Calibri"/>
              </a:endParaRPr>
            </a:p>
          </p:txBody>
        </p:sp>
        <p:sp>
          <p:nvSpPr>
            <p:cNvPr id="433" name="Google Shape;433;p30"/>
            <p:cNvSpPr/>
            <p:nvPr/>
          </p:nvSpPr>
          <p:spPr>
            <a:xfrm>
              <a:off x="3561068" y="5654560"/>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6</a:t>
              </a:r>
              <a:endParaRPr sz="2133" b="0" i="0" u="none" strike="noStrike" cap="none">
                <a:solidFill>
                  <a:srgbClr val="000000"/>
                </a:solidFill>
                <a:latin typeface="Calibri"/>
                <a:ea typeface="Calibri"/>
                <a:cs typeface="Calibri"/>
                <a:sym typeface="Calibri"/>
              </a:endParaRPr>
            </a:p>
          </p:txBody>
        </p:sp>
        <p:sp>
          <p:nvSpPr>
            <p:cNvPr id="434" name="Google Shape;434;p30"/>
            <p:cNvSpPr/>
            <p:nvPr/>
          </p:nvSpPr>
          <p:spPr>
            <a:xfrm>
              <a:off x="4252334" y="4610639"/>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7</a:t>
              </a:r>
              <a:endParaRPr sz="2133" b="0" i="0" u="none" strike="noStrike" cap="none">
                <a:solidFill>
                  <a:srgbClr val="000000"/>
                </a:solidFill>
                <a:latin typeface="Calibri"/>
                <a:ea typeface="Calibri"/>
                <a:cs typeface="Calibri"/>
                <a:sym typeface="Calibri"/>
              </a:endParaRPr>
            </a:p>
          </p:txBody>
        </p:sp>
        <p:sp>
          <p:nvSpPr>
            <p:cNvPr id="435" name="Google Shape;435;p30"/>
            <p:cNvSpPr/>
            <p:nvPr/>
          </p:nvSpPr>
          <p:spPr>
            <a:xfrm>
              <a:off x="2082013" y="6343686"/>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8</a:t>
              </a:r>
              <a:endParaRPr sz="2133" b="0" i="0" u="none" strike="noStrike" cap="none">
                <a:solidFill>
                  <a:srgbClr val="000000"/>
                </a:solidFill>
                <a:latin typeface="Calibri"/>
                <a:ea typeface="Calibri"/>
                <a:cs typeface="Calibri"/>
                <a:sym typeface="Calibri"/>
              </a:endParaRPr>
            </a:p>
          </p:txBody>
        </p:sp>
        <p:cxnSp>
          <p:nvCxnSpPr>
            <p:cNvPr id="436" name="Google Shape;436;p30"/>
            <p:cNvCxnSpPr>
              <a:stCxn id="428" idx="2"/>
              <a:endCxn id="429" idx="0"/>
            </p:cNvCxnSpPr>
            <p:nvPr/>
          </p:nvCxnSpPr>
          <p:spPr>
            <a:xfrm>
              <a:off x="1336953" y="4767702"/>
              <a:ext cx="151200" cy="488100"/>
            </a:xfrm>
            <a:prstGeom prst="straightConnector1">
              <a:avLst/>
            </a:prstGeom>
            <a:noFill/>
            <a:ln w="19050" cap="flat" cmpd="sng">
              <a:solidFill>
                <a:schemeClr val="dk2"/>
              </a:solidFill>
              <a:prstDash val="solid"/>
              <a:round/>
              <a:headEnd type="none" w="sm" len="sm"/>
              <a:tailEnd type="none" w="sm" len="sm"/>
            </a:ln>
          </p:spPr>
        </p:cxnSp>
        <p:cxnSp>
          <p:nvCxnSpPr>
            <p:cNvPr id="437" name="Google Shape;437;p30"/>
            <p:cNvCxnSpPr>
              <a:stCxn id="428" idx="3"/>
              <a:endCxn id="431" idx="1"/>
            </p:cNvCxnSpPr>
            <p:nvPr/>
          </p:nvCxnSpPr>
          <p:spPr>
            <a:xfrm rot="10800000" flipH="1">
              <a:off x="1548553" y="4376502"/>
              <a:ext cx="778200" cy="222600"/>
            </a:xfrm>
            <a:prstGeom prst="straightConnector1">
              <a:avLst/>
            </a:prstGeom>
            <a:noFill/>
            <a:ln w="19050" cap="flat" cmpd="sng">
              <a:solidFill>
                <a:schemeClr val="dk2"/>
              </a:solidFill>
              <a:prstDash val="solid"/>
              <a:round/>
              <a:headEnd type="none" w="sm" len="sm"/>
              <a:tailEnd type="none" w="sm" len="sm"/>
            </a:ln>
          </p:spPr>
        </p:cxnSp>
        <p:cxnSp>
          <p:nvCxnSpPr>
            <p:cNvPr id="438" name="Google Shape;438;p30"/>
            <p:cNvCxnSpPr>
              <a:stCxn id="430" idx="2"/>
              <a:endCxn id="431" idx="0"/>
            </p:cNvCxnSpPr>
            <p:nvPr/>
          </p:nvCxnSpPr>
          <p:spPr>
            <a:xfrm flipH="1">
              <a:off x="2538578" y="3715493"/>
              <a:ext cx="337500" cy="492300"/>
            </a:xfrm>
            <a:prstGeom prst="straightConnector1">
              <a:avLst/>
            </a:prstGeom>
            <a:noFill/>
            <a:ln w="19050" cap="flat" cmpd="sng">
              <a:solidFill>
                <a:schemeClr val="dk2"/>
              </a:solidFill>
              <a:prstDash val="solid"/>
              <a:round/>
              <a:headEnd type="none" w="sm" len="sm"/>
              <a:tailEnd type="none" w="sm" len="sm"/>
            </a:ln>
          </p:spPr>
        </p:cxnSp>
        <p:cxnSp>
          <p:nvCxnSpPr>
            <p:cNvPr id="439" name="Google Shape;439;p30"/>
            <p:cNvCxnSpPr>
              <a:stCxn id="433" idx="0"/>
              <a:endCxn id="434" idx="2"/>
            </p:cNvCxnSpPr>
            <p:nvPr/>
          </p:nvCxnSpPr>
          <p:spPr>
            <a:xfrm rot="10800000" flipH="1">
              <a:off x="3772668" y="4947760"/>
              <a:ext cx="691200" cy="706800"/>
            </a:xfrm>
            <a:prstGeom prst="straightConnector1">
              <a:avLst/>
            </a:prstGeom>
            <a:noFill/>
            <a:ln w="19050" cap="flat" cmpd="sng">
              <a:solidFill>
                <a:schemeClr val="dk2"/>
              </a:solidFill>
              <a:prstDash val="solid"/>
              <a:round/>
              <a:headEnd type="none" w="sm" len="sm"/>
              <a:tailEnd type="none" w="sm" len="sm"/>
            </a:ln>
          </p:spPr>
        </p:cxnSp>
        <p:cxnSp>
          <p:nvCxnSpPr>
            <p:cNvPr id="440" name="Google Shape;440;p30"/>
            <p:cNvCxnSpPr>
              <a:stCxn id="433" idx="1"/>
              <a:endCxn id="432" idx="3"/>
            </p:cNvCxnSpPr>
            <p:nvPr/>
          </p:nvCxnSpPr>
          <p:spPr>
            <a:xfrm rot="10800000">
              <a:off x="2841368" y="5574460"/>
              <a:ext cx="719700" cy="248700"/>
            </a:xfrm>
            <a:prstGeom prst="straightConnector1">
              <a:avLst/>
            </a:prstGeom>
            <a:noFill/>
            <a:ln w="19050" cap="flat" cmpd="sng">
              <a:solidFill>
                <a:schemeClr val="dk2"/>
              </a:solidFill>
              <a:prstDash val="solid"/>
              <a:round/>
              <a:headEnd type="none" w="sm" len="sm"/>
              <a:tailEnd type="none" w="sm" len="sm"/>
            </a:ln>
          </p:spPr>
        </p:cxnSp>
        <p:cxnSp>
          <p:nvCxnSpPr>
            <p:cNvPr id="441" name="Google Shape;441;p30"/>
            <p:cNvCxnSpPr>
              <a:stCxn id="429" idx="3"/>
              <a:endCxn id="432" idx="1"/>
            </p:cNvCxnSpPr>
            <p:nvPr/>
          </p:nvCxnSpPr>
          <p:spPr>
            <a:xfrm>
              <a:off x="1699832" y="5424408"/>
              <a:ext cx="718200" cy="150000"/>
            </a:xfrm>
            <a:prstGeom prst="straightConnector1">
              <a:avLst/>
            </a:prstGeom>
            <a:noFill/>
            <a:ln w="19050" cap="flat" cmpd="sng">
              <a:solidFill>
                <a:schemeClr val="dk2"/>
              </a:solidFill>
              <a:prstDash val="solid"/>
              <a:round/>
              <a:headEnd type="none" w="sm" len="sm"/>
              <a:tailEnd type="none" w="sm" len="sm"/>
            </a:ln>
          </p:spPr>
        </p:cxnSp>
        <p:cxnSp>
          <p:nvCxnSpPr>
            <p:cNvPr id="442" name="Google Shape;442;p30"/>
            <p:cNvCxnSpPr>
              <a:stCxn id="432" idx="2"/>
              <a:endCxn id="435" idx="0"/>
            </p:cNvCxnSpPr>
            <p:nvPr/>
          </p:nvCxnSpPr>
          <p:spPr>
            <a:xfrm flipH="1">
              <a:off x="2293747" y="5743021"/>
              <a:ext cx="336000" cy="600600"/>
            </a:xfrm>
            <a:prstGeom prst="straightConnector1">
              <a:avLst/>
            </a:prstGeom>
            <a:noFill/>
            <a:ln w="19050" cap="flat" cmpd="sng">
              <a:solidFill>
                <a:schemeClr val="dk2"/>
              </a:solidFill>
              <a:prstDash val="solid"/>
              <a:round/>
              <a:headEnd type="none" w="sm" len="sm"/>
              <a:tailEnd type="none" w="sm" len="sm"/>
            </a:ln>
          </p:spPr>
        </p:cxnSp>
        <p:sp>
          <p:nvSpPr>
            <p:cNvPr id="443" name="Google Shape;443;p30"/>
            <p:cNvSpPr/>
            <p:nvPr/>
          </p:nvSpPr>
          <p:spPr>
            <a:xfrm>
              <a:off x="3302856" y="4538240"/>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9</a:t>
              </a:r>
              <a:endParaRPr sz="2133" b="0" i="0" u="none" strike="noStrike" cap="none">
                <a:solidFill>
                  <a:srgbClr val="000000"/>
                </a:solidFill>
                <a:latin typeface="Calibri"/>
                <a:ea typeface="Calibri"/>
                <a:cs typeface="Calibri"/>
                <a:sym typeface="Calibri"/>
              </a:endParaRPr>
            </a:p>
          </p:txBody>
        </p:sp>
        <p:cxnSp>
          <p:nvCxnSpPr>
            <p:cNvPr id="444" name="Google Shape;444;p30"/>
            <p:cNvCxnSpPr>
              <a:stCxn id="433" idx="0"/>
              <a:endCxn id="443" idx="2"/>
            </p:cNvCxnSpPr>
            <p:nvPr/>
          </p:nvCxnSpPr>
          <p:spPr>
            <a:xfrm rot="10800000">
              <a:off x="3514368" y="4875460"/>
              <a:ext cx="258300" cy="779100"/>
            </a:xfrm>
            <a:prstGeom prst="straightConnector1">
              <a:avLst/>
            </a:prstGeom>
            <a:noFill/>
            <a:ln w="19050" cap="flat" cmpd="sng">
              <a:solidFill>
                <a:schemeClr val="dk2"/>
              </a:solidFill>
              <a:prstDash val="solid"/>
              <a:round/>
              <a:headEnd type="none" w="sm" len="sm"/>
              <a:tailEnd type="none" w="sm" len="sm"/>
            </a:ln>
          </p:spPr>
        </p:cxnSp>
        <p:cxnSp>
          <p:nvCxnSpPr>
            <p:cNvPr id="445" name="Google Shape;445;p30"/>
            <p:cNvCxnSpPr/>
            <p:nvPr/>
          </p:nvCxnSpPr>
          <p:spPr>
            <a:xfrm>
              <a:off x="2538479" y="4544989"/>
              <a:ext cx="91268" cy="860832"/>
            </a:xfrm>
            <a:prstGeom prst="straightConnector1">
              <a:avLst/>
            </a:prstGeom>
            <a:noFill/>
            <a:ln w="19050" cap="flat" cmpd="sng">
              <a:solidFill>
                <a:schemeClr val="dk2"/>
              </a:solidFill>
              <a:prstDash val="solid"/>
              <a:round/>
              <a:headEnd type="none" w="sm" len="sm"/>
              <a:tailEnd type="none" w="sm" len="sm"/>
            </a:ln>
          </p:spPr>
        </p:cxnSp>
      </p:grpSp>
      <p:sp>
        <p:nvSpPr>
          <p:cNvPr id="446" name="Google Shape;446;p30"/>
          <p:cNvSpPr txBox="1"/>
          <p:nvPr/>
        </p:nvSpPr>
        <p:spPr>
          <a:xfrm>
            <a:off x="113786" y="4360302"/>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447" name="Google Shape;447;p30"/>
          <p:cNvSpPr/>
          <p:nvPr/>
        </p:nvSpPr>
        <p:spPr>
          <a:xfrm>
            <a:off x="3449267" y="3398602"/>
            <a:ext cx="2935450" cy="736820"/>
          </a:xfrm>
          <a:prstGeom prst="wedgeRectCallout">
            <a:avLst>
              <a:gd name="adj1" fmla="val 62883"/>
              <a:gd name="adj2" fmla="val -34494"/>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Grab one element at a time from the perimeter</a:t>
            </a:r>
            <a:endParaRPr/>
          </a:p>
        </p:txBody>
      </p:sp>
      <p:sp>
        <p:nvSpPr>
          <p:cNvPr id="448" name="Google Shape;448;p30"/>
          <p:cNvSpPr/>
          <p:nvPr/>
        </p:nvSpPr>
        <p:spPr>
          <a:xfrm>
            <a:off x="3916299" y="4221022"/>
            <a:ext cx="2468400" cy="736800"/>
          </a:xfrm>
          <a:prstGeom prst="wedgeRectCallout">
            <a:avLst>
              <a:gd name="adj1" fmla="val 76718"/>
              <a:gd name="adj2" fmla="val -68035"/>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Look at all that element’s children</a:t>
            </a:r>
            <a:endParaRPr/>
          </a:p>
        </p:txBody>
      </p:sp>
      <p:sp>
        <p:nvSpPr>
          <p:cNvPr id="449" name="Google Shape;449;p30"/>
          <p:cNvSpPr/>
          <p:nvPr/>
        </p:nvSpPr>
        <p:spPr>
          <a:xfrm>
            <a:off x="3916261" y="5043437"/>
            <a:ext cx="2468456" cy="736820"/>
          </a:xfrm>
          <a:prstGeom prst="wedgeRectCallout">
            <a:avLst>
              <a:gd name="adj1" fmla="val 85228"/>
              <a:gd name="adj2" fmla="val -81452"/>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Add new ones to perimeter!</a:t>
            </a:r>
            <a:endParaRPr/>
          </a:p>
        </p:txBody>
      </p:sp>
      <p:sp>
        <p:nvSpPr>
          <p:cNvPr id="450" name="Google Shape;450;p30"/>
          <p:cNvSpPr txBox="1"/>
          <p:nvPr/>
        </p:nvSpPr>
        <p:spPr>
          <a:xfrm>
            <a:off x="6824900" y="1503750"/>
            <a:ext cx="4772100" cy="480101"/>
          </a:xfrm>
          <a:prstGeom prst="rect">
            <a:avLst/>
          </a:prstGeom>
          <a:solidFill>
            <a:srgbClr val="F2F2F2"/>
          </a:solid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dirty="0">
                <a:solidFill>
                  <a:schemeClr val="accent3"/>
                </a:solidFill>
                <a:latin typeface="Consolas"/>
                <a:ea typeface="Consolas"/>
                <a:cs typeface="Consolas"/>
                <a:sym typeface="Consolas"/>
              </a:rPr>
              <a:t>Queue</a:t>
            </a:r>
            <a:r>
              <a:rPr lang="en-US" sz="1600" dirty="0">
                <a:solidFill>
                  <a:schemeClr val="dk1"/>
                </a:solidFill>
                <a:latin typeface="Consolas"/>
                <a:ea typeface="Consolas"/>
                <a:cs typeface="Consolas"/>
                <a:sym typeface="Consolas"/>
              </a:rPr>
              <a:t>&lt;</a:t>
            </a:r>
            <a:r>
              <a:rPr lang="en-US" sz="1600" dirty="0">
                <a:solidFill>
                  <a:schemeClr val="accent3"/>
                </a:solidFill>
                <a:latin typeface="Consolas"/>
                <a:ea typeface="Consolas"/>
                <a:cs typeface="Consolas"/>
                <a:sym typeface="Consolas"/>
              </a:rPr>
              <a:t>Node</a:t>
            </a:r>
            <a:r>
              <a:rPr lang="en-US" sz="1600" dirty="0">
                <a:solidFill>
                  <a:schemeClr val="dk1"/>
                </a:solidFill>
                <a:latin typeface="Consolas"/>
                <a:ea typeface="Consolas"/>
                <a:cs typeface="Consolas"/>
                <a:sym typeface="Consolas"/>
              </a:rPr>
              <a:t>&gt; perimeter = </a:t>
            </a:r>
            <a:r>
              <a:rPr lang="en-US" sz="1600" dirty="0">
                <a:solidFill>
                  <a:schemeClr val="accent2"/>
                </a:solidFill>
                <a:latin typeface="Consolas"/>
                <a:ea typeface="Consolas"/>
                <a:cs typeface="Consolas"/>
                <a:sym typeface="Consolas"/>
              </a:rPr>
              <a:t>new</a:t>
            </a:r>
            <a:r>
              <a:rPr lang="en-US" sz="1600" dirty="0">
                <a:solidFill>
                  <a:schemeClr val="dk1"/>
                </a:solidFill>
                <a:latin typeface="Consolas"/>
                <a:ea typeface="Consolas"/>
                <a:cs typeface="Consolas"/>
                <a:sym typeface="Consolas"/>
              </a:rPr>
              <a:t> </a:t>
            </a:r>
            <a:r>
              <a:rPr lang="en-US" sz="1600" dirty="0">
                <a:solidFill>
                  <a:schemeClr val="accent3"/>
                </a:solidFill>
                <a:latin typeface="Consolas"/>
                <a:ea typeface="Consolas"/>
                <a:cs typeface="Consolas"/>
                <a:sym typeface="Consolas"/>
              </a:rPr>
              <a:t>Queue</a:t>
            </a:r>
            <a:r>
              <a:rPr lang="en-US" sz="1600" dirty="0">
                <a:solidFill>
                  <a:schemeClr val="dk1"/>
                </a:solidFill>
                <a:latin typeface="Consolas"/>
                <a:ea typeface="Consolas"/>
                <a:cs typeface="Consolas"/>
                <a:sym typeface="Consolas"/>
              </a:rPr>
              <a:t>&lt;&gt;();</a:t>
            </a:r>
            <a:endParaRPr dirty="0">
              <a:solidFill>
                <a:schemeClr val="dk1"/>
              </a:solidFill>
            </a:endParaRPr>
          </a:p>
        </p:txBody>
      </p:sp>
      <p:sp>
        <p:nvSpPr>
          <p:cNvPr id="451" name="Google Shape;451;p30"/>
          <p:cNvSpPr txBox="1"/>
          <p:nvPr/>
        </p:nvSpPr>
        <p:spPr>
          <a:xfrm>
            <a:off x="6474950" y="1817100"/>
            <a:ext cx="5472000" cy="480101"/>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3"/>
                </a:solidFill>
                <a:latin typeface="Consolas"/>
                <a:ea typeface="Consolas"/>
                <a:cs typeface="Consolas"/>
                <a:sym typeface="Consolas"/>
              </a:rPr>
              <a:t>Set</a:t>
            </a:r>
            <a:r>
              <a:rPr lang="en-US" sz="1600" dirty="0">
                <a:solidFill>
                  <a:schemeClr val="dk1"/>
                </a:solidFill>
                <a:latin typeface="Consolas"/>
                <a:ea typeface="Consolas"/>
                <a:cs typeface="Consolas"/>
                <a:sym typeface="Consolas"/>
              </a:rPr>
              <a:t>&lt;</a:t>
            </a:r>
            <a:r>
              <a:rPr lang="en-US" sz="1600" dirty="0">
                <a:solidFill>
                  <a:schemeClr val="accent3"/>
                </a:solidFill>
                <a:latin typeface="Consolas"/>
                <a:ea typeface="Consolas"/>
                <a:cs typeface="Consolas"/>
                <a:sym typeface="Consolas"/>
              </a:rPr>
              <a:t>Node</a:t>
            </a:r>
            <a:r>
              <a:rPr lang="en-US" sz="1600" dirty="0">
                <a:solidFill>
                  <a:schemeClr val="dk1"/>
                </a:solidFill>
                <a:latin typeface="Consolas"/>
                <a:ea typeface="Consolas"/>
                <a:cs typeface="Consolas"/>
                <a:sym typeface="Consolas"/>
              </a:rPr>
              <a:t>&gt; visited = </a:t>
            </a:r>
            <a:r>
              <a:rPr lang="en-US" sz="1600" dirty="0">
                <a:solidFill>
                  <a:schemeClr val="accent2"/>
                </a:solidFill>
                <a:latin typeface="Consolas"/>
                <a:ea typeface="Consolas"/>
                <a:cs typeface="Consolas"/>
                <a:sym typeface="Consolas"/>
              </a:rPr>
              <a:t>new</a:t>
            </a:r>
            <a:r>
              <a:rPr lang="en-US" sz="1600" dirty="0">
                <a:solidFill>
                  <a:schemeClr val="dk1"/>
                </a:solidFill>
                <a:latin typeface="Consolas"/>
                <a:ea typeface="Consolas"/>
                <a:cs typeface="Consolas"/>
                <a:sym typeface="Consolas"/>
              </a:rPr>
              <a:t> </a:t>
            </a:r>
            <a:r>
              <a:rPr lang="en-US" sz="1600" dirty="0">
                <a:solidFill>
                  <a:schemeClr val="accent3"/>
                </a:solidFill>
                <a:latin typeface="Consolas"/>
                <a:ea typeface="Consolas"/>
                <a:cs typeface="Consolas"/>
                <a:sym typeface="Consolas"/>
              </a:rPr>
              <a:t>Set</a:t>
            </a:r>
            <a:r>
              <a:rPr lang="en-US" sz="1600" dirty="0">
                <a:solidFill>
                  <a:schemeClr val="dk1"/>
                </a:solidFill>
                <a:latin typeface="Consolas"/>
                <a:ea typeface="Consolas"/>
                <a:cs typeface="Consolas"/>
                <a:sym typeface="Consolas"/>
              </a:rPr>
              <a:t>&lt;&gt;();  </a:t>
            </a:r>
            <a:endParaRPr dirty="0"/>
          </a:p>
        </p:txBody>
      </p:sp>
      <p:sp>
        <p:nvSpPr>
          <p:cNvPr id="452" name="Google Shape;452;p30"/>
          <p:cNvSpPr txBox="1"/>
          <p:nvPr/>
        </p:nvSpPr>
        <p:spPr>
          <a:xfrm>
            <a:off x="6474950" y="2112475"/>
            <a:ext cx="5472000" cy="10221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sz="1600">
              <a:solidFill>
                <a:schemeClr val="dk1"/>
              </a:solidFill>
              <a:latin typeface="Consolas"/>
              <a:ea typeface="Consolas"/>
              <a:cs typeface="Consolas"/>
              <a:sym typeface="Consolas"/>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add</a:t>
            </a:r>
            <a:r>
              <a:rPr lang="en-US" sz="1600">
                <a:solidFill>
                  <a:schemeClr val="dk1"/>
                </a:solidFill>
                <a:latin typeface="Consolas"/>
                <a:ea typeface="Consolas"/>
                <a:cs typeface="Consolas"/>
                <a:sym typeface="Consolas"/>
              </a:rPr>
              <a:t>(start);</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add</a:t>
            </a:r>
            <a:r>
              <a:rPr lang="en-US" sz="1600">
                <a:solidFill>
                  <a:schemeClr val="dk1"/>
                </a:solidFill>
                <a:latin typeface="Consolas"/>
                <a:ea typeface="Consolas"/>
                <a:cs typeface="Consolas"/>
                <a:sym typeface="Consolas"/>
              </a:rPr>
              <a:t>(start);</a:t>
            </a:r>
            <a:endParaRPr/>
          </a:p>
        </p:txBody>
      </p:sp>
      <p:sp>
        <p:nvSpPr>
          <p:cNvPr id="453" name="Google Shape;453;p30"/>
          <p:cNvSpPr txBox="1"/>
          <p:nvPr/>
        </p:nvSpPr>
        <p:spPr>
          <a:xfrm>
            <a:off x="6474950" y="2998975"/>
            <a:ext cx="5472000" cy="1071032"/>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sz="1600" dirty="0">
              <a:solidFill>
                <a:schemeClr val="dk1"/>
              </a:solidFill>
              <a:latin typeface="Consolas"/>
              <a:ea typeface="Consolas"/>
              <a:cs typeface="Consolas"/>
              <a:sym typeface="Consolas"/>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2"/>
                </a:solidFill>
                <a:latin typeface="Consolas"/>
                <a:ea typeface="Consolas"/>
                <a:cs typeface="Consolas"/>
                <a:sym typeface="Consolas"/>
              </a:rPr>
              <a:t>while</a:t>
            </a: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isEmpty</a:t>
            </a:r>
            <a:r>
              <a:rPr lang="en-US" sz="1600" dirty="0">
                <a:solidFill>
                  <a:schemeClr val="dk1"/>
                </a:solidFill>
                <a:latin typeface="Consolas"/>
                <a:ea typeface="Consolas"/>
                <a:cs typeface="Consolas"/>
                <a:sym typeface="Consolas"/>
              </a:rPr>
              <a:t>()) {</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3"/>
                </a:solidFill>
                <a:latin typeface="Consolas"/>
                <a:ea typeface="Consolas"/>
                <a:cs typeface="Consolas"/>
                <a:sym typeface="Consolas"/>
              </a:rPr>
              <a:t>Node</a:t>
            </a:r>
            <a:r>
              <a:rPr lang="en-US" sz="1600" dirty="0">
                <a:solidFill>
                  <a:schemeClr val="dk1"/>
                </a:solidFill>
                <a:latin typeface="Consolas"/>
                <a:ea typeface="Consolas"/>
                <a:cs typeface="Consolas"/>
                <a:sym typeface="Consolas"/>
              </a:rPr>
              <a:t> from = </a:t>
            </a:r>
            <a:r>
              <a:rPr lang="en-US" sz="160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remove</a:t>
            </a:r>
            <a:r>
              <a:rPr lang="en-US" sz="1600" dirty="0">
                <a:solidFill>
                  <a:schemeClr val="dk1"/>
                </a:solidFill>
                <a:latin typeface="Consolas"/>
                <a:ea typeface="Consolas"/>
                <a:cs typeface="Consolas"/>
                <a:sym typeface="Consolas"/>
              </a:rPr>
              <a:t>();</a:t>
            </a:r>
            <a:endParaRPr dirty="0"/>
          </a:p>
        </p:txBody>
      </p:sp>
      <p:sp>
        <p:nvSpPr>
          <p:cNvPr id="454" name="Google Shape;454;p30"/>
          <p:cNvSpPr txBox="1"/>
          <p:nvPr/>
        </p:nvSpPr>
        <p:spPr>
          <a:xfrm>
            <a:off x="6824900" y="3885900"/>
            <a:ext cx="5472000" cy="775567"/>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2"/>
                </a:solidFill>
                <a:latin typeface="Consolas"/>
                <a:ea typeface="Consolas"/>
                <a:cs typeface="Consolas"/>
                <a:sym typeface="Consolas"/>
              </a:rPr>
              <a:t>for</a:t>
            </a:r>
            <a:r>
              <a:rPr lang="en-US" sz="1600" dirty="0">
                <a:solidFill>
                  <a:schemeClr val="dk1"/>
                </a:solidFill>
                <a:latin typeface="Consolas"/>
                <a:ea typeface="Consolas"/>
                <a:cs typeface="Consolas"/>
                <a:sym typeface="Consolas"/>
              </a:rPr>
              <a:t> (</a:t>
            </a:r>
            <a:r>
              <a:rPr lang="en-US" sz="1600" dirty="0">
                <a:solidFill>
                  <a:schemeClr val="accent3"/>
                </a:solidFill>
                <a:latin typeface="Consolas"/>
                <a:ea typeface="Consolas"/>
                <a:cs typeface="Consolas"/>
                <a:sym typeface="Consolas"/>
              </a:rPr>
              <a:t>Edge</a:t>
            </a: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edge</a:t>
            </a:r>
            <a:r>
              <a:rPr lang="en-US" sz="1600" dirty="0">
                <a:solidFill>
                  <a:schemeClr val="dk1"/>
                </a:solidFill>
                <a:latin typeface="Consolas"/>
                <a:ea typeface="Consolas"/>
                <a:cs typeface="Consolas"/>
                <a:sym typeface="Consolas"/>
              </a:rPr>
              <a:t> : </a:t>
            </a:r>
            <a:r>
              <a:rPr lang="en-US" sz="1600" dirty="0" err="1">
                <a:solidFill>
                  <a:schemeClr val="dk1"/>
                </a:solidFill>
                <a:latin typeface="Consolas"/>
                <a:ea typeface="Consolas"/>
                <a:cs typeface="Consolas"/>
                <a:sym typeface="Consolas"/>
              </a:rPr>
              <a:t>graph.</a:t>
            </a:r>
            <a:r>
              <a:rPr lang="en-US" sz="1600" b="1" dirty="0" err="1">
                <a:solidFill>
                  <a:schemeClr val="dk1"/>
                </a:solidFill>
                <a:latin typeface="Consolas"/>
                <a:ea typeface="Consolas"/>
                <a:cs typeface="Consolas"/>
                <a:sym typeface="Consolas"/>
              </a:rPr>
              <a:t>edgesFrom</a:t>
            </a:r>
            <a:r>
              <a:rPr lang="en-US" sz="1600" dirty="0">
                <a:solidFill>
                  <a:schemeClr val="dk1"/>
                </a:solidFill>
                <a:latin typeface="Consolas"/>
                <a:ea typeface="Consolas"/>
                <a:cs typeface="Consolas"/>
                <a:sym typeface="Consolas"/>
              </a:rPr>
              <a:t>(from)) {</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3"/>
                </a:solidFill>
                <a:latin typeface="Consolas"/>
                <a:ea typeface="Consolas"/>
                <a:cs typeface="Consolas"/>
                <a:sym typeface="Consolas"/>
              </a:rPr>
              <a:t>Node</a:t>
            </a:r>
            <a:r>
              <a:rPr lang="en-US" sz="1600" dirty="0">
                <a:solidFill>
                  <a:schemeClr val="dk1"/>
                </a:solidFill>
                <a:latin typeface="Consolas"/>
                <a:ea typeface="Consolas"/>
                <a:cs typeface="Consolas"/>
                <a:sym typeface="Consolas"/>
              </a:rPr>
              <a:t> to = edge.</a:t>
            </a:r>
            <a:r>
              <a:rPr lang="en-US" sz="1600" b="1" dirty="0">
                <a:solidFill>
                  <a:schemeClr val="dk1"/>
                </a:solidFill>
                <a:latin typeface="Consolas"/>
                <a:ea typeface="Consolas"/>
                <a:cs typeface="Consolas"/>
                <a:sym typeface="Consolas"/>
              </a:rPr>
              <a:t>to</a:t>
            </a:r>
            <a:r>
              <a:rPr lang="en-US" sz="1600" dirty="0">
                <a:solidFill>
                  <a:schemeClr val="dk1"/>
                </a:solidFill>
                <a:latin typeface="Consolas"/>
                <a:ea typeface="Consolas"/>
                <a:cs typeface="Consolas"/>
                <a:sym typeface="Consolas"/>
              </a:rPr>
              <a:t>();</a:t>
            </a:r>
            <a:endParaRPr dirty="0"/>
          </a:p>
        </p:txBody>
      </p:sp>
      <p:sp>
        <p:nvSpPr>
          <p:cNvPr id="455" name="Google Shape;455;p30"/>
          <p:cNvSpPr txBox="1"/>
          <p:nvPr/>
        </p:nvSpPr>
        <p:spPr>
          <a:xfrm>
            <a:off x="6824900" y="4180475"/>
            <a:ext cx="5122200" cy="24627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r>
              <a:rPr lang="en-US" sz="1600">
                <a:solidFill>
                  <a:schemeClr val="accent2"/>
                </a:solidFill>
                <a:latin typeface="Consolas"/>
                <a:ea typeface="Consolas"/>
                <a:cs typeface="Consolas"/>
                <a:sym typeface="Consolas"/>
              </a:rPr>
              <a:t>if</a:t>
            </a:r>
            <a:r>
              <a:rPr lang="en-US" sz="160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contains</a:t>
            </a:r>
            <a:r>
              <a:rPr lang="en-US" sz="1600">
                <a:solidFill>
                  <a:schemeClr val="dk1"/>
                </a:solidFill>
                <a:latin typeface="Consolas"/>
                <a:ea typeface="Consolas"/>
                <a:cs typeface="Consolas"/>
                <a:sym typeface="Consolas"/>
              </a:rPr>
              <a:t>(to)) {</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add</a:t>
            </a:r>
            <a:r>
              <a:rPr lang="en-US" sz="1600">
                <a:solidFill>
                  <a:schemeClr val="dk1"/>
                </a:solidFill>
                <a:latin typeface="Consolas"/>
                <a:ea typeface="Consolas"/>
                <a:cs typeface="Consolas"/>
                <a:sym typeface="Consolas"/>
              </a:rPr>
              <a:t>(to);</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add</a:t>
            </a:r>
            <a:r>
              <a:rPr lang="en-US" sz="1600">
                <a:solidFill>
                  <a:schemeClr val="dk1"/>
                </a:solidFill>
                <a:latin typeface="Consolas"/>
                <a:ea typeface="Consolas"/>
                <a:cs typeface="Consolas"/>
                <a:sym typeface="Consolas"/>
              </a:rPr>
              <a:t>(to);</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3"/>
                                        </p:tgtEl>
                                        <p:attrNameLst>
                                          <p:attrName>style.visibility</p:attrName>
                                        </p:attrNameLst>
                                      </p:cBhvr>
                                      <p:to>
                                        <p:strVal val="visible"/>
                                      </p:to>
                                    </p:set>
                                    <p:animEffect transition="in" filter="fade">
                                      <p:cBhvr>
                                        <p:cTn id="7" dur="1000"/>
                                        <p:tgtEl>
                                          <p:spTgt spid="423"/>
                                        </p:tgtEl>
                                      </p:cBhvr>
                                    </p:animEffect>
                                  </p:childTnLst>
                                </p:cTn>
                              </p:par>
                              <p:par>
                                <p:cTn id="8" presetID="10" presetClass="entr" presetSubtype="0" fill="hold" nodeType="withEffect">
                                  <p:stCondLst>
                                    <p:cond delay="0"/>
                                  </p:stCondLst>
                                  <p:childTnLst>
                                    <p:set>
                                      <p:cBhvr>
                                        <p:cTn id="9" dur="1" fill="hold">
                                          <p:stCondLst>
                                            <p:cond delay="0"/>
                                          </p:stCondLst>
                                        </p:cTn>
                                        <p:tgtEl>
                                          <p:spTgt spid="450"/>
                                        </p:tgtEl>
                                        <p:attrNameLst>
                                          <p:attrName>style.visibility</p:attrName>
                                        </p:attrNameLst>
                                      </p:cBhvr>
                                      <p:to>
                                        <p:strVal val="visible"/>
                                      </p:to>
                                    </p:set>
                                    <p:animEffect transition="in" filter="fade">
                                      <p:cBhvr>
                                        <p:cTn id="10" dur="1000"/>
                                        <p:tgtEl>
                                          <p:spTgt spid="450"/>
                                        </p:tgtEl>
                                      </p:cBhvr>
                                    </p:animEffect>
                                  </p:childTnLst>
                                </p:cTn>
                              </p:par>
                              <p:par>
                                <p:cTn id="11" presetID="10" presetClass="entr" presetSubtype="0" fill="hold" nodeType="withEffect">
                                  <p:stCondLst>
                                    <p:cond delay="0"/>
                                  </p:stCondLst>
                                  <p:childTnLst>
                                    <p:set>
                                      <p:cBhvr>
                                        <p:cTn id="12" dur="1" fill="hold">
                                          <p:stCondLst>
                                            <p:cond delay="0"/>
                                          </p:stCondLst>
                                        </p:cTn>
                                        <p:tgtEl>
                                          <p:spTgt spid="426"/>
                                        </p:tgtEl>
                                        <p:attrNameLst>
                                          <p:attrName>style.visibility</p:attrName>
                                        </p:attrNameLst>
                                      </p:cBhvr>
                                      <p:to>
                                        <p:strVal val="visible"/>
                                      </p:to>
                                    </p:set>
                                    <p:animEffect transition="in" filter="fade">
                                      <p:cBhvr>
                                        <p:cTn id="13" dur="1000"/>
                                        <p:tgtEl>
                                          <p:spTgt spid="426"/>
                                        </p:tgtEl>
                                      </p:cBhvr>
                                    </p:animEffect>
                                  </p:childTnLst>
                                </p:cTn>
                              </p:par>
                              <p:par>
                                <p:cTn id="14" presetID="10" presetClass="entr" presetSubtype="0" fill="hold" nodeType="withEffect">
                                  <p:stCondLst>
                                    <p:cond delay="0"/>
                                  </p:stCondLst>
                                  <p:childTnLst>
                                    <p:set>
                                      <p:cBhvr>
                                        <p:cTn id="15" dur="1" fill="hold">
                                          <p:stCondLst>
                                            <p:cond delay="0"/>
                                          </p:stCondLst>
                                        </p:cTn>
                                        <p:tgtEl>
                                          <p:spTgt spid="446"/>
                                        </p:tgtEl>
                                        <p:attrNameLst>
                                          <p:attrName>style.visibility</p:attrName>
                                        </p:attrNameLst>
                                      </p:cBhvr>
                                      <p:to>
                                        <p:strVal val="visible"/>
                                      </p:to>
                                    </p:set>
                                    <p:animEffect transition="in" filter="fade">
                                      <p:cBhvr>
                                        <p:cTn id="16" dur="1000"/>
                                        <p:tgtEl>
                                          <p:spTgt spid="44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51"/>
                                        </p:tgtEl>
                                        <p:attrNameLst>
                                          <p:attrName>style.visibility</p:attrName>
                                        </p:attrNameLst>
                                      </p:cBhvr>
                                      <p:to>
                                        <p:strVal val="visible"/>
                                      </p:to>
                                    </p:set>
                                    <p:animEffect transition="in" filter="fade">
                                      <p:cBhvr>
                                        <p:cTn id="21" dur="1000"/>
                                        <p:tgtEl>
                                          <p:spTgt spid="45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25"/>
                                        </p:tgtEl>
                                        <p:attrNameLst>
                                          <p:attrName>style.visibility</p:attrName>
                                        </p:attrNameLst>
                                      </p:cBhvr>
                                      <p:to>
                                        <p:strVal val="visible"/>
                                      </p:to>
                                    </p:set>
                                    <p:animEffect transition="in" filter="fade">
                                      <p:cBhvr>
                                        <p:cTn id="26" dur="1000"/>
                                        <p:tgtEl>
                                          <p:spTgt spid="425"/>
                                        </p:tgtEl>
                                      </p:cBhvr>
                                    </p:animEffect>
                                  </p:childTnLst>
                                </p:cTn>
                              </p:par>
                              <p:par>
                                <p:cTn id="27" presetID="10" presetClass="entr" presetSubtype="0" fill="hold" nodeType="withEffect">
                                  <p:stCondLst>
                                    <p:cond delay="0"/>
                                  </p:stCondLst>
                                  <p:childTnLst>
                                    <p:set>
                                      <p:cBhvr>
                                        <p:cTn id="28" dur="1" fill="hold">
                                          <p:stCondLst>
                                            <p:cond delay="0"/>
                                          </p:stCondLst>
                                        </p:cTn>
                                        <p:tgtEl>
                                          <p:spTgt spid="452"/>
                                        </p:tgtEl>
                                        <p:attrNameLst>
                                          <p:attrName>style.visibility</p:attrName>
                                        </p:attrNameLst>
                                      </p:cBhvr>
                                      <p:to>
                                        <p:strVal val="visible"/>
                                      </p:to>
                                    </p:set>
                                    <p:animEffect transition="in" filter="fade">
                                      <p:cBhvr>
                                        <p:cTn id="29" dur="1000"/>
                                        <p:tgtEl>
                                          <p:spTgt spid="45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47"/>
                                        </p:tgtEl>
                                        <p:attrNameLst>
                                          <p:attrName>style.visibility</p:attrName>
                                        </p:attrNameLst>
                                      </p:cBhvr>
                                      <p:to>
                                        <p:strVal val="visible"/>
                                      </p:to>
                                    </p:set>
                                    <p:animEffect transition="in" filter="fade">
                                      <p:cBhvr>
                                        <p:cTn id="34" dur="1000"/>
                                        <p:tgtEl>
                                          <p:spTgt spid="447"/>
                                        </p:tgtEl>
                                      </p:cBhvr>
                                    </p:animEffect>
                                  </p:childTnLst>
                                </p:cTn>
                              </p:par>
                              <p:par>
                                <p:cTn id="35" presetID="10" presetClass="entr" presetSubtype="0" fill="hold" nodeType="withEffect">
                                  <p:stCondLst>
                                    <p:cond delay="0"/>
                                  </p:stCondLst>
                                  <p:childTnLst>
                                    <p:set>
                                      <p:cBhvr>
                                        <p:cTn id="36" dur="1" fill="hold">
                                          <p:stCondLst>
                                            <p:cond delay="0"/>
                                          </p:stCondLst>
                                        </p:cTn>
                                        <p:tgtEl>
                                          <p:spTgt spid="453"/>
                                        </p:tgtEl>
                                        <p:attrNameLst>
                                          <p:attrName>style.visibility</p:attrName>
                                        </p:attrNameLst>
                                      </p:cBhvr>
                                      <p:to>
                                        <p:strVal val="visible"/>
                                      </p:to>
                                    </p:set>
                                    <p:animEffect transition="in" filter="fade">
                                      <p:cBhvr>
                                        <p:cTn id="37" dur="1000"/>
                                        <p:tgtEl>
                                          <p:spTgt spid="45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48"/>
                                        </p:tgtEl>
                                        <p:attrNameLst>
                                          <p:attrName>style.visibility</p:attrName>
                                        </p:attrNameLst>
                                      </p:cBhvr>
                                      <p:to>
                                        <p:strVal val="visible"/>
                                      </p:to>
                                    </p:set>
                                    <p:animEffect transition="in" filter="fade">
                                      <p:cBhvr>
                                        <p:cTn id="42" dur="1000"/>
                                        <p:tgtEl>
                                          <p:spTgt spid="448"/>
                                        </p:tgtEl>
                                      </p:cBhvr>
                                    </p:animEffect>
                                  </p:childTnLst>
                                </p:cTn>
                              </p:par>
                              <p:par>
                                <p:cTn id="43" presetID="10" presetClass="entr" presetSubtype="0" fill="hold" nodeType="withEffect">
                                  <p:stCondLst>
                                    <p:cond delay="0"/>
                                  </p:stCondLst>
                                  <p:childTnLst>
                                    <p:set>
                                      <p:cBhvr>
                                        <p:cTn id="44" dur="1" fill="hold">
                                          <p:stCondLst>
                                            <p:cond delay="0"/>
                                          </p:stCondLst>
                                        </p:cTn>
                                        <p:tgtEl>
                                          <p:spTgt spid="454"/>
                                        </p:tgtEl>
                                        <p:attrNameLst>
                                          <p:attrName>style.visibility</p:attrName>
                                        </p:attrNameLst>
                                      </p:cBhvr>
                                      <p:to>
                                        <p:strVal val="visible"/>
                                      </p:to>
                                    </p:set>
                                    <p:animEffect transition="in" filter="fade">
                                      <p:cBhvr>
                                        <p:cTn id="45" dur="1500"/>
                                        <p:tgtEl>
                                          <p:spTgt spid="45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49"/>
                                        </p:tgtEl>
                                        <p:attrNameLst>
                                          <p:attrName>style.visibility</p:attrName>
                                        </p:attrNameLst>
                                      </p:cBhvr>
                                      <p:to>
                                        <p:strVal val="visible"/>
                                      </p:to>
                                    </p:set>
                                    <p:animEffect transition="in" filter="fade">
                                      <p:cBhvr>
                                        <p:cTn id="50" dur="1000"/>
                                        <p:tgtEl>
                                          <p:spTgt spid="449"/>
                                        </p:tgtEl>
                                      </p:cBhvr>
                                    </p:animEffect>
                                  </p:childTnLst>
                                </p:cTn>
                              </p:par>
                              <p:par>
                                <p:cTn id="51" presetID="10" presetClass="entr" presetSubtype="0" fill="hold" nodeType="withEffect">
                                  <p:stCondLst>
                                    <p:cond delay="0"/>
                                  </p:stCondLst>
                                  <p:childTnLst>
                                    <p:set>
                                      <p:cBhvr>
                                        <p:cTn id="52" dur="1" fill="hold">
                                          <p:stCondLst>
                                            <p:cond delay="0"/>
                                          </p:stCondLst>
                                        </p:cTn>
                                        <p:tgtEl>
                                          <p:spTgt spid="455"/>
                                        </p:tgtEl>
                                        <p:attrNameLst>
                                          <p:attrName>style.visibility</p:attrName>
                                        </p:attrNameLst>
                                      </p:cBhvr>
                                      <p:to>
                                        <p:strVal val="visible"/>
                                      </p:to>
                                    </p:set>
                                    <p:animEffect transition="in" filter="fade">
                                      <p:cBhvr>
                                        <p:cTn id="53" dur="1000"/>
                                        <p:tgtEl>
                                          <p:spTgt spid="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31"/>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BFS Implementation: In Action</a:t>
            </a:r>
            <a:endParaRPr/>
          </a:p>
        </p:txBody>
      </p:sp>
      <p:sp>
        <p:nvSpPr>
          <p:cNvPr id="462" name="Google Shape;462;p31"/>
          <p:cNvSpPr txBox="1"/>
          <p:nvPr/>
        </p:nvSpPr>
        <p:spPr>
          <a:xfrm>
            <a:off x="689530" y="1343888"/>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sp>
        <p:nvSpPr>
          <p:cNvPr id="463" name="Google Shape;463;p31"/>
          <p:cNvSpPr txBox="1"/>
          <p:nvPr/>
        </p:nvSpPr>
        <p:spPr>
          <a:xfrm>
            <a:off x="6474941" y="1219200"/>
            <a:ext cx="5471983" cy="5461686"/>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bfs</a:t>
            </a:r>
            <a:r>
              <a:rPr lang="en-US" sz="1600" b="0" dirty="0">
                <a:solidFill>
                  <a:schemeClr val="dk1"/>
                </a:solidFill>
                <a:latin typeface="Consolas"/>
                <a:ea typeface="Consolas"/>
                <a:cs typeface="Consolas"/>
                <a:sym typeface="Consolas"/>
              </a:rPr>
              <a:t>(</a:t>
            </a:r>
            <a:r>
              <a:rPr lang="en-US" sz="1600" b="0" dirty="0">
                <a:solidFill>
                  <a:schemeClr val="accent3"/>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start)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Queue</a:t>
            </a:r>
            <a:r>
              <a:rPr lang="en-US" sz="1600" b="0" dirty="0">
                <a:solidFill>
                  <a:schemeClr val="dk1"/>
                </a:solidFill>
                <a:latin typeface="Consolas"/>
                <a:ea typeface="Consolas"/>
                <a:cs typeface="Consolas"/>
                <a:sym typeface="Consolas"/>
              </a:rPr>
              <a:t>&lt;</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&gt; perimeter = </a:t>
            </a:r>
            <a:r>
              <a:rPr lang="en-US" sz="1600" b="0" dirty="0">
                <a:solidFill>
                  <a:schemeClr val="accent2"/>
                </a:solidFill>
                <a:latin typeface="Consolas"/>
                <a:ea typeface="Consolas"/>
                <a:cs typeface="Consolas"/>
                <a:sym typeface="Consolas"/>
              </a:rPr>
              <a:t>new</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Queue</a:t>
            </a:r>
            <a:r>
              <a:rPr lang="en-US" sz="1600" b="0" dirty="0">
                <a:solidFill>
                  <a:schemeClr val="dk1"/>
                </a:solidFill>
                <a:latin typeface="Consolas"/>
                <a:ea typeface="Consolas"/>
                <a:cs typeface="Consolas"/>
                <a:sym typeface="Consolas"/>
              </a:rPr>
              <a:t>&lt;&gt;();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&gt; visited = </a:t>
            </a:r>
            <a:r>
              <a:rPr lang="en-US" sz="1600" b="0" dirty="0">
                <a:solidFill>
                  <a:schemeClr val="accent2"/>
                </a:solidFill>
                <a:latin typeface="Consolas"/>
                <a:ea typeface="Consolas"/>
                <a:cs typeface="Consolas"/>
                <a:sym typeface="Consolas"/>
              </a:rPr>
              <a:t>new</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&lt;&gt;();  </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isEmpty</a:t>
            </a: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from =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remove</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graph.</a:t>
            </a:r>
            <a:r>
              <a:rPr lang="en-US" sz="1600" b="1" dirty="0" err="1">
                <a:solidFill>
                  <a:schemeClr val="dk1"/>
                </a:solidFill>
                <a:latin typeface="Consolas"/>
                <a:ea typeface="Consolas"/>
                <a:cs typeface="Consolas"/>
                <a:sym typeface="Consolas"/>
              </a:rPr>
              <a:t>edgesFrom</a:t>
            </a:r>
            <a:r>
              <a:rPr lang="en-US" sz="1600" b="0" dirty="0">
                <a:solidFill>
                  <a:schemeClr val="dk1"/>
                </a:solidFill>
                <a:latin typeface="Consolas"/>
                <a:ea typeface="Consolas"/>
                <a:cs typeface="Consolas"/>
                <a:sym typeface="Consolas"/>
              </a:rPr>
              <a:t>(from))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to = edge.</a:t>
            </a:r>
            <a:r>
              <a:rPr lang="en-US" sz="1600" b="1" dirty="0">
                <a:solidFill>
                  <a:schemeClr val="dk1"/>
                </a:solidFill>
                <a:latin typeface="Consolas"/>
                <a:ea typeface="Consolas"/>
                <a:cs typeface="Consolas"/>
                <a:sym typeface="Consolas"/>
              </a:rPr>
              <a:t>to</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contains</a:t>
            </a:r>
            <a:r>
              <a:rPr lang="en-US" sz="1600" b="0" dirty="0">
                <a:solidFill>
                  <a:schemeClr val="dk1"/>
                </a:solidFill>
                <a:latin typeface="Consolas"/>
                <a:ea typeface="Consolas"/>
                <a:cs typeface="Consolas"/>
                <a:sym typeface="Consolas"/>
              </a:rPr>
              <a:t>(to))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a:t>
            </a:r>
            <a:endParaRPr dirty="0"/>
          </a:p>
        </p:txBody>
      </p:sp>
      <p:sp>
        <p:nvSpPr>
          <p:cNvPr id="464" name="Google Shape;464;p31"/>
          <p:cNvSpPr/>
          <p:nvPr/>
        </p:nvSpPr>
        <p:spPr>
          <a:xfrm>
            <a:off x="1125353" y="4095939"/>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1</a:t>
            </a:r>
            <a:endParaRPr sz="2133" b="0" i="0" u="none" strike="noStrike" cap="none">
              <a:solidFill>
                <a:srgbClr val="000000"/>
              </a:solidFill>
              <a:latin typeface="Calibri"/>
              <a:ea typeface="Calibri"/>
              <a:cs typeface="Calibri"/>
              <a:sym typeface="Calibri"/>
            </a:endParaRPr>
          </a:p>
        </p:txBody>
      </p:sp>
      <p:sp>
        <p:nvSpPr>
          <p:cNvPr id="465" name="Google Shape;465;p31"/>
          <p:cNvSpPr/>
          <p:nvPr/>
        </p:nvSpPr>
        <p:spPr>
          <a:xfrm>
            <a:off x="1276632" y="4921245"/>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2</a:t>
            </a:r>
            <a:endParaRPr sz="2133" b="0" i="0" u="none" strike="noStrike" cap="none">
              <a:solidFill>
                <a:srgbClr val="000000"/>
              </a:solidFill>
              <a:latin typeface="Calibri"/>
              <a:ea typeface="Calibri"/>
              <a:cs typeface="Calibri"/>
              <a:sym typeface="Calibri"/>
            </a:endParaRPr>
          </a:p>
        </p:txBody>
      </p:sp>
      <p:sp>
        <p:nvSpPr>
          <p:cNvPr id="466" name="Google Shape;466;p31"/>
          <p:cNvSpPr/>
          <p:nvPr/>
        </p:nvSpPr>
        <p:spPr>
          <a:xfrm>
            <a:off x="2664478" y="3043730"/>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3</a:t>
            </a:r>
            <a:endParaRPr sz="2133" b="0" i="0" u="none" strike="noStrike" cap="none">
              <a:solidFill>
                <a:srgbClr val="000000"/>
              </a:solidFill>
              <a:latin typeface="Calibri"/>
              <a:ea typeface="Calibri"/>
              <a:cs typeface="Calibri"/>
              <a:sym typeface="Calibri"/>
            </a:endParaRPr>
          </a:p>
        </p:txBody>
      </p:sp>
      <p:sp>
        <p:nvSpPr>
          <p:cNvPr id="467" name="Google Shape;467;p31"/>
          <p:cNvSpPr/>
          <p:nvPr/>
        </p:nvSpPr>
        <p:spPr>
          <a:xfrm>
            <a:off x="2326879" y="3873226"/>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4</a:t>
            </a:r>
            <a:endParaRPr sz="2133" b="0" i="0" u="none" strike="noStrike" cap="none">
              <a:solidFill>
                <a:srgbClr val="000000"/>
              </a:solidFill>
              <a:latin typeface="Calibri"/>
              <a:ea typeface="Calibri"/>
              <a:cs typeface="Calibri"/>
              <a:sym typeface="Calibri"/>
            </a:endParaRPr>
          </a:p>
        </p:txBody>
      </p:sp>
      <p:sp>
        <p:nvSpPr>
          <p:cNvPr id="468" name="Google Shape;468;p31"/>
          <p:cNvSpPr/>
          <p:nvPr/>
        </p:nvSpPr>
        <p:spPr>
          <a:xfrm>
            <a:off x="2418147" y="5071258"/>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5</a:t>
            </a:r>
            <a:endParaRPr sz="2133" b="0" i="0" u="none" strike="noStrike" cap="none">
              <a:solidFill>
                <a:srgbClr val="000000"/>
              </a:solidFill>
              <a:latin typeface="Calibri"/>
              <a:ea typeface="Calibri"/>
              <a:cs typeface="Calibri"/>
              <a:sym typeface="Calibri"/>
            </a:endParaRPr>
          </a:p>
        </p:txBody>
      </p:sp>
      <p:sp>
        <p:nvSpPr>
          <p:cNvPr id="469" name="Google Shape;469;p31"/>
          <p:cNvSpPr/>
          <p:nvPr/>
        </p:nvSpPr>
        <p:spPr>
          <a:xfrm>
            <a:off x="3561068" y="5319997"/>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6</a:t>
            </a:r>
            <a:endParaRPr sz="2133" b="0" i="0" u="none" strike="noStrike" cap="none">
              <a:solidFill>
                <a:srgbClr val="000000"/>
              </a:solidFill>
              <a:latin typeface="Calibri"/>
              <a:ea typeface="Calibri"/>
              <a:cs typeface="Calibri"/>
              <a:sym typeface="Calibri"/>
            </a:endParaRPr>
          </a:p>
        </p:txBody>
      </p:sp>
      <p:sp>
        <p:nvSpPr>
          <p:cNvPr id="470" name="Google Shape;470;p31"/>
          <p:cNvSpPr/>
          <p:nvPr/>
        </p:nvSpPr>
        <p:spPr>
          <a:xfrm>
            <a:off x="4252334" y="4276076"/>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7</a:t>
            </a:r>
            <a:endParaRPr sz="2133" b="0" i="0" u="none" strike="noStrike" cap="none">
              <a:solidFill>
                <a:srgbClr val="000000"/>
              </a:solidFill>
              <a:latin typeface="Calibri"/>
              <a:ea typeface="Calibri"/>
              <a:cs typeface="Calibri"/>
              <a:sym typeface="Calibri"/>
            </a:endParaRPr>
          </a:p>
        </p:txBody>
      </p:sp>
      <p:sp>
        <p:nvSpPr>
          <p:cNvPr id="471" name="Google Shape;471;p31"/>
          <p:cNvSpPr/>
          <p:nvPr/>
        </p:nvSpPr>
        <p:spPr>
          <a:xfrm>
            <a:off x="2082013" y="6009123"/>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8</a:t>
            </a:r>
            <a:endParaRPr sz="2133" b="0" i="0" u="none" strike="noStrike" cap="none">
              <a:solidFill>
                <a:srgbClr val="000000"/>
              </a:solidFill>
              <a:latin typeface="Calibri"/>
              <a:ea typeface="Calibri"/>
              <a:cs typeface="Calibri"/>
              <a:sym typeface="Calibri"/>
            </a:endParaRPr>
          </a:p>
        </p:txBody>
      </p:sp>
      <p:cxnSp>
        <p:nvCxnSpPr>
          <p:cNvPr id="472" name="Google Shape;472;p31"/>
          <p:cNvCxnSpPr>
            <a:stCxn id="464" idx="2"/>
            <a:endCxn id="465" idx="0"/>
          </p:cNvCxnSpPr>
          <p:nvPr/>
        </p:nvCxnSpPr>
        <p:spPr>
          <a:xfrm>
            <a:off x="1336953" y="4433139"/>
            <a:ext cx="151200" cy="488100"/>
          </a:xfrm>
          <a:prstGeom prst="straightConnector1">
            <a:avLst/>
          </a:prstGeom>
          <a:noFill/>
          <a:ln w="19050" cap="flat" cmpd="sng">
            <a:solidFill>
              <a:schemeClr val="dk2"/>
            </a:solidFill>
            <a:prstDash val="solid"/>
            <a:round/>
            <a:headEnd type="none" w="sm" len="sm"/>
            <a:tailEnd type="none" w="sm" len="sm"/>
          </a:ln>
        </p:spPr>
      </p:cxnSp>
      <p:cxnSp>
        <p:nvCxnSpPr>
          <p:cNvPr id="473" name="Google Shape;473;p31"/>
          <p:cNvCxnSpPr>
            <a:stCxn id="464" idx="3"/>
            <a:endCxn id="467" idx="1"/>
          </p:cNvCxnSpPr>
          <p:nvPr/>
        </p:nvCxnSpPr>
        <p:spPr>
          <a:xfrm rot="10800000" flipH="1">
            <a:off x="1548553" y="4041939"/>
            <a:ext cx="778200" cy="222600"/>
          </a:xfrm>
          <a:prstGeom prst="straightConnector1">
            <a:avLst/>
          </a:prstGeom>
          <a:noFill/>
          <a:ln w="19050" cap="flat" cmpd="sng">
            <a:solidFill>
              <a:schemeClr val="dk2"/>
            </a:solidFill>
            <a:prstDash val="solid"/>
            <a:round/>
            <a:headEnd type="none" w="sm" len="sm"/>
            <a:tailEnd type="none" w="sm" len="sm"/>
          </a:ln>
        </p:spPr>
      </p:cxnSp>
      <p:cxnSp>
        <p:nvCxnSpPr>
          <p:cNvPr id="474" name="Google Shape;474;p31"/>
          <p:cNvCxnSpPr>
            <a:stCxn id="466" idx="2"/>
            <a:endCxn id="467" idx="0"/>
          </p:cNvCxnSpPr>
          <p:nvPr/>
        </p:nvCxnSpPr>
        <p:spPr>
          <a:xfrm flipH="1">
            <a:off x="2538578" y="3380930"/>
            <a:ext cx="337500" cy="492300"/>
          </a:xfrm>
          <a:prstGeom prst="straightConnector1">
            <a:avLst/>
          </a:prstGeom>
          <a:noFill/>
          <a:ln w="19050" cap="flat" cmpd="sng">
            <a:solidFill>
              <a:schemeClr val="dk2"/>
            </a:solidFill>
            <a:prstDash val="solid"/>
            <a:round/>
            <a:headEnd type="none" w="sm" len="sm"/>
            <a:tailEnd type="none" w="sm" len="sm"/>
          </a:ln>
        </p:spPr>
      </p:cxnSp>
      <p:cxnSp>
        <p:nvCxnSpPr>
          <p:cNvPr id="475" name="Google Shape;475;p31"/>
          <p:cNvCxnSpPr>
            <a:stCxn id="469" idx="0"/>
            <a:endCxn id="470" idx="2"/>
          </p:cNvCxnSpPr>
          <p:nvPr/>
        </p:nvCxnSpPr>
        <p:spPr>
          <a:xfrm rot="10800000" flipH="1">
            <a:off x="3772668" y="4613197"/>
            <a:ext cx="691200" cy="706800"/>
          </a:xfrm>
          <a:prstGeom prst="straightConnector1">
            <a:avLst/>
          </a:prstGeom>
          <a:noFill/>
          <a:ln w="19050" cap="flat" cmpd="sng">
            <a:solidFill>
              <a:schemeClr val="dk2"/>
            </a:solidFill>
            <a:prstDash val="solid"/>
            <a:round/>
            <a:headEnd type="none" w="sm" len="sm"/>
            <a:tailEnd type="none" w="sm" len="sm"/>
          </a:ln>
        </p:spPr>
      </p:cxnSp>
      <p:cxnSp>
        <p:nvCxnSpPr>
          <p:cNvPr id="476" name="Google Shape;476;p31"/>
          <p:cNvCxnSpPr>
            <a:stCxn id="469" idx="1"/>
            <a:endCxn id="468" idx="3"/>
          </p:cNvCxnSpPr>
          <p:nvPr/>
        </p:nvCxnSpPr>
        <p:spPr>
          <a:xfrm rot="10800000">
            <a:off x="2841368" y="5239897"/>
            <a:ext cx="719700" cy="248700"/>
          </a:xfrm>
          <a:prstGeom prst="straightConnector1">
            <a:avLst/>
          </a:prstGeom>
          <a:noFill/>
          <a:ln w="19050" cap="flat" cmpd="sng">
            <a:solidFill>
              <a:schemeClr val="dk2"/>
            </a:solidFill>
            <a:prstDash val="solid"/>
            <a:round/>
            <a:headEnd type="none" w="sm" len="sm"/>
            <a:tailEnd type="none" w="sm" len="sm"/>
          </a:ln>
        </p:spPr>
      </p:cxnSp>
      <p:cxnSp>
        <p:nvCxnSpPr>
          <p:cNvPr id="477" name="Google Shape;477;p31"/>
          <p:cNvCxnSpPr>
            <a:stCxn id="465" idx="3"/>
            <a:endCxn id="468" idx="1"/>
          </p:cNvCxnSpPr>
          <p:nvPr/>
        </p:nvCxnSpPr>
        <p:spPr>
          <a:xfrm>
            <a:off x="1699832" y="5089845"/>
            <a:ext cx="718200" cy="150000"/>
          </a:xfrm>
          <a:prstGeom prst="straightConnector1">
            <a:avLst/>
          </a:prstGeom>
          <a:noFill/>
          <a:ln w="19050" cap="flat" cmpd="sng">
            <a:solidFill>
              <a:schemeClr val="dk2"/>
            </a:solidFill>
            <a:prstDash val="solid"/>
            <a:round/>
            <a:headEnd type="none" w="sm" len="sm"/>
            <a:tailEnd type="none" w="sm" len="sm"/>
          </a:ln>
        </p:spPr>
      </p:cxnSp>
      <p:cxnSp>
        <p:nvCxnSpPr>
          <p:cNvPr id="478" name="Google Shape;478;p31"/>
          <p:cNvCxnSpPr>
            <a:stCxn id="468" idx="2"/>
            <a:endCxn id="471" idx="0"/>
          </p:cNvCxnSpPr>
          <p:nvPr/>
        </p:nvCxnSpPr>
        <p:spPr>
          <a:xfrm flipH="1">
            <a:off x="2293747" y="5408458"/>
            <a:ext cx="336000" cy="600600"/>
          </a:xfrm>
          <a:prstGeom prst="straightConnector1">
            <a:avLst/>
          </a:prstGeom>
          <a:noFill/>
          <a:ln w="19050" cap="flat" cmpd="sng">
            <a:solidFill>
              <a:schemeClr val="dk2"/>
            </a:solidFill>
            <a:prstDash val="solid"/>
            <a:round/>
            <a:headEnd type="none" w="sm" len="sm"/>
            <a:tailEnd type="none" w="sm" len="sm"/>
          </a:ln>
        </p:spPr>
      </p:cxnSp>
      <p:sp>
        <p:nvSpPr>
          <p:cNvPr id="479" name="Google Shape;479;p31"/>
          <p:cNvSpPr txBox="1"/>
          <p:nvPr/>
        </p:nvSpPr>
        <p:spPr>
          <a:xfrm>
            <a:off x="85543" y="4010145"/>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480" name="Google Shape;480;p31"/>
          <p:cNvSpPr txBox="1"/>
          <p:nvPr/>
        </p:nvSpPr>
        <p:spPr>
          <a:xfrm>
            <a:off x="842036" y="3481104"/>
            <a:ext cx="10134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4C3283"/>
                </a:solidFill>
                <a:latin typeface="Quattrocento Sans"/>
                <a:ea typeface="Quattrocento Sans"/>
                <a:cs typeface="Quattrocento Sans"/>
                <a:sym typeface="Quattrocento Sans"/>
              </a:rPr>
              <a:t>VISITED</a:t>
            </a:r>
            <a:endParaRPr>
              <a:solidFill>
                <a:srgbClr val="4C3283"/>
              </a:solidFill>
            </a:endParaRPr>
          </a:p>
        </p:txBody>
      </p:sp>
      <p:sp>
        <p:nvSpPr>
          <p:cNvPr id="481" name="Google Shape;481;p31"/>
          <p:cNvSpPr/>
          <p:nvPr/>
        </p:nvSpPr>
        <p:spPr>
          <a:xfrm>
            <a:off x="3302856" y="4203677"/>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9</a:t>
            </a:r>
            <a:endParaRPr sz="2133" b="0" i="0" u="none" strike="noStrike" cap="none">
              <a:solidFill>
                <a:srgbClr val="000000"/>
              </a:solidFill>
              <a:latin typeface="Calibri"/>
              <a:ea typeface="Calibri"/>
              <a:cs typeface="Calibri"/>
              <a:sym typeface="Calibri"/>
            </a:endParaRPr>
          </a:p>
        </p:txBody>
      </p:sp>
      <p:cxnSp>
        <p:nvCxnSpPr>
          <p:cNvPr id="482" name="Google Shape;482;p31"/>
          <p:cNvCxnSpPr>
            <a:stCxn id="469" idx="0"/>
            <a:endCxn id="481" idx="2"/>
          </p:cNvCxnSpPr>
          <p:nvPr/>
        </p:nvCxnSpPr>
        <p:spPr>
          <a:xfrm rot="10800000">
            <a:off x="3514368" y="4540897"/>
            <a:ext cx="258300" cy="779100"/>
          </a:xfrm>
          <a:prstGeom prst="straightConnector1">
            <a:avLst/>
          </a:prstGeom>
          <a:noFill/>
          <a:ln w="19050" cap="flat" cmpd="sng">
            <a:solidFill>
              <a:schemeClr val="dk2"/>
            </a:solidFill>
            <a:prstDash val="solid"/>
            <a:round/>
            <a:headEnd type="none" w="sm" len="sm"/>
            <a:tailEnd type="none" w="sm" len="sm"/>
          </a:ln>
        </p:spPr>
      </p:cxnSp>
      <p:sp>
        <p:nvSpPr>
          <p:cNvPr id="483" name="Google Shape;483;p31"/>
          <p:cNvSpPr/>
          <p:nvPr/>
        </p:nvSpPr>
        <p:spPr>
          <a:xfrm>
            <a:off x="1075351" y="404090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4" name="Google Shape;484;p31"/>
          <p:cNvSpPr/>
          <p:nvPr/>
        </p:nvSpPr>
        <p:spPr>
          <a:xfrm>
            <a:off x="1244568" y="486619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5" name="Google Shape;485;p31"/>
          <p:cNvSpPr/>
          <p:nvPr/>
        </p:nvSpPr>
        <p:spPr>
          <a:xfrm>
            <a:off x="2007229" y="5936248"/>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6" name="Google Shape;486;p31"/>
          <p:cNvSpPr/>
          <p:nvPr/>
        </p:nvSpPr>
        <p:spPr>
          <a:xfrm>
            <a:off x="2338110" y="4998383"/>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7" name="Google Shape;487;p31"/>
          <p:cNvSpPr/>
          <p:nvPr/>
        </p:nvSpPr>
        <p:spPr>
          <a:xfrm>
            <a:off x="3511081" y="526494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8" name="Google Shape;488;p31"/>
          <p:cNvSpPr/>
          <p:nvPr/>
        </p:nvSpPr>
        <p:spPr>
          <a:xfrm>
            <a:off x="3253216" y="414861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9" name="Google Shape;489;p31"/>
          <p:cNvSpPr/>
          <p:nvPr/>
        </p:nvSpPr>
        <p:spPr>
          <a:xfrm>
            <a:off x="4202320" y="4221026"/>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90" name="Google Shape;490;p31"/>
          <p:cNvSpPr/>
          <p:nvPr/>
        </p:nvSpPr>
        <p:spPr>
          <a:xfrm>
            <a:off x="2254116" y="3798844"/>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91" name="Google Shape;491;p31"/>
          <p:cNvSpPr/>
          <p:nvPr/>
        </p:nvSpPr>
        <p:spPr>
          <a:xfrm>
            <a:off x="2614465" y="2987742"/>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492" name="Google Shape;492;p31"/>
          <p:cNvCxnSpPr>
            <a:stCxn id="467" idx="2"/>
            <a:endCxn id="468" idx="0"/>
          </p:cNvCxnSpPr>
          <p:nvPr/>
        </p:nvCxnSpPr>
        <p:spPr>
          <a:xfrm>
            <a:off x="2538479" y="4210426"/>
            <a:ext cx="91200" cy="860700"/>
          </a:xfrm>
          <a:prstGeom prst="straightConnector1">
            <a:avLst/>
          </a:prstGeom>
          <a:noFill/>
          <a:ln w="19050" cap="flat" cmpd="sng">
            <a:solidFill>
              <a:schemeClr val="dk2"/>
            </a:solidFill>
            <a:prstDash val="solid"/>
            <a:round/>
            <a:headEnd type="none" w="sm" len="sm"/>
            <a:tailEnd type="none" w="sm" len="sm"/>
          </a:ln>
        </p:spPr>
      </p:cxnSp>
      <p:graphicFrame>
        <p:nvGraphicFramePr>
          <p:cNvPr id="493" name="Google Shape;493;p31"/>
          <p:cNvGraphicFramePr/>
          <p:nvPr/>
        </p:nvGraphicFramePr>
        <p:xfrm>
          <a:off x="730272" y="1742789"/>
          <a:ext cx="4643000" cy="568550"/>
        </p:xfrm>
        <a:graphic>
          <a:graphicData uri="http://schemas.openxmlformats.org/drawingml/2006/table">
            <a:tbl>
              <a:tblPr firstRow="1" bandRow="1">
                <a:noFill/>
                <a:tableStyleId>{C6F4A71E-2EC3-4D22-9284-7B01D5CB0B2A}</a:tableStyleId>
              </a:tblPr>
              <a:tblGrid>
                <a:gridCol w="4643000">
                  <a:extLst>
                    <a:ext uri="{9D8B030D-6E8A-4147-A177-3AD203B41FA5}">
                      <a16:colId xmlns:a16="http://schemas.microsoft.com/office/drawing/2014/main" val="20000"/>
                    </a:ext>
                  </a:extLst>
                </a:gridCol>
              </a:tblGrid>
              <a:tr h="568550">
                <a:tc>
                  <a:txBody>
                    <a:bodyPr/>
                    <a:lstStyle/>
                    <a:p>
                      <a:pPr marL="0" marR="0" lvl="0" indent="0" algn="l" rtl="0">
                        <a:spcBef>
                          <a:spcPts val="0"/>
                        </a:spcBef>
                        <a:spcAft>
                          <a:spcPts val="0"/>
                        </a:spcAft>
                        <a:buNone/>
                      </a:pPr>
                      <a:endParaRPr sz="180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accent5"/>
                      </a:solidFill>
                      <a:prstDash val="solid"/>
                      <a:round/>
                      <a:headEnd type="none" w="sm" len="sm"/>
                      <a:tailEnd type="none" w="sm" len="sm"/>
                    </a:lnT>
                    <a:lnB w="38100"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sp>
        <p:nvSpPr>
          <p:cNvPr id="494" name="Google Shape;494;p31"/>
          <p:cNvSpPr txBox="1"/>
          <p:nvPr/>
        </p:nvSpPr>
        <p:spPr>
          <a:xfrm>
            <a:off x="1382316" y="1842981"/>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1</a:t>
            </a:r>
            <a:endParaRPr/>
          </a:p>
        </p:txBody>
      </p:sp>
      <p:sp>
        <p:nvSpPr>
          <p:cNvPr id="495" name="Google Shape;495;p31"/>
          <p:cNvSpPr/>
          <p:nvPr/>
        </p:nvSpPr>
        <p:spPr>
          <a:xfrm>
            <a:off x="461913" y="1888452"/>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96" name="Google Shape;496;p31"/>
          <p:cNvSpPr/>
          <p:nvPr/>
        </p:nvSpPr>
        <p:spPr>
          <a:xfrm>
            <a:off x="5373277" y="1886297"/>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97" name="Google Shape;497;p31"/>
          <p:cNvSpPr txBox="1"/>
          <p:nvPr/>
        </p:nvSpPr>
        <p:spPr>
          <a:xfrm>
            <a:off x="1770709" y="184569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2</a:t>
            </a:r>
            <a:endParaRPr/>
          </a:p>
        </p:txBody>
      </p:sp>
      <p:sp>
        <p:nvSpPr>
          <p:cNvPr id="498" name="Google Shape;498;p31"/>
          <p:cNvSpPr txBox="1"/>
          <p:nvPr/>
        </p:nvSpPr>
        <p:spPr>
          <a:xfrm>
            <a:off x="2150257" y="1846459"/>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4</a:t>
            </a:r>
            <a:endParaRPr/>
          </a:p>
        </p:txBody>
      </p:sp>
      <p:sp>
        <p:nvSpPr>
          <p:cNvPr id="499" name="Google Shape;499;p31"/>
          <p:cNvSpPr txBox="1"/>
          <p:nvPr/>
        </p:nvSpPr>
        <p:spPr>
          <a:xfrm>
            <a:off x="2534704" y="184301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5</a:t>
            </a:r>
            <a:endParaRPr/>
          </a:p>
        </p:txBody>
      </p:sp>
      <p:sp>
        <p:nvSpPr>
          <p:cNvPr id="500" name="Google Shape;500;p31"/>
          <p:cNvSpPr txBox="1"/>
          <p:nvPr/>
        </p:nvSpPr>
        <p:spPr>
          <a:xfrm>
            <a:off x="2923097" y="1845727"/>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3</a:t>
            </a:r>
            <a:endParaRPr/>
          </a:p>
        </p:txBody>
      </p:sp>
      <p:sp>
        <p:nvSpPr>
          <p:cNvPr id="501" name="Google Shape;501;p31"/>
          <p:cNvSpPr txBox="1"/>
          <p:nvPr/>
        </p:nvSpPr>
        <p:spPr>
          <a:xfrm>
            <a:off x="3302645" y="184648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6</a:t>
            </a:r>
            <a:endParaRPr/>
          </a:p>
        </p:txBody>
      </p:sp>
      <p:sp>
        <p:nvSpPr>
          <p:cNvPr id="502" name="Google Shape;502;p31"/>
          <p:cNvSpPr txBox="1"/>
          <p:nvPr/>
        </p:nvSpPr>
        <p:spPr>
          <a:xfrm>
            <a:off x="3696197" y="1842981"/>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8</a:t>
            </a:r>
            <a:endParaRPr/>
          </a:p>
        </p:txBody>
      </p:sp>
      <p:sp>
        <p:nvSpPr>
          <p:cNvPr id="503" name="Google Shape;503;p31"/>
          <p:cNvSpPr txBox="1"/>
          <p:nvPr/>
        </p:nvSpPr>
        <p:spPr>
          <a:xfrm>
            <a:off x="4084590" y="184569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9</a:t>
            </a:r>
            <a:endParaRPr/>
          </a:p>
        </p:txBody>
      </p:sp>
      <p:sp>
        <p:nvSpPr>
          <p:cNvPr id="504" name="Google Shape;504;p31"/>
          <p:cNvSpPr txBox="1"/>
          <p:nvPr/>
        </p:nvSpPr>
        <p:spPr>
          <a:xfrm>
            <a:off x="4464138" y="1846459"/>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7</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3"/>
                                        </p:tgtEl>
                                        <p:attrNameLst>
                                          <p:attrName>style.visibility</p:attrName>
                                        </p:attrNameLst>
                                      </p:cBhvr>
                                      <p:to>
                                        <p:strVal val="visible"/>
                                      </p:to>
                                    </p:set>
                                    <p:animEffect transition="in" filter="fade">
                                      <p:cBhvr>
                                        <p:cTn id="7" dur="500"/>
                                        <p:tgtEl>
                                          <p:spTgt spid="483"/>
                                        </p:tgtEl>
                                      </p:cBhvr>
                                    </p:animEffect>
                                  </p:childTnLst>
                                </p:cTn>
                              </p:par>
                              <p:par>
                                <p:cTn id="8" presetID="10" presetClass="entr" presetSubtype="0" fill="hold" nodeType="withEffect">
                                  <p:stCondLst>
                                    <p:cond delay="0"/>
                                  </p:stCondLst>
                                  <p:childTnLst>
                                    <p:set>
                                      <p:cBhvr>
                                        <p:cTn id="9" dur="1" fill="hold">
                                          <p:stCondLst>
                                            <p:cond delay="0"/>
                                          </p:stCondLst>
                                        </p:cTn>
                                        <p:tgtEl>
                                          <p:spTgt spid="494"/>
                                        </p:tgtEl>
                                        <p:attrNameLst>
                                          <p:attrName>style.visibility</p:attrName>
                                        </p:attrNameLst>
                                      </p:cBhvr>
                                      <p:to>
                                        <p:strVal val="visible"/>
                                      </p:to>
                                    </p:set>
                                    <p:animEffect transition="in" filter="fade">
                                      <p:cBhvr>
                                        <p:cTn id="10" dur="500"/>
                                        <p:tgtEl>
                                          <p:spTgt spid="49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xit" presetSubtype="8" fill="hold" nodeType="clickEffect">
                                  <p:stCondLst>
                                    <p:cond delay="0"/>
                                  </p:stCondLst>
                                  <p:childTnLst>
                                    <p:anim calcmode="lin" valueType="num">
                                      <p:cBhvr additive="base">
                                        <p:cTn id="14" dur="500"/>
                                        <p:tgtEl>
                                          <p:spTgt spid="494"/>
                                        </p:tgtEl>
                                        <p:attrNameLst>
                                          <p:attrName>ppt_x</p:attrName>
                                        </p:attrNameLst>
                                      </p:cBhvr>
                                      <p:tavLst>
                                        <p:tav tm="0">
                                          <p:val>
                                            <p:strVal val="#ppt_x"/>
                                          </p:val>
                                        </p:tav>
                                        <p:tav tm="100000">
                                          <p:val>
                                            <p:strVal val="#ppt_x-1"/>
                                          </p:val>
                                        </p:tav>
                                      </p:tavLst>
                                    </p:anim>
                                    <p:set>
                                      <p:cBhvr>
                                        <p:cTn id="15" dur="1" fill="hold">
                                          <p:stCondLst>
                                            <p:cond delay="500"/>
                                          </p:stCondLst>
                                        </p:cTn>
                                        <p:tgtEl>
                                          <p:spTgt spid="494"/>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97"/>
                                        </p:tgtEl>
                                        <p:attrNameLst>
                                          <p:attrName>style.visibility</p:attrName>
                                        </p:attrNameLst>
                                      </p:cBhvr>
                                      <p:to>
                                        <p:strVal val="visible"/>
                                      </p:to>
                                    </p:set>
                                    <p:animEffect transition="in" filter="fade">
                                      <p:cBhvr>
                                        <p:cTn id="19" dur="500"/>
                                        <p:tgtEl>
                                          <p:spTgt spid="497"/>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484"/>
                                        </p:tgtEl>
                                        <p:attrNameLst>
                                          <p:attrName>style.visibility</p:attrName>
                                        </p:attrNameLst>
                                      </p:cBhvr>
                                      <p:to>
                                        <p:strVal val="visible"/>
                                      </p:to>
                                    </p:set>
                                    <p:animEffect transition="in" filter="fade">
                                      <p:cBhvr>
                                        <p:cTn id="23" dur="500"/>
                                        <p:tgtEl>
                                          <p:spTgt spid="484"/>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498"/>
                                        </p:tgtEl>
                                        <p:attrNameLst>
                                          <p:attrName>style.visibility</p:attrName>
                                        </p:attrNameLst>
                                      </p:cBhvr>
                                      <p:to>
                                        <p:strVal val="visible"/>
                                      </p:to>
                                    </p:set>
                                    <p:animEffect transition="in" filter="fade">
                                      <p:cBhvr>
                                        <p:cTn id="27" dur="500"/>
                                        <p:tgtEl>
                                          <p:spTgt spid="498"/>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490"/>
                                        </p:tgtEl>
                                        <p:attrNameLst>
                                          <p:attrName>style.visibility</p:attrName>
                                        </p:attrNameLst>
                                      </p:cBhvr>
                                      <p:to>
                                        <p:strVal val="visible"/>
                                      </p:to>
                                    </p:set>
                                    <p:animEffect transition="in" filter="fade">
                                      <p:cBhvr>
                                        <p:cTn id="31" dur="500"/>
                                        <p:tgtEl>
                                          <p:spTgt spid="490"/>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xit" presetSubtype="8" fill="hold" nodeType="clickEffect">
                                  <p:stCondLst>
                                    <p:cond delay="0"/>
                                  </p:stCondLst>
                                  <p:childTnLst>
                                    <p:anim calcmode="lin" valueType="num">
                                      <p:cBhvr additive="base">
                                        <p:cTn id="35" dur="500"/>
                                        <p:tgtEl>
                                          <p:spTgt spid="497"/>
                                        </p:tgtEl>
                                        <p:attrNameLst>
                                          <p:attrName>ppt_x</p:attrName>
                                        </p:attrNameLst>
                                      </p:cBhvr>
                                      <p:tavLst>
                                        <p:tav tm="0">
                                          <p:val>
                                            <p:strVal val="#ppt_x"/>
                                          </p:val>
                                        </p:tav>
                                        <p:tav tm="100000">
                                          <p:val>
                                            <p:strVal val="#ppt_x-1"/>
                                          </p:val>
                                        </p:tav>
                                      </p:tavLst>
                                    </p:anim>
                                    <p:set>
                                      <p:cBhvr>
                                        <p:cTn id="36" dur="1" fill="hold">
                                          <p:stCondLst>
                                            <p:cond delay="500"/>
                                          </p:stCondLst>
                                        </p:cTn>
                                        <p:tgtEl>
                                          <p:spTgt spid="497"/>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499"/>
                                        </p:tgtEl>
                                        <p:attrNameLst>
                                          <p:attrName>style.visibility</p:attrName>
                                        </p:attrNameLst>
                                      </p:cBhvr>
                                      <p:to>
                                        <p:strVal val="visible"/>
                                      </p:to>
                                    </p:set>
                                    <p:animEffect transition="in" filter="fade">
                                      <p:cBhvr>
                                        <p:cTn id="40" dur="500"/>
                                        <p:tgtEl>
                                          <p:spTgt spid="499"/>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486"/>
                                        </p:tgtEl>
                                        <p:attrNameLst>
                                          <p:attrName>style.visibility</p:attrName>
                                        </p:attrNameLst>
                                      </p:cBhvr>
                                      <p:to>
                                        <p:strVal val="visible"/>
                                      </p:to>
                                    </p:set>
                                    <p:animEffect transition="in" filter="fade">
                                      <p:cBhvr>
                                        <p:cTn id="44" dur="500"/>
                                        <p:tgtEl>
                                          <p:spTgt spid="486"/>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xit" presetSubtype="8" fill="hold" nodeType="clickEffect">
                                  <p:stCondLst>
                                    <p:cond delay="0"/>
                                  </p:stCondLst>
                                  <p:childTnLst>
                                    <p:anim calcmode="lin" valueType="num">
                                      <p:cBhvr additive="base">
                                        <p:cTn id="48" dur="500"/>
                                        <p:tgtEl>
                                          <p:spTgt spid="498"/>
                                        </p:tgtEl>
                                        <p:attrNameLst>
                                          <p:attrName>ppt_x</p:attrName>
                                        </p:attrNameLst>
                                      </p:cBhvr>
                                      <p:tavLst>
                                        <p:tav tm="0">
                                          <p:val>
                                            <p:strVal val="#ppt_x"/>
                                          </p:val>
                                        </p:tav>
                                        <p:tav tm="100000">
                                          <p:val>
                                            <p:strVal val="#ppt_x-1"/>
                                          </p:val>
                                        </p:tav>
                                      </p:tavLst>
                                    </p:anim>
                                    <p:set>
                                      <p:cBhvr>
                                        <p:cTn id="49" dur="1" fill="hold">
                                          <p:stCondLst>
                                            <p:cond delay="500"/>
                                          </p:stCondLst>
                                        </p:cTn>
                                        <p:tgtEl>
                                          <p:spTgt spid="498"/>
                                        </p:tgtEl>
                                        <p:attrNameLst>
                                          <p:attrName>style.visibility</p:attrName>
                                        </p:attrNameLst>
                                      </p:cBhvr>
                                      <p:to>
                                        <p:strVal val="hidden"/>
                                      </p:to>
                                    </p:se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500"/>
                                        </p:tgtEl>
                                        <p:attrNameLst>
                                          <p:attrName>style.visibility</p:attrName>
                                        </p:attrNameLst>
                                      </p:cBhvr>
                                      <p:to>
                                        <p:strVal val="visible"/>
                                      </p:to>
                                    </p:set>
                                    <p:animEffect transition="in" filter="fade">
                                      <p:cBhvr>
                                        <p:cTn id="53" dur="500"/>
                                        <p:tgtEl>
                                          <p:spTgt spid="50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491"/>
                                        </p:tgtEl>
                                        <p:attrNameLst>
                                          <p:attrName>style.visibility</p:attrName>
                                        </p:attrNameLst>
                                      </p:cBhvr>
                                      <p:to>
                                        <p:strVal val="visible"/>
                                      </p:to>
                                    </p:set>
                                    <p:animEffect transition="in" filter="fade">
                                      <p:cBhvr>
                                        <p:cTn id="57" dur="500"/>
                                        <p:tgtEl>
                                          <p:spTgt spid="491"/>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xit" presetSubtype="8" fill="hold" nodeType="clickEffect">
                                  <p:stCondLst>
                                    <p:cond delay="0"/>
                                  </p:stCondLst>
                                  <p:childTnLst>
                                    <p:anim calcmode="lin" valueType="num">
                                      <p:cBhvr additive="base">
                                        <p:cTn id="61" dur="500"/>
                                        <p:tgtEl>
                                          <p:spTgt spid="499"/>
                                        </p:tgtEl>
                                        <p:attrNameLst>
                                          <p:attrName>ppt_x</p:attrName>
                                        </p:attrNameLst>
                                      </p:cBhvr>
                                      <p:tavLst>
                                        <p:tav tm="0">
                                          <p:val>
                                            <p:strVal val="#ppt_x"/>
                                          </p:val>
                                        </p:tav>
                                        <p:tav tm="100000">
                                          <p:val>
                                            <p:strVal val="#ppt_x-1"/>
                                          </p:val>
                                        </p:tav>
                                      </p:tavLst>
                                    </p:anim>
                                    <p:set>
                                      <p:cBhvr>
                                        <p:cTn id="62" dur="1" fill="hold">
                                          <p:stCondLst>
                                            <p:cond delay="500"/>
                                          </p:stCondLst>
                                        </p:cTn>
                                        <p:tgtEl>
                                          <p:spTgt spid="499"/>
                                        </p:tgtEl>
                                        <p:attrNameLst>
                                          <p:attrName>style.visibility</p:attrName>
                                        </p:attrNameLst>
                                      </p:cBhvr>
                                      <p:to>
                                        <p:strVal val="hidden"/>
                                      </p:to>
                                    </p:set>
                                  </p:childTnLst>
                                </p:cTn>
                              </p:par>
                            </p:childTnLst>
                          </p:cTn>
                        </p:par>
                        <p:par>
                          <p:cTn id="63" fill="hold">
                            <p:stCondLst>
                              <p:cond delay="500"/>
                            </p:stCondLst>
                            <p:childTnLst>
                              <p:par>
                                <p:cTn id="64" presetID="10" presetClass="entr" presetSubtype="0" fill="hold" nodeType="afterEffect">
                                  <p:stCondLst>
                                    <p:cond delay="0"/>
                                  </p:stCondLst>
                                  <p:childTnLst>
                                    <p:set>
                                      <p:cBhvr>
                                        <p:cTn id="65" dur="1" fill="hold">
                                          <p:stCondLst>
                                            <p:cond delay="0"/>
                                          </p:stCondLst>
                                        </p:cTn>
                                        <p:tgtEl>
                                          <p:spTgt spid="501"/>
                                        </p:tgtEl>
                                        <p:attrNameLst>
                                          <p:attrName>style.visibility</p:attrName>
                                        </p:attrNameLst>
                                      </p:cBhvr>
                                      <p:to>
                                        <p:strVal val="visible"/>
                                      </p:to>
                                    </p:set>
                                    <p:animEffect transition="in" filter="fade">
                                      <p:cBhvr>
                                        <p:cTn id="66" dur="500"/>
                                        <p:tgtEl>
                                          <p:spTgt spid="501"/>
                                        </p:tgtEl>
                                      </p:cBhvr>
                                    </p:animEffect>
                                  </p:childTnLst>
                                </p:cTn>
                              </p:par>
                            </p:childTnLst>
                          </p:cTn>
                        </p:par>
                        <p:par>
                          <p:cTn id="67" fill="hold">
                            <p:stCondLst>
                              <p:cond delay="1000"/>
                            </p:stCondLst>
                            <p:childTnLst>
                              <p:par>
                                <p:cTn id="68" presetID="10" presetClass="entr" presetSubtype="0" fill="hold" nodeType="afterEffect">
                                  <p:stCondLst>
                                    <p:cond delay="0"/>
                                  </p:stCondLst>
                                  <p:childTnLst>
                                    <p:set>
                                      <p:cBhvr>
                                        <p:cTn id="69" dur="1" fill="hold">
                                          <p:stCondLst>
                                            <p:cond delay="0"/>
                                          </p:stCondLst>
                                        </p:cTn>
                                        <p:tgtEl>
                                          <p:spTgt spid="487"/>
                                        </p:tgtEl>
                                        <p:attrNameLst>
                                          <p:attrName>style.visibility</p:attrName>
                                        </p:attrNameLst>
                                      </p:cBhvr>
                                      <p:to>
                                        <p:strVal val="visible"/>
                                      </p:to>
                                    </p:set>
                                    <p:animEffect transition="in" filter="fade">
                                      <p:cBhvr>
                                        <p:cTn id="70" dur="500"/>
                                        <p:tgtEl>
                                          <p:spTgt spid="487"/>
                                        </p:tgtEl>
                                      </p:cBhvr>
                                    </p:animEffect>
                                  </p:childTnLst>
                                </p:cTn>
                              </p:par>
                            </p:childTnLst>
                          </p:cTn>
                        </p:par>
                        <p:par>
                          <p:cTn id="71" fill="hold">
                            <p:stCondLst>
                              <p:cond delay="1500"/>
                            </p:stCondLst>
                            <p:childTnLst>
                              <p:par>
                                <p:cTn id="72" presetID="10" presetClass="entr" presetSubtype="0" fill="hold" nodeType="afterEffect">
                                  <p:stCondLst>
                                    <p:cond delay="0"/>
                                  </p:stCondLst>
                                  <p:childTnLst>
                                    <p:set>
                                      <p:cBhvr>
                                        <p:cTn id="73" dur="1" fill="hold">
                                          <p:stCondLst>
                                            <p:cond delay="0"/>
                                          </p:stCondLst>
                                        </p:cTn>
                                        <p:tgtEl>
                                          <p:spTgt spid="502"/>
                                        </p:tgtEl>
                                        <p:attrNameLst>
                                          <p:attrName>style.visibility</p:attrName>
                                        </p:attrNameLst>
                                      </p:cBhvr>
                                      <p:to>
                                        <p:strVal val="visible"/>
                                      </p:to>
                                    </p:set>
                                    <p:animEffect transition="in" filter="fade">
                                      <p:cBhvr>
                                        <p:cTn id="74" dur="500"/>
                                        <p:tgtEl>
                                          <p:spTgt spid="502"/>
                                        </p:tgtEl>
                                      </p:cBhvr>
                                    </p:animEffect>
                                  </p:childTnLst>
                                </p:cTn>
                              </p:par>
                            </p:childTnLst>
                          </p:cTn>
                        </p:par>
                        <p:par>
                          <p:cTn id="75" fill="hold">
                            <p:stCondLst>
                              <p:cond delay="2000"/>
                            </p:stCondLst>
                            <p:childTnLst>
                              <p:par>
                                <p:cTn id="76" presetID="10" presetClass="entr" presetSubtype="0" fill="hold" nodeType="afterEffect">
                                  <p:stCondLst>
                                    <p:cond delay="0"/>
                                  </p:stCondLst>
                                  <p:childTnLst>
                                    <p:set>
                                      <p:cBhvr>
                                        <p:cTn id="77" dur="1" fill="hold">
                                          <p:stCondLst>
                                            <p:cond delay="0"/>
                                          </p:stCondLst>
                                        </p:cTn>
                                        <p:tgtEl>
                                          <p:spTgt spid="485"/>
                                        </p:tgtEl>
                                        <p:attrNameLst>
                                          <p:attrName>style.visibility</p:attrName>
                                        </p:attrNameLst>
                                      </p:cBhvr>
                                      <p:to>
                                        <p:strVal val="visible"/>
                                      </p:to>
                                    </p:set>
                                    <p:animEffect transition="in" filter="fade">
                                      <p:cBhvr>
                                        <p:cTn id="78" dur="500"/>
                                        <p:tgtEl>
                                          <p:spTgt spid="485"/>
                                        </p:tgtEl>
                                      </p:cBhvr>
                                    </p:animEffect>
                                  </p:childTnLst>
                                </p:cTn>
                              </p:par>
                            </p:childTnLst>
                          </p:cTn>
                        </p:par>
                      </p:childTnLst>
                    </p:cTn>
                  </p:par>
                  <p:par>
                    <p:cTn id="79" fill="hold">
                      <p:stCondLst>
                        <p:cond delay="indefinite"/>
                      </p:stCondLst>
                      <p:childTnLst>
                        <p:par>
                          <p:cTn id="80" fill="hold">
                            <p:stCondLst>
                              <p:cond delay="0"/>
                            </p:stCondLst>
                            <p:childTnLst>
                              <p:par>
                                <p:cTn id="81" presetID="2" presetClass="exit" presetSubtype="8" fill="hold" nodeType="clickEffect">
                                  <p:stCondLst>
                                    <p:cond delay="0"/>
                                  </p:stCondLst>
                                  <p:childTnLst>
                                    <p:anim calcmode="lin" valueType="num">
                                      <p:cBhvr additive="base">
                                        <p:cTn id="82" dur="500"/>
                                        <p:tgtEl>
                                          <p:spTgt spid="500"/>
                                        </p:tgtEl>
                                        <p:attrNameLst>
                                          <p:attrName>ppt_x</p:attrName>
                                        </p:attrNameLst>
                                      </p:cBhvr>
                                      <p:tavLst>
                                        <p:tav tm="0">
                                          <p:val>
                                            <p:strVal val="#ppt_x"/>
                                          </p:val>
                                        </p:tav>
                                        <p:tav tm="100000">
                                          <p:val>
                                            <p:strVal val="#ppt_x-1"/>
                                          </p:val>
                                        </p:tav>
                                      </p:tavLst>
                                    </p:anim>
                                    <p:set>
                                      <p:cBhvr>
                                        <p:cTn id="83" dur="1" fill="hold">
                                          <p:stCondLst>
                                            <p:cond delay="500"/>
                                          </p:stCondLst>
                                        </p:cTn>
                                        <p:tgtEl>
                                          <p:spTgt spid="500"/>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2" presetClass="exit" presetSubtype="8" fill="hold" nodeType="clickEffect">
                                  <p:stCondLst>
                                    <p:cond delay="0"/>
                                  </p:stCondLst>
                                  <p:childTnLst>
                                    <p:anim calcmode="lin" valueType="num">
                                      <p:cBhvr additive="base">
                                        <p:cTn id="87" dur="500"/>
                                        <p:tgtEl>
                                          <p:spTgt spid="501"/>
                                        </p:tgtEl>
                                        <p:attrNameLst>
                                          <p:attrName>ppt_x</p:attrName>
                                        </p:attrNameLst>
                                      </p:cBhvr>
                                      <p:tavLst>
                                        <p:tav tm="0">
                                          <p:val>
                                            <p:strVal val="#ppt_x"/>
                                          </p:val>
                                        </p:tav>
                                        <p:tav tm="100000">
                                          <p:val>
                                            <p:strVal val="#ppt_x-1"/>
                                          </p:val>
                                        </p:tav>
                                      </p:tavLst>
                                    </p:anim>
                                    <p:set>
                                      <p:cBhvr>
                                        <p:cTn id="88" dur="1" fill="hold">
                                          <p:stCondLst>
                                            <p:cond delay="500"/>
                                          </p:stCondLst>
                                        </p:cTn>
                                        <p:tgtEl>
                                          <p:spTgt spid="501"/>
                                        </p:tgtEl>
                                        <p:attrNameLst>
                                          <p:attrName>style.visibility</p:attrName>
                                        </p:attrNameLst>
                                      </p:cBhvr>
                                      <p:to>
                                        <p:strVal val="hidden"/>
                                      </p:to>
                                    </p:set>
                                  </p:childTnLst>
                                </p:cTn>
                              </p:par>
                            </p:childTnLst>
                          </p:cTn>
                        </p:par>
                        <p:par>
                          <p:cTn id="89" fill="hold">
                            <p:stCondLst>
                              <p:cond delay="500"/>
                            </p:stCondLst>
                            <p:childTnLst>
                              <p:par>
                                <p:cTn id="90" presetID="10" presetClass="entr" presetSubtype="0" fill="hold" nodeType="afterEffect">
                                  <p:stCondLst>
                                    <p:cond delay="0"/>
                                  </p:stCondLst>
                                  <p:childTnLst>
                                    <p:set>
                                      <p:cBhvr>
                                        <p:cTn id="91" dur="1" fill="hold">
                                          <p:stCondLst>
                                            <p:cond delay="0"/>
                                          </p:stCondLst>
                                        </p:cTn>
                                        <p:tgtEl>
                                          <p:spTgt spid="488"/>
                                        </p:tgtEl>
                                        <p:attrNameLst>
                                          <p:attrName>style.visibility</p:attrName>
                                        </p:attrNameLst>
                                      </p:cBhvr>
                                      <p:to>
                                        <p:strVal val="visible"/>
                                      </p:to>
                                    </p:set>
                                    <p:animEffect transition="in" filter="fade">
                                      <p:cBhvr>
                                        <p:cTn id="92" dur="500"/>
                                        <p:tgtEl>
                                          <p:spTgt spid="488"/>
                                        </p:tgtEl>
                                      </p:cBhvr>
                                    </p:animEffect>
                                  </p:childTnLst>
                                </p:cTn>
                              </p:par>
                            </p:childTnLst>
                          </p:cTn>
                        </p:par>
                        <p:par>
                          <p:cTn id="93" fill="hold">
                            <p:stCondLst>
                              <p:cond delay="1000"/>
                            </p:stCondLst>
                            <p:childTnLst>
                              <p:par>
                                <p:cTn id="94" presetID="10" presetClass="entr" presetSubtype="0" fill="hold" nodeType="afterEffect">
                                  <p:stCondLst>
                                    <p:cond delay="0"/>
                                  </p:stCondLst>
                                  <p:childTnLst>
                                    <p:set>
                                      <p:cBhvr>
                                        <p:cTn id="95" dur="1" fill="hold">
                                          <p:stCondLst>
                                            <p:cond delay="0"/>
                                          </p:stCondLst>
                                        </p:cTn>
                                        <p:tgtEl>
                                          <p:spTgt spid="503"/>
                                        </p:tgtEl>
                                        <p:attrNameLst>
                                          <p:attrName>style.visibility</p:attrName>
                                        </p:attrNameLst>
                                      </p:cBhvr>
                                      <p:to>
                                        <p:strVal val="visible"/>
                                      </p:to>
                                    </p:set>
                                    <p:animEffect transition="in" filter="fade">
                                      <p:cBhvr>
                                        <p:cTn id="96" dur="500"/>
                                        <p:tgtEl>
                                          <p:spTgt spid="503"/>
                                        </p:tgtEl>
                                      </p:cBhvr>
                                    </p:animEffect>
                                  </p:childTnLst>
                                </p:cTn>
                              </p:par>
                            </p:childTnLst>
                          </p:cTn>
                        </p:par>
                        <p:par>
                          <p:cTn id="97" fill="hold">
                            <p:stCondLst>
                              <p:cond delay="1500"/>
                            </p:stCondLst>
                            <p:childTnLst>
                              <p:par>
                                <p:cTn id="98" presetID="10" presetClass="entr" presetSubtype="0" fill="hold" nodeType="afterEffect">
                                  <p:stCondLst>
                                    <p:cond delay="0"/>
                                  </p:stCondLst>
                                  <p:childTnLst>
                                    <p:set>
                                      <p:cBhvr>
                                        <p:cTn id="99" dur="1" fill="hold">
                                          <p:stCondLst>
                                            <p:cond delay="0"/>
                                          </p:stCondLst>
                                        </p:cTn>
                                        <p:tgtEl>
                                          <p:spTgt spid="489"/>
                                        </p:tgtEl>
                                        <p:attrNameLst>
                                          <p:attrName>style.visibility</p:attrName>
                                        </p:attrNameLst>
                                      </p:cBhvr>
                                      <p:to>
                                        <p:strVal val="visible"/>
                                      </p:to>
                                    </p:set>
                                    <p:animEffect transition="in" filter="fade">
                                      <p:cBhvr>
                                        <p:cTn id="100" dur="500"/>
                                        <p:tgtEl>
                                          <p:spTgt spid="489"/>
                                        </p:tgtEl>
                                      </p:cBhvr>
                                    </p:animEffect>
                                  </p:childTnLst>
                                </p:cTn>
                              </p:par>
                            </p:childTnLst>
                          </p:cTn>
                        </p:par>
                        <p:par>
                          <p:cTn id="101" fill="hold">
                            <p:stCondLst>
                              <p:cond delay="2000"/>
                            </p:stCondLst>
                            <p:childTnLst>
                              <p:par>
                                <p:cTn id="102" presetID="10" presetClass="entr" presetSubtype="0" fill="hold" nodeType="afterEffect">
                                  <p:stCondLst>
                                    <p:cond delay="0"/>
                                  </p:stCondLst>
                                  <p:childTnLst>
                                    <p:set>
                                      <p:cBhvr>
                                        <p:cTn id="103" dur="1" fill="hold">
                                          <p:stCondLst>
                                            <p:cond delay="0"/>
                                          </p:stCondLst>
                                        </p:cTn>
                                        <p:tgtEl>
                                          <p:spTgt spid="504"/>
                                        </p:tgtEl>
                                        <p:attrNameLst>
                                          <p:attrName>style.visibility</p:attrName>
                                        </p:attrNameLst>
                                      </p:cBhvr>
                                      <p:to>
                                        <p:strVal val="visible"/>
                                      </p:to>
                                    </p:set>
                                    <p:animEffect transition="in" filter="fade">
                                      <p:cBhvr>
                                        <p:cTn id="104" dur="500"/>
                                        <p:tgtEl>
                                          <p:spTgt spid="504"/>
                                        </p:tgtEl>
                                      </p:cBhvr>
                                    </p:animEffect>
                                  </p:childTnLst>
                                </p:cTn>
                              </p:par>
                            </p:childTnLst>
                          </p:cTn>
                        </p:par>
                      </p:childTnLst>
                    </p:cTn>
                  </p:par>
                  <p:par>
                    <p:cTn id="105" fill="hold">
                      <p:stCondLst>
                        <p:cond delay="indefinite"/>
                      </p:stCondLst>
                      <p:childTnLst>
                        <p:par>
                          <p:cTn id="106" fill="hold">
                            <p:stCondLst>
                              <p:cond delay="0"/>
                            </p:stCondLst>
                            <p:childTnLst>
                              <p:par>
                                <p:cTn id="107" presetID="2" presetClass="exit" presetSubtype="8" fill="hold" nodeType="clickEffect">
                                  <p:stCondLst>
                                    <p:cond delay="0"/>
                                  </p:stCondLst>
                                  <p:childTnLst>
                                    <p:anim calcmode="lin" valueType="num">
                                      <p:cBhvr additive="base">
                                        <p:cTn id="108" dur="500"/>
                                        <p:tgtEl>
                                          <p:spTgt spid="502"/>
                                        </p:tgtEl>
                                        <p:attrNameLst>
                                          <p:attrName>ppt_x</p:attrName>
                                        </p:attrNameLst>
                                      </p:cBhvr>
                                      <p:tavLst>
                                        <p:tav tm="0">
                                          <p:val>
                                            <p:strVal val="#ppt_x"/>
                                          </p:val>
                                        </p:tav>
                                        <p:tav tm="100000">
                                          <p:val>
                                            <p:strVal val="#ppt_x-1"/>
                                          </p:val>
                                        </p:tav>
                                      </p:tavLst>
                                    </p:anim>
                                    <p:set>
                                      <p:cBhvr>
                                        <p:cTn id="109" dur="1" fill="hold">
                                          <p:stCondLst>
                                            <p:cond delay="500"/>
                                          </p:stCondLst>
                                        </p:cTn>
                                        <p:tgtEl>
                                          <p:spTgt spid="502"/>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2" presetClass="exit" presetSubtype="8" fill="hold" nodeType="clickEffect">
                                  <p:stCondLst>
                                    <p:cond delay="0"/>
                                  </p:stCondLst>
                                  <p:childTnLst>
                                    <p:anim calcmode="lin" valueType="num">
                                      <p:cBhvr additive="base">
                                        <p:cTn id="113" dur="500"/>
                                        <p:tgtEl>
                                          <p:spTgt spid="503"/>
                                        </p:tgtEl>
                                        <p:attrNameLst>
                                          <p:attrName>ppt_x</p:attrName>
                                        </p:attrNameLst>
                                      </p:cBhvr>
                                      <p:tavLst>
                                        <p:tav tm="0">
                                          <p:val>
                                            <p:strVal val="#ppt_x"/>
                                          </p:val>
                                        </p:tav>
                                        <p:tav tm="100000">
                                          <p:val>
                                            <p:strVal val="#ppt_x-1"/>
                                          </p:val>
                                        </p:tav>
                                      </p:tavLst>
                                    </p:anim>
                                    <p:set>
                                      <p:cBhvr>
                                        <p:cTn id="114" dur="1" fill="hold">
                                          <p:stCondLst>
                                            <p:cond delay="500"/>
                                          </p:stCondLst>
                                        </p:cTn>
                                        <p:tgtEl>
                                          <p:spTgt spid="503"/>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2" presetClass="exit" presetSubtype="8" fill="hold" nodeType="clickEffect">
                                  <p:stCondLst>
                                    <p:cond delay="0"/>
                                  </p:stCondLst>
                                  <p:childTnLst>
                                    <p:anim calcmode="lin" valueType="num">
                                      <p:cBhvr additive="base">
                                        <p:cTn id="118" dur="500"/>
                                        <p:tgtEl>
                                          <p:spTgt spid="504"/>
                                        </p:tgtEl>
                                        <p:attrNameLst>
                                          <p:attrName>ppt_x</p:attrName>
                                        </p:attrNameLst>
                                      </p:cBhvr>
                                      <p:tavLst>
                                        <p:tav tm="0">
                                          <p:val>
                                            <p:strVal val="#ppt_x"/>
                                          </p:val>
                                        </p:tav>
                                        <p:tav tm="100000">
                                          <p:val>
                                            <p:strVal val="#ppt_x-1"/>
                                          </p:val>
                                        </p:tav>
                                      </p:tavLst>
                                    </p:anim>
                                    <p:set>
                                      <p:cBhvr>
                                        <p:cTn id="119" dur="1" fill="hold">
                                          <p:stCondLst>
                                            <p:cond delay="500"/>
                                          </p:stCondLst>
                                        </p:cTn>
                                        <p:tgtEl>
                                          <p:spTgt spid="5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0"/>
          <p:cNvSpPr/>
          <p:nvPr/>
        </p:nvSpPr>
        <p:spPr>
          <a:xfrm>
            <a:off x="4224584" y="-2436820"/>
            <a:ext cx="10724950" cy="10724950"/>
          </a:xfrm>
          <a:prstGeom prst="ellipse">
            <a:avLst/>
          </a:prstGeom>
          <a:solidFill>
            <a:srgbClr val="73B5E4">
              <a:alpha val="7727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48" name="Google Shape;148;p20"/>
          <p:cNvSpPr/>
          <p:nvPr/>
        </p:nvSpPr>
        <p:spPr>
          <a:xfrm>
            <a:off x="522710" y="1271860"/>
            <a:ext cx="3592205" cy="3592205"/>
          </a:xfrm>
          <a:prstGeom prst="ellipse">
            <a:avLst/>
          </a:prstGeom>
          <a:solidFill>
            <a:srgbClr val="7CE1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49" name="Google Shape;149;p2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Inter-data Relationships</a:t>
            </a:r>
            <a:endParaRPr/>
          </a:p>
        </p:txBody>
      </p:sp>
      <p:sp>
        <p:nvSpPr>
          <p:cNvPr id="150" name="Google Shape;150;p20"/>
          <p:cNvSpPr txBox="1">
            <a:spLocks noGrp="1"/>
          </p:cNvSpPr>
          <p:nvPr>
            <p:ph type="body" idx="1"/>
          </p:nvPr>
        </p:nvSpPr>
        <p:spPr>
          <a:xfrm>
            <a:off x="763491" y="2259309"/>
            <a:ext cx="3110640" cy="2034337"/>
          </a:xfrm>
          <a:prstGeom prst="rect">
            <a:avLst/>
          </a:prstGeom>
          <a:noFill/>
          <a:ln>
            <a:noFill/>
          </a:ln>
        </p:spPr>
        <p:txBody>
          <a:bodyPr spcFirstLastPara="1" wrap="square" lIns="45700" tIns="45700" rIns="45700" bIns="45700" anchor="t" anchorCtr="0">
            <a:normAutofit/>
          </a:bodyPr>
          <a:lstStyle/>
          <a:p>
            <a:pPr marL="457200" lvl="0" indent="-355600" algn="l" rtl="0">
              <a:lnSpc>
                <a:spcPct val="90000"/>
              </a:lnSpc>
              <a:spcBef>
                <a:spcPts val="0"/>
              </a:spcBef>
              <a:spcAft>
                <a:spcPts val="0"/>
              </a:spcAft>
              <a:buSzPts val="2000"/>
              <a:buChar char="●"/>
            </a:pPr>
            <a:r>
              <a:rPr lang="en-US" sz="2000"/>
              <a:t>Elements only store pure data, no connection info</a:t>
            </a:r>
            <a:endParaRPr/>
          </a:p>
          <a:p>
            <a:pPr marL="457200" lvl="0" indent="-355600" algn="l" rtl="0">
              <a:lnSpc>
                <a:spcPct val="90000"/>
              </a:lnSpc>
              <a:spcBef>
                <a:spcPts val="0"/>
              </a:spcBef>
              <a:spcAft>
                <a:spcPts val="0"/>
              </a:spcAft>
              <a:buSzPts val="2000"/>
              <a:buChar char="●"/>
            </a:pPr>
            <a:r>
              <a:rPr lang="en-US" sz="2000"/>
              <a:t>Only relationship between data is order</a:t>
            </a:r>
            <a:endParaRPr/>
          </a:p>
        </p:txBody>
      </p:sp>
      <p:graphicFrame>
        <p:nvGraphicFramePr>
          <p:cNvPr id="151" name="Google Shape;151;p20"/>
          <p:cNvGraphicFramePr/>
          <p:nvPr/>
        </p:nvGraphicFramePr>
        <p:xfrm>
          <a:off x="653968" y="5324303"/>
          <a:ext cx="3324675" cy="989900"/>
        </p:xfrm>
        <a:graphic>
          <a:graphicData uri="http://schemas.openxmlformats.org/drawingml/2006/table">
            <a:tbl>
              <a:tblPr firstRow="1" bandRow="1">
                <a:noFill/>
              </a:tblPr>
              <a:tblGrid>
                <a:gridCol w="1108225">
                  <a:extLst>
                    <a:ext uri="{9D8B030D-6E8A-4147-A177-3AD203B41FA5}">
                      <a16:colId xmlns:a16="http://schemas.microsoft.com/office/drawing/2014/main" val="20000"/>
                    </a:ext>
                  </a:extLst>
                </a:gridCol>
                <a:gridCol w="1108225">
                  <a:extLst>
                    <a:ext uri="{9D8B030D-6E8A-4147-A177-3AD203B41FA5}">
                      <a16:colId xmlns:a16="http://schemas.microsoft.com/office/drawing/2014/main" val="20001"/>
                    </a:ext>
                  </a:extLst>
                </a:gridCol>
                <a:gridCol w="1108225">
                  <a:extLst>
                    <a:ext uri="{9D8B030D-6E8A-4147-A177-3AD203B41FA5}">
                      <a16:colId xmlns:a16="http://schemas.microsoft.com/office/drawing/2014/main" val="20002"/>
                    </a:ext>
                  </a:extLst>
                </a:gridCol>
              </a:tblGrid>
              <a:tr h="494950">
                <a:tc>
                  <a:txBody>
                    <a:bodyPr/>
                    <a:lstStyle/>
                    <a:p>
                      <a:pPr marL="0" marR="0" lvl="0" indent="0" algn="ctr" rtl="0">
                        <a:spcBef>
                          <a:spcPts val="0"/>
                        </a:spcBef>
                        <a:spcAft>
                          <a:spcPts val="0"/>
                        </a:spcAft>
                        <a:buNone/>
                      </a:pPr>
                      <a:r>
                        <a:rPr lang="en-US" sz="1800" b="0" u="none" strike="noStrike" cap="none">
                          <a:solidFill>
                            <a:srgbClr val="7F7F7F"/>
                          </a:solidFill>
                          <a:latin typeface="Consolas"/>
                          <a:ea typeface="Consolas"/>
                          <a:cs typeface="Consolas"/>
                          <a:sym typeface="Consolas"/>
                        </a:rPr>
                        <a:t>0</a:t>
                      </a:r>
                      <a:endParaRPr/>
                    </a:p>
                  </a:txBody>
                  <a:tcPr marL="91450" marR="91450" marT="45725" marB="45725" anchor="ctr">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b="0" u="none" strike="noStrike" cap="none">
                          <a:solidFill>
                            <a:srgbClr val="7F7F7F"/>
                          </a:solidFill>
                          <a:latin typeface="Consolas"/>
                          <a:ea typeface="Consolas"/>
                          <a:cs typeface="Consolas"/>
                          <a:sym typeface="Consolas"/>
                        </a:rPr>
                        <a:t>1</a:t>
                      </a:r>
                      <a:endParaRPr/>
                    </a:p>
                  </a:txBody>
                  <a:tcPr marL="91450" marR="91450" marT="45725" marB="45725" anchor="ctr">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b="0" u="none" strike="noStrike" cap="none">
                          <a:solidFill>
                            <a:srgbClr val="7F7F7F"/>
                          </a:solidFill>
                          <a:latin typeface="Consolas"/>
                          <a:ea typeface="Consolas"/>
                          <a:cs typeface="Consolas"/>
                          <a:sym typeface="Consolas"/>
                        </a:rPr>
                        <a:t>2</a:t>
                      </a:r>
                      <a:endParaRPr/>
                    </a:p>
                  </a:txBody>
                  <a:tcPr marL="91450" marR="91450" marT="45725" marB="45725" anchor="ctr">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94950">
                <a:tc>
                  <a:txBody>
                    <a:bodyPr/>
                    <a:lstStyle/>
                    <a:p>
                      <a:pPr marL="0" marR="0" lvl="0" indent="0" algn="ctr" rtl="0">
                        <a:spcBef>
                          <a:spcPts val="0"/>
                        </a:spcBef>
                        <a:spcAft>
                          <a:spcPts val="0"/>
                        </a:spcAft>
                        <a:buNone/>
                      </a:pPr>
                      <a:r>
                        <a:rPr lang="en-US" sz="1800" b="1" u="none" strike="noStrike" cap="none">
                          <a:solidFill>
                            <a:srgbClr val="4C3282"/>
                          </a:solidFill>
                          <a:latin typeface="Consolas"/>
                          <a:ea typeface="Consolas"/>
                          <a:cs typeface="Consolas"/>
                          <a:sym typeface="Consolas"/>
                        </a:rPr>
                        <a:t>A</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b="1" u="none" strike="noStrike" cap="none">
                          <a:solidFill>
                            <a:srgbClr val="4C3282"/>
                          </a:solidFill>
                          <a:latin typeface="Consolas"/>
                          <a:ea typeface="Consolas"/>
                          <a:cs typeface="Consolas"/>
                          <a:sym typeface="Consolas"/>
                        </a:rPr>
                        <a:t>B</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b="1" u="none" strike="noStrike" cap="none">
                          <a:solidFill>
                            <a:srgbClr val="4C3282"/>
                          </a:solidFill>
                          <a:latin typeface="Consolas"/>
                          <a:ea typeface="Consolas"/>
                          <a:cs typeface="Consolas"/>
                          <a:sym typeface="Consolas"/>
                        </a:rPr>
                        <a:t>C</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152" name="Google Shape;152;p20"/>
          <p:cNvSpPr/>
          <p:nvPr/>
        </p:nvSpPr>
        <p:spPr>
          <a:xfrm>
            <a:off x="4405066" y="1253449"/>
            <a:ext cx="3592205" cy="3592205"/>
          </a:xfrm>
          <a:prstGeom prst="ellipse">
            <a:avLst/>
          </a:prstGeom>
          <a:solidFill>
            <a:srgbClr val="CFE6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53" name="Google Shape;153;p20"/>
          <p:cNvSpPr txBox="1"/>
          <p:nvPr/>
        </p:nvSpPr>
        <p:spPr>
          <a:xfrm>
            <a:off x="1887779" y="1579375"/>
            <a:ext cx="11400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attrocento Sans"/>
                <a:ea typeface="Quattrocento Sans"/>
                <a:cs typeface="Quattrocento Sans"/>
                <a:sym typeface="Quattrocento Sans"/>
              </a:rPr>
              <a:t>Arrays</a:t>
            </a:r>
            <a:endParaRPr>
              <a:solidFill>
                <a:schemeClr val="dk1"/>
              </a:solidFill>
              <a:latin typeface="Quattrocento Sans"/>
              <a:ea typeface="Quattrocento Sans"/>
              <a:cs typeface="Quattrocento Sans"/>
              <a:sym typeface="Quattrocento Sans"/>
            </a:endParaRPr>
          </a:p>
        </p:txBody>
      </p:sp>
      <p:sp>
        <p:nvSpPr>
          <p:cNvPr id="154" name="Google Shape;154;p20"/>
          <p:cNvSpPr txBox="1"/>
          <p:nvPr/>
        </p:nvSpPr>
        <p:spPr>
          <a:xfrm>
            <a:off x="4645848" y="2264411"/>
            <a:ext cx="3110640" cy="2034337"/>
          </a:xfrm>
          <a:prstGeom prst="rect">
            <a:avLst/>
          </a:prstGeom>
          <a:noFill/>
          <a:ln>
            <a:noFill/>
          </a:ln>
        </p:spPr>
        <p:txBody>
          <a:bodyPr spcFirstLastPara="1" wrap="square" lIns="91425" tIns="45700" rIns="91425" bIns="45700" anchor="t" anchorCtr="0">
            <a:normAutofit/>
          </a:bodyPr>
          <a:lstStyle/>
          <a:p>
            <a:pPr marL="457200" marR="0" lvl="0" indent="-355600" algn="l" rtl="0">
              <a:lnSpc>
                <a:spcPct val="90000"/>
              </a:lnSpc>
              <a:spcBef>
                <a:spcPts val="0"/>
              </a:spcBef>
              <a:spcAft>
                <a:spcPts val="0"/>
              </a:spcAft>
              <a:buClr>
                <a:srgbClr val="4C3283"/>
              </a:buClr>
              <a:buSzPts val="2000"/>
              <a:buFont typeface="Quattrocento Sans"/>
              <a:buChar char="●"/>
            </a:pPr>
            <a:r>
              <a:rPr lang="en-US" sz="2000">
                <a:solidFill>
                  <a:schemeClr val="dk1"/>
                </a:solidFill>
                <a:latin typeface="Quattrocento Sans"/>
                <a:ea typeface="Quattrocento Sans"/>
                <a:cs typeface="Quattrocento Sans"/>
                <a:sym typeface="Quattrocento Sans"/>
              </a:rPr>
              <a:t>Elements store data and connection info</a:t>
            </a:r>
            <a:endParaRPr/>
          </a:p>
          <a:p>
            <a:pPr marL="457200" marR="0" lvl="0" indent="-355600" algn="l" rtl="0">
              <a:lnSpc>
                <a:spcPct val="90000"/>
              </a:lnSpc>
              <a:spcBef>
                <a:spcPts val="0"/>
              </a:spcBef>
              <a:spcAft>
                <a:spcPts val="0"/>
              </a:spcAft>
              <a:buClr>
                <a:srgbClr val="4C3283"/>
              </a:buClr>
              <a:buSzPts val="2000"/>
              <a:buFont typeface="Quattrocento Sans"/>
              <a:buChar char="●"/>
            </a:pPr>
            <a:r>
              <a:rPr lang="en-US" sz="2000">
                <a:solidFill>
                  <a:schemeClr val="dk1"/>
                </a:solidFill>
                <a:latin typeface="Quattrocento Sans"/>
                <a:ea typeface="Quattrocento Sans"/>
                <a:cs typeface="Quattrocento Sans"/>
                <a:sym typeface="Quattrocento Sans"/>
              </a:rPr>
              <a:t>Directional relationships between nodes; limited connections</a:t>
            </a:r>
            <a:endParaRPr/>
          </a:p>
        </p:txBody>
      </p:sp>
      <p:sp>
        <p:nvSpPr>
          <p:cNvPr id="155" name="Google Shape;155;p20"/>
          <p:cNvSpPr txBox="1"/>
          <p:nvPr/>
        </p:nvSpPr>
        <p:spPr>
          <a:xfrm>
            <a:off x="5826697" y="1579375"/>
            <a:ext cx="11400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attrocento Sans"/>
                <a:ea typeface="Quattrocento Sans"/>
                <a:cs typeface="Quattrocento Sans"/>
                <a:sym typeface="Quattrocento Sans"/>
              </a:rPr>
              <a:t>Trees</a:t>
            </a:r>
            <a:endParaRPr>
              <a:solidFill>
                <a:schemeClr val="dk1"/>
              </a:solidFill>
              <a:latin typeface="Quattrocento Sans"/>
              <a:ea typeface="Quattrocento Sans"/>
              <a:cs typeface="Quattrocento Sans"/>
              <a:sym typeface="Quattrocento Sans"/>
            </a:endParaRPr>
          </a:p>
        </p:txBody>
      </p:sp>
      <p:sp>
        <p:nvSpPr>
          <p:cNvPr id="156" name="Google Shape;156;p20"/>
          <p:cNvSpPr txBox="1"/>
          <p:nvPr/>
        </p:nvSpPr>
        <p:spPr>
          <a:xfrm>
            <a:off x="8725494" y="2259308"/>
            <a:ext cx="3110640" cy="2034337"/>
          </a:xfrm>
          <a:prstGeom prst="rect">
            <a:avLst/>
          </a:prstGeom>
          <a:noFill/>
          <a:ln>
            <a:noFill/>
          </a:ln>
        </p:spPr>
        <p:txBody>
          <a:bodyPr spcFirstLastPara="1" wrap="square" lIns="91425" tIns="45700" rIns="91425" bIns="45700" anchor="t" anchorCtr="0">
            <a:normAutofit/>
          </a:bodyPr>
          <a:lstStyle/>
          <a:p>
            <a:pPr marL="457200" marR="0" lvl="0" indent="-355600" algn="l" rtl="0">
              <a:lnSpc>
                <a:spcPct val="90000"/>
              </a:lnSpc>
              <a:spcBef>
                <a:spcPts val="0"/>
              </a:spcBef>
              <a:spcAft>
                <a:spcPts val="0"/>
              </a:spcAft>
              <a:buClr>
                <a:srgbClr val="4C3283"/>
              </a:buClr>
              <a:buSzPts val="2000"/>
              <a:buFont typeface="Quattrocento Sans"/>
              <a:buChar char="●"/>
            </a:pPr>
            <a:r>
              <a:rPr lang="en-US" sz="2000">
                <a:solidFill>
                  <a:schemeClr val="dk1"/>
                </a:solidFill>
                <a:latin typeface="Quattrocento Sans"/>
                <a:ea typeface="Quattrocento Sans"/>
                <a:cs typeface="Quattrocento Sans"/>
                <a:sym typeface="Quattrocento Sans"/>
              </a:rPr>
              <a:t>Elements AND connections can store data</a:t>
            </a:r>
            <a:endParaRPr/>
          </a:p>
          <a:p>
            <a:pPr marL="457200" marR="0" lvl="0" indent="-355600" algn="l" rtl="0">
              <a:lnSpc>
                <a:spcPct val="90000"/>
              </a:lnSpc>
              <a:spcBef>
                <a:spcPts val="0"/>
              </a:spcBef>
              <a:spcAft>
                <a:spcPts val="0"/>
              </a:spcAft>
              <a:buClr>
                <a:srgbClr val="4C3283"/>
              </a:buClr>
              <a:buSzPts val="2000"/>
              <a:buFont typeface="Quattrocento Sans"/>
              <a:buChar char="●"/>
            </a:pPr>
            <a:r>
              <a:rPr lang="en-US" sz="2000">
                <a:solidFill>
                  <a:schemeClr val="dk1"/>
                </a:solidFill>
                <a:latin typeface="Quattrocento Sans"/>
                <a:ea typeface="Quattrocento Sans"/>
                <a:cs typeface="Quattrocento Sans"/>
                <a:sym typeface="Quattrocento Sans"/>
              </a:rPr>
              <a:t>Relationships dictate structure; huge freedom with connections</a:t>
            </a:r>
            <a:endParaRPr/>
          </a:p>
        </p:txBody>
      </p:sp>
      <p:grpSp>
        <p:nvGrpSpPr>
          <p:cNvPr id="157" name="Google Shape;157;p20"/>
          <p:cNvGrpSpPr/>
          <p:nvPr/>
        </p:nvGrpSpPr>
        <p:grpSpPr>
          <a:xfrm>
            <a:off x="5223037" y="5105153"/>
            <a:ext cx="1744278" cy="1363140"/>
            <a:chOff x="5223037" y="5105153"/>
            <a:chExt cx="1744278" cy="1363140"/>
          </a:xfrm>
        </p:grpSpPr>
        <p:grpSp>
          <p:nvGrpSpPr>
            <p:cNvPr id="158" name="Google Shape;158;p20"/>
            <p:cNvGrpSpPr/>
            <p:nvPr/>
          </p:nvGrpSpPr>
          <p:grpSpPr>
            <a:xfrm>
              <a:off x="5867400" y="5105153"/>
              <a:ext cx="457200" cy="457200"/>
              <a:chOff x="1408670" y="3991232"/>
              <a:chExt cx="457200" cy="457200"/>
            </a:xfrm>
          </p:grpSpPr>
          <p:sp>
            <p:nvSpPr>
              <p:cNvPr id="159" name="Google Shape;159;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dk1"/>
                  </a:solidFill>
                  <a:latin typeface="Consolas"/>
                  <a:ea typeface="Consolas"/>
                  <a:cs typeface="Consolas"/>
                  <a:sym typeface="Consolas"/>
                </a:endParaRPr>
              </a:p>
            </p:txBody>
          </p:sp>
          <p:sp>
            <p:nvSpPr>
              <p:cNvPr id="160" name="Google Shape;160;p20"/>
              <p:cNvSpPr txBox="1"/>
              <p:nvPr/>
            </p:nvSpPr>
            <p:spPr>
              <a:xfrm>
                <a:off x="1481618" y="403516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B</a:t>
                </a:r>
                <a:endParaRPr/>
              </a:p>
            </p:txBody>
          </p:sp>
        </p:grpSp>
        <p:cxnSp>
          <p:nvCxnSpPr>
            <p:cNvPr id="161" name="Google Shape;161;p20"/>
            <p:cNvCxnSpPr>
              <a:stCxn id="159" idx="3"/>
              <a:endCxn id="162" idx="0"/>
            </p:cNvCxnSpPr>
            <p:nvPr/>
          </p:nvCxnSpPr>
          <p:spPr>
            <a:xfrm flipH="1">
              <a:off x="5451655" y="5495398"/>
              <a:ext cx="482700" cy="515700"/>
            </a:xfrm>
            <a:prstGeom prst="straightConnector1">
              <a:avLst/>
            </a:prstGeom>
            <a:noFill/>
            <a:ln w="28575" cap="flat" cmpd="sng">
              <a:solidFill>
                <a:schemeClr val="accent1"/>
              </a:solidFill>
              <a:prstDash val="solid"/>
              <a:round/>
              <a:headEnd type="none" w="sm" len="sm"/>
              <a:tailEnd type="triangle" w="med" len="med"/>
            </a:ln>
          </p:spPr>
        </p:cxnSp>
        <p:grpSp>
          <p:nvGrpSpPr>
            <p:cNvPr id="163" name="Google Shape;163;p20"/>
            <p:cNvGrpSpPr/>
            <p:nvPr/>
          </p:nvGrpSpPr>
          <p:grpSpPr>
            <a:xfrm>
              <a:off x="5223037" y="6011093"/>
              <a:ext cx="457200" cy="457200"/>
              <a:chOff x="1408670" y="3991232"/>
              <a:chExt cx="457200" cy="457200"/>
            </a:xfrm>
          </p:grpSpPr>
          <p:sp>
            <p:nvSpPr>
              <p:cNvPr id="162" name="Google Shape;162;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64" name="Google Shape;164;p20"/>
              <p:cNvSpPr txBox="1"/>
              <p:nvPr/>
            </p:nvSpPr>
            <p:spPr>
              <a:xfrm>
                <a:off x="1487611" y="403183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A</a:t>
                </a:r>
                <a:endParaRPr/>
              </a:p>
            </p:txBody>
          </p:sp>
        </p:grpSp>
        <p:grpSp>
          <p:nvGrpSpPr>
            <p:cNvPr id="165" name="Google Shape;165;p20"/>
            <p:cNvGrpSpPr/>
            <p:nvPr/>
          </p:nvGrpSpPr>
          <p:grpSpPr>
            <a:xfrm>
              <a:off x="6510115" y="6007757"/>
              <a:ext cx="457200" cy="457200"/>
              <a:chOff x="1408670" y="3991232"/>
              <a:chExt cx="457200" cy="457200"/>
            </a:xfrm>
          </p:grpSpPr>
          <p:sp>
            <p:nvSpPr>
              <p:cNvPr id="166" name="Google Shape;166;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67" name="Google Shape;167;p20"/>
              <p:cNvSpPr txBox="1"/>
              <p:nvPr/>
            </p:nvSpPr>
            <p:spPr>
              <a:xfrm>
                <a:off x="1481618" y="403516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C</a:t>
                </a:r>
                <a:endParaRPr/>
              </a:p>
            </p:txBody>
          </p:sp>
        </p:grpSp>
        <p:cxnSp>
          <p:nvCxnSpPr>
            <p:cNvPr id="168" name="Google Shape;168;p20"/>
            <p:cNvCxnSpPr>
              <a:stCxn id="159" idx="5"/>
              <a:endCxn id="166" idx="0"/>
            </p:cNvCxnSpPr>
            <p:nvPr/>
          </p:nvCxnSpPr>
          <p:spPr>
            <a:xfrm>
              <a:off x="6257645" y="5495398"/>
              <a:ext cx="481200" cy="512400"/>
            </a:xfrm>
            <a:prstGeom prst="straightConnector1">
              <a:avLst/>
            </a:prstGeom>
            <a:noFill/>
            <a:ln w="28575" cap="flat" cmpd="sng">
              <a:solidFill>
                <a:schemeClr val="accent1"/>
              </a:solidFill>
              <a:prstDash val="solid"/>
              <a:round/>
              <a:headEnd type="none" w="sm" len="sm"/>
              <a:tailEnd type="triangle" w="med" len="med"/>
            </a:ln>
          </p:spPr>
        </p:cxnSp>
      </p:grpSp>
      <p:grpSp>
        <p:nvGrpSpPr>
          <p:cNvPr id="169" name="Google Shape;169;p20"/>
          <p:cNvGrpSpPr/>
          <p:nvPr/>
        </p:nvGrpSpPr>
        <p:grpSpPr>
          <a:xfrm>
            <a:off x="9110479" y="4840799"/>
            <a:ext cx="1724660" cy="1667180"/>
            <a:chOff x="9110479" y="4840799"/>
            <a:chExt cx="1724660" cy="1667180"/>
          </a:xfrm>
        </p:grpSpPr>
        <p:grpSp>
          <p:nvGrpSpPr>
            <p:cNvPr id="170" name="Google Shape;170;p20"/>
            <p:cNvGrpSpPr/>
            <p:nvPr/>
          </p:nvGrpSpPr>
          <p:grpSpPr>
            <a:xfrm>
              <a:off x="9110479" y="5333753"/>
              <a:ext cx="457200" cy="457200"/>
              <a:chOff x="1408670" y="3991232"/>
              <a:chExt cx="457200" cy="457200"/>
            </a:xfrm>
          </p:grpSpPr>
          <p:sp>
            <p:nvSpPr>
              <p:cNvPr id="171" name="Google Shape;171;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dk1"/>
                  </a:solidFill>
                  <a:latin typeface="Consolas"/>
                  <a:ea typeface="Consolas"/>
                  <a:cs typeface="Consolas"/>
                  <a:sym typeface="Consolas"/>
                </a:endParaRPr>
              </a:p>
            </p:txBody>
          </p:sp>
          <p:sp>
            <p:nvSpPr>
              <p:cNvPr id="172" name="Google Shape;172;p20"/>
              <p:cNvSpPr txBox="1"/>
              <p:nvPr/>
            </p:nvSpPr>
            <p:spPr>
              <a:xfrm>
                <a:off x="1481618" y="403516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B</a:t>
                </a:r>
                <a:endParaRPr/>
              </a:p>
            </p:txBody>
          </p:sp>
        </p:grpSp>
        <p:cxnSp>
          <p:nvCxnSpPr>
            <p:cNvPr id="173" name="Google Shape;173;p20"/>
            <p:cNvCxnSpPr>
              <a:stCxn id="171" idx="5"/>
              <a:endCxn id="174" idx="0"/>
            </p:cNvCxnSpPr>
            <p:nvPr/>
          </p:nvCxnSpPr>
          <p:spPr>
            <a:xfrm>
              <a:off x="9500724" y="5723998"/>
              <a:ext cx="506400" cy="326700"/>
            </a:xfrm>
            <a:prstGeom prst="straightConnector1">
              <a:avLst/>
            </a:prstGeom>
            <a:noFill/>
            <a:ln w="28575" cap="flat" cmpd="sng">
              <a:solidFill>
                <a:schemeClr val="accent1"/>
              </a:solidFill>
              <a:prstDash val="solid"/>
              <a:round/>
              <a:headEnd type="none" w="sm" len="sm"/>
              <a:tailEnd type="triangle" w="med" len="med"/>
            </a:ln>
          </p:spPr>
        </p:cxnSp>
        <p:grpSp>
          <p:nvGrpSpPr>
            <p:cNvPr id="175" name="Google Shape;175;p20"/>
            <p:cNvGrpSpPr/>
            <p:nvPr/>
          </p:nvGrpSpPr>
          <p:grpSpPr>
            <a:xfrm>
              <a:off x="9778553" y="6050779"/>
              <a:ext cx="457200" cy="457200"/>
              <a:chOff x="1408670" y="3991232"/>
              <a:chExt cx="457200" cy="457200"/>
            </a:xfrm>
          </p:grpSpPr>
          <p:sp>
            <p:nvSpPr>
              <p:cNvPr id="174" name="Google Shape;174;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76" name="Google Shape;176;p20"/>
              <p:cNvSpPr txBox="1"/>
              <p:nvPr/>
            </p:nvSpPr>
            <p:spPr>
              <a:xfrm>
                <a:off x="1487611" y="403183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A</a:t>
                </a:r>
                <a:endParaRPr/>
              </a:p>
            </p:txBody>
          </p:sp>
        </p:grpSp>
        <p:grpSp>
          <p:nvGrpSpPr>
            <p:cNvPr id="177" name="Google Shape;177;p20"/>
            <p:cNvGrpSpPr/>
            <p:nvPr/>
          </p:nvGrpSpPr>
          <p:grpSpPr>
            <a:xfrm>
              <a:off x="10377939" y="4840799"/>
              <a:ext cx="457200" cy="457200"/>
              <a:chOff x="1408670" y="3991232"/>
              <a:chExt cx="457200" cy="457200"/>
            </a:xfrm>
          </p:grpSpPr>
          <p:sp>
            <p:nvSpPr>
              <p:cNvPr id="178" name="Google Shape;178;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79" name="Google Shape;179;p20"/>
              <p:cNvSpPr txBox="1"/>
              <p:nvPr/>
            </p:nvSpPr>
            <p:spPr>
              <a:xfrm>
                <a:off x="1481618" y="403516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C</a:t>
                </a:r>
                <a:endParaRPr/>
              </a:p>
            </p:txBody>
          </p:sp>
        </p:grpSp>
        <p:cxnSp>
          <p:nvCxnSpPr>
            <p:cNvPr id="180" name="Google Shape;180;p20"/>
            <p:cNvCxnSpPr>
              <a:stCxn id="171" idx="7"/>
              <a:endCxn id="178" idx="2"/>
            </p:cNvCxnSpPr>
            <p:nvPr/>
          </p:nvCxnSpPr>
          <p:spPr>
            <a:xfrm rot="10800000" flipH="1">
              <a:off x="9500724" y="5069508"/>
              <a:ext cx="877200" cy="331200"/>
            </a:xfrm>
            <a:prstGeom prst="straightConnector1">
              <a:avLst/>
            </a:prstGeom>
            <a:noFill/>
            <a:ln w="28575" cap="flat" cmpd="sng">
              <a:solidFill>
                <a:schemeClr val="accent1"/>
              </a:solidFill>
              <a:prstDash val="solid"/>
              <a:round/>
              <a:headEnd type="none" w="sm" len="sm"/>
              <a:tailEnd type="triangle" w="med" len="med"/>
            </a:ln>
          </p:spPr>
        </p:cxnSp>
        <p:cxnSp>
          <p:nvCxnSpPr>
            <p:cNvPr id="181" name="Google Shape;181;p20"/>
            <p:cNvCxnSpPr>
              <a:stCxn id="174" idx="7"/>
              <a:endCxn id="178" idx="4"/>
            </p:cNvCxnSpPr>
            <p:nvPr/>
          </p:nvCxnSpPr>
          <p:spPr>
            <a:xfrm rot="10800000" flipH="1">
              <a:off x="10168798" y="5298134"/>
              <a:ext cx="437700" cy="819600"/>
            </a:xfrm>
            <a:prstGeom prst="straightConnector1">
              <a:avLst/>
            </a:prstGeom>
            <a:noFill/>
            <a:ln w="28575" cap="flat" cmpd="sng">
              <a:solidFill>
                <a:schemeClr val="accent1"/>
              </a:solidFill>
              <a:prstDash val="solid"/>
              <a:round/>
              <a:headEnd type="none" w="sm" len="sm"/>
              <a:tailEnd type="triangle" w="med" len="med"/>
            </a:ln>
          </p:spPr>
        </p:cxnSp>
      </p:grpSp>
      <p:sp>
        <p:nvSpPr>
          <p:cNvPr id="182" name="Google Shape;182;p20"/>
          <p:cNvSpPr txBox="1"/>
          <p:nvPr/>
        </p:nvSpPr>
        <p:spPr>
          <a:xfrm>
            <a:off x="9537950" y="1531400"/>
            <a:ext cx="1464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a:solidFill>
                  <a:schemeClr val="dk1"/>
                </a:solidFill>
                <a:latin typeface="Quattrocento Sans"/>
                <a:ea typeface="Quattrocento Sans"/>
                <a:cs typeface="Quattrocento Sans"/>
                <a:sym typeface="Quattrocento Sans"/>
              </a:rPr>
              <a:t>Graphs</a:t>
            </a:r>
            <a:endParaRPr sz="2000" b="1">
              <a:solidFill>
                <a:schemeClr val="dk1"/>
              </a:solidFill>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0">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0">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7"/>
                                        </p:tgtEl>
                                        <p:attrNameLst>
                                          <p:attrName>style.visibility</p:attrName>
                                        </p:attrNameLst>
                                      </p:cBhvr>
                                      <p:to>
                                        <p:strVal val="visible"/>
                                      </p:to>
                                    </p:set>
                                    <p:animEffect transition="in" filter="fade">
                                      <p:cBhvr>
                                        <p:cTn id="29" dur="3000"/>
                                        <p:tgtEl>
                                          <p:spTgt spid="14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82"/>
                                        </p:tgtEl>
                                        <p:attrNameLst>
                                          <p:attrName>style.visibility</p:attrName>
                                        </p:attrNameLst>
                                      </p:cBhvr>
                                      <p:to>
                                        <p:strVal val="visible"/>
                                      </p:to>
                                    </p:set>
                                    <p:animEffect transition="in" filter="fade">
                                      <p:cBhvr>
                                        <p:cTn id="34" dur="1"/>
                                        <p:tgtEl>
                                          <p:spTgt spid="182"/>
                                        </p:tgtEl>
                                      </p:cBhvr>
                                    </p:animEffect>
                                  </p:childTnLst>
                                </p:cTn>
                              </p:par>
                              <p:par>
                                <p:cTn id="35" presetID="1" presetClass="entr" presetSubtype="0" fill="hold" nodeType="withEffect">
                                  <p:stCondLst>
                                    <p:cond delay="0"/>
                                  </p:stCondLst>
                                  <p:childTnLst>
                                    <p:set>
                                      <p:cBhvr>
                                        <p:cTn id="36" dur="1" fill="hold">
                                          <p:stCondLst>
                                            <p:cond delay="0"/>
                                          </p:stCondLst>
                                        </p:cTn>
                                        <p:tgtEl>
                                          <p:spTgt spid="15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32"/>
          <p:cNvSpPr/>
          <p:nvPr/>
        </p:nvSpPr>
        <p:spPr>
          <a:xfrm>
            <a:off x="1762835" y="1870449"/>
            <a:ext cx="712904" cy="326016"/>
          </a:xfrm>
          <a:prstGeom prst="roundRect">
            <a:avLst>
              <a:gd name="adj" fmla="val 16667"/>
            </a:avLst>
          </a:prstGeom>
          <a:solidFill>
            <a:srgbClr val="D3EB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1" name="Google Shape;511;p32"/>
          <p:cNvSpPr/>
          <p:nvPr/>
        </p:nvSpPr>
        <p:spPr>
          <a:xfrm>
            <a:off x="2521099" y="1870449"/>
            <a:ext cx="712904" cy="326016"/>
          </a:xfrm>
          <a:prstGeom prst="roundRect">
            <a:avLst>
              <a:gd name="adj" fmla="val 16667"/>
            </a:avLst>
          </a:prstGeom>
          <a:solidFill>
            <a:srgbClr val="A7D8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2" name="Google Shape;512;p32"/>
          <p:cNvSpPr/>
          <p:nvPr/>
        </p:nvSpPr>
        <p:spPr>
          <a:xfrm>
            <a:off x="3271501" y="1867443"/>
            <a:ext cx="712904" cy="326016"/>
          </a:xfrm>
          <a:prstGeom prst="roundRect">
            <a:avLst>
              <a:gd name="adj" fmla="val 16667"/>
            </a:avLst>
          </a:prstGeom>
          <a:solidFill>
            <a:srgbClr val="7DC49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3" name="Google Shape;513;p32"/>
          <p:cNvSpPr/>
          <p:nvPr/>
        </p:nvSpPr>
        <p:spPr>
          <a:xfrm>
            <a:off x="4019876" y="1867443"/>
            <a:ext cx="712904" cy="326016"/>
          </a:xfrm>
          <a:prstGeom prst="roundRect">
            <a:avLst>
              <a:gd name="adj" fmla="val 16667"/>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4" name="Google Shape;514;p32"/>
          <p:cNvSpPr/>
          <p:nvPr/>
        </p:nvSpPr>
        <p:spPr>
          <a:xfrm>
            <a:off x="1363631" y="1871299"/>
            <a:ext cx="345900" cy="326016"/>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5" name="Google Shape;515;p32"/>
          <p:cNvSpPr/>
          <p:nvPr/>
        </p:nvSpPr>
        <p:spPr>
          <a:xfrm>
            <a:off x="905256" y="3897075"/>
            <a:ext cx="822960" cy="766365"/>
          </a:xfrm>
          <a:custGeom>
            <a:avLst/>
            <a:gdLst/>
            <a:ahLst/>
            <a:cxnLst/>
            <a:rect l="l" t="t" r="r" b="b"/>
            <a:pathLst>
              <a:path w="822960" h="766365" extrusionOk="0">
                <a:moveTo>
                  <a:pt x="448056" y="7413"/>
                </a:moveTo>
                <a:cubicBezTo>
                  <a:pt x="423672" y="8937"/>
                  <a:pt x="399400" y="14597"/>
                  <a:pt x="374904" y="16557"/>
                </a:cubicBezTo>
                <a:cubicBezTo>
                  <a:pt x="323164" y="20696"/>
                  <a:pt x="270926" y="18988"/>
                  <a:pt x="219456" y="25701"/>
                </a:cubicBezTo>
                <a:cubicBezTo>
                  <a:pt x="192382" y="29232"/>
                  <a:pt x="158845" y="43690"/>
                  <a:pt x="137160" y="62277"/>
                </a:cubicBezTo>
                <a:cubicBezTo>
                  <a:pt x="124069" y="73498"/>
                  <a:pt x="111938" y="85877"/>
                  <a:pt x="100584" y="98853"/>
                </a:cubicBezTo>
                <a:cubicBezTo>
                  <a:pt x="90548" y="110322"/>
                  <a:pt x="82296" y="123237"/>
                  <a:pt x="73152" y="135429"/>
                </a:cubicBezTo>
                <a:cubicBezTo>
                  <a:pt x="67056" y="153717"/>
                  <a:pt x="63485" y="173051"/>
                  <a:pt x="54864" y="190293"/>
                </a:cubicBezTo>
                <a:cubicBezTo>
                  <a:pt x="27955" y="244111"/>
                  <a:pt x="40887" y="213937"/>
                  <a:pt x="18288" y="281733"/>
                </a:cubicBezTo>
                <a:lnTo>
                  <a:pt x="9144" y="309165"/>
                </a:lnTo>
                <a:lnTo>
                  <a:pt x="0" y="336597"/>
                </a:lnTo>
                <a:cubicBezTo>
                  <a:pt x="6096" y="424989"/>
                  <a:pt x="10018" y="513558"/>
                  <a:pt x="18288" y="601773"/>
                </a:cubicBezTo>
                <a:cubicBezTo>
                  <a:pt x="19188" y="611370"/>
                  <a:pt x="22085" y="621185"/>
                  <a:pt x="27432" y="629205"/>
                </a:cubicBezTo>
                <a:cubicBezTo>
                  <a:pt x="46709" y="658121"/>
                  <a:pt x="61640" y="693621"/>
                  <a:pt x="91440" y="711501"/>
                </a:cubicBezTo>
                <a:cubicBezTo>
                  <a:pt x="106680" y="720645"/>
                  <a:pt x="121264" y="730985"/>
                  <a:pt x="137160" y="738933"/>
                </a:cubicBezTo>
                <a:cubicBezTo>
                  <a:pt x="161861" y="751284"/>
                  <a:pt x="194170" y="751602"/>
                  <a:pt x="219456" y="757221"/>
                </a:cubicBezTo>
                <a:cubicBezTo>
                  <a:pt x="228865" y="759312"/>
                  <a:pt x="237744" y="763317"/>
                  <a:pt x="246888" y="766365"/>
                </a:cubicBezTo>
                <a:cubicBezTo>
                  <a:pt x="329184" y="763317"/>
                  <a:pt x="411584" y="762358"/>
                  <a:pt x="493776" y="757221"/>
                </a:cubicBezTo>
                <a:cubicBezTo>
                  <a:pt x="529900" y="754963"/>
                  <a:pt x="545734" y="746643"/>
                  <a:pt x="576072" y="729789"/>
                </a:cubicBezTo>
                <a:cubicBezTo>
                  <a:pt x="591608" y="721158"/>
                  <a:pt x="605551" y="709575"/>
                  <a:pt x="621792" y="702357"/>
                </a:cubicBezTo>
                <a:cubicBezTo>
                  <a:pt x="633276" y="697253"/>
                  <a:pt x="646601" y="697626"/>
                  <a:pt x="658368" y="693213"/>
                </a:cubicBezTo>
                <a:cubicBezTo>
                  <a:pt x="839156" y="625417"/>
                  <a:pt x="586135" y="711195"/>
                  <a:pt x="722376" y="665781"/>
                </a:cubicBezTo>
                <a:cubicBezTo>
                  <a:pt x="754761" y="617203"/>
                  <a:pt x="729126" y="659737"/>
                  <a:pt x="758952" y="592629"/>
                </a:cubicBezTo>
                <a:cubicBezTo>
                  <a:pt x="764488" y="580173"/>
                  <a:pt x="771870" y="568582"/>
                  <a:pt x="777240" y="556053"/>
                </a:cubicBezTo>
                <a:cubicBezTo>
                  <a:pt x="781037" y="547194"/>
                  <a:pt x="783000" y="537646"/>
                  <a:pt x="786384" y="528621"/>
                </a:cubicBezTo>
                <a:cubicBezTo>
                  <a:pt x="792147" y="513252"/>
                  <a:pt x="799955" y="498623"/>
                  <a:pt x="804672" y="482901"/>
                </a:cubicBezTo>
                <a:cubicBezTo>
                  <a:pt x="814948" y="448649"/>
                  <a:pt x="819703" y="384196"/>
                  <a:pt x="822960" y="354885"/>
                </a:cubicBezTo>
                <a:cubicBezTo>
                  <a:pt x="819912" y="315261"/>
                  <a:pt x="818745" y="275447"/>
                  <a:pt x="813816" y="236013"/>
                </a:cubicBezTo>
                <a:cubicBezTo>
                  <a:pt x="812620" y="226449"/>
                  <a:pt x="807320" y="217849"/>
                  <a:pt x="804672" y="208581"/>
                </a:cubicBezTo>
                <a:cubicBezTo>
                  <a:pt x="801220" y="196497"/>
                  <a:pt x="801148" y="183245"/>
                  <a:pt x="795528" y="172005"/>
                </a:cubicBezTo>
                <a:cubicBezTo>
                  <a:pt x="788712" y="158374"/>
                  <a:pt x="776173" y="148352"/>
                  <a:pt x="768096" y="135429"/>
                </a:cubicBezTo>
                <a:cubicBezTo>
                  <a:pt x="760872" y="123870"/>
                  <a:pt x="759447" y="108492"/>
                  <a:pt x="749808" y="98853"/>
                </a:cubicBezTo>
                <a:cubicBezTo>
                  <a:pt x="732959" y="82004"/>
                  <a:pt x="673862" y="36962"/>
                  <a:pt x="640080" y="25701"/>
                </a:cubicBezTo>
                <a:cubicBezTo>
                  <a:pt x="614946" y="17323"/>
                  <a:pt x="539132" y="9654"/>
                  <a:pt x="521208" y="7413"/>
                </a:cubicBezTo>
                <a:cubicBezTo>
                  <a:pt x="473535" y="-8478"/>
                  <a:pt x="472440" y="5889"/>
                  <a:pt x="448056" y="7413"/>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6" name="Google Shape;516;p32"/>
          <p:cNvSpPr/>
          <p:nvPr/>
        </p:nvSpPr>
        <p:spPr>
          <a:xfrm>
            <a:off x="3108960" y="3986784"/>
            <a:ext cx="1847088" cy="923544"/>
          </a:xfrm>
          <a:custGeom>
            <a:avLst/>
            <a:gdLst/>
            <a:ahLst/>
            <a:cxnLst/>
            <a:rect l="l" t="t" r="r" b="b"/>
            <a:pathLst>
              <a:path w="1847088" h="923544" extrusionOk="0">
                <a:moveTo>
                  <a:pt x="393192" y="0"/>
                </a:moveTo>
                <a:cubicBezTo>
                  <a:pt x="371856" y="3048"/>
                  <a:pt x="350589" y="6626"/>
                  <a:pt x="329184" y="9144"/>
                </a:cubicBezTo>
                <a:cubicBezTo>
                  <a:pt x="298762" y="12723"/>
                  <a:pt x="267851" y="12643"/>
                  <a:pt x="237744" y="18288"/>
                </a:cubicBezTo>
                <a:cubicBezTo>
                  <a:pt x="194130" y="26466"/>
                  <a:pt x="155559" y="49806"/>
                  <a:pt x="118872" y="73152"/>
                </a:cubicBezTo>
                <a:cubicBezTo>
                  <a:pt x="106015" y="81334"/>
                  <a:pt x="93072" y="89808"/>
                  <a:pt x="82296" y="100584"/>
                </a:cubicBezTo>
                <a:cubicBezTo>
                  <a:pt x="71520" y="111360"/>
                  <a:pt x="64008" y="124968"/>
                  <a:pt x="54864" y="137160"/>
                </a:cubicBezTo>
                <a:cubicBezTo>
                  <a:pt x="32951" y="224811"/>
                  <a:pt x="61865" y="116157"/>
                  <a:pt x="27432" y="219456"/>
                </a:cubicBezTo>
                <a:cubicBezTo>
                  <a:pt x="7947" y="277910"/>
                  <a:pt x="9536" y="281112"/>
                  <a:pt x="0" y="338328"/>
                </a:cubicBezTo>
                <a:cubicBezTo>
                  <a:pt x="6096" y="417576"/>
                  <a:pt x="7783" y="497287"/>
                  <a:pt x="18288" y="576072"/>
                </a:cubicBezTo>
                <a:cubicBezTo>
                  <a:pt x="20090" y="589583"/>
                  <a:pt x="27944" y="602098"/>
                  <a:pt x="36576" y="612648"/>
                </a:cubicBezTo>
                <a:cubicBezTo>
                  <a:pt x="123483" y="718868"/>
                  <a:pt x="68625" y="643671"/>
                  <a:pt x="146304" y="704088"/>
                </a:cubicBezTo>
                <a:cubicBezTo>
                  <a:pt x="193279" y="740624"/>
                  <a:pt x="170330" y="744788"/>
                  <a:pt x="228600" y="768096"/>
                </a:cubicBezTo>
                <a:cubicBezTo>
                  <a:pt x="243030" y="773868"/>
                  <a:pt x="259242" y="773471"/>
                  <a:pt x="274320" y="777240"/>
                </a:cubicBezTo>
                <a:cubicBezTo>
                  <a:pt x="419434" y="813519"/>
                  <a:pt x="263568" y="781104"/>
                  <a:pt x="393192" y="804672"/>
                </a:cubicBezTo>
                <a:cubicBezTo>
                  <a:pt x="408483" y="807452"/>
                  <a:pt x="423477" y="812000"/>
                  <a:pt x="438912" y="813816"/>
                </a:cubicBezTo>
                <a:cubicBezTo>
                  <a:pt x="475363" y="818104"/>
                  <a:pt x="512064" y="819912"/>
                  <a:pt x="548640" y="822960"/>
                </a:cubicBezTo>
                <a:cubicBezTo>
                  <a:pt x="738176" y="860867"/>
                  <a:pt x="408845" y="795880"/>
                  <a:pt x="658368" y="841248"/>
                </a:cubicBezTo>
                <a:cubicBezTo>
                  <a:pt x="670733" y="843496"/>
                  <a:pt x="682446" y="849076"/>
                  <a:pt x="694944" y="850392"/>
                </a:cubicBezTo>
                <a:cubicBezTo>
                  <a:pt x="737859" y="854909"/>
                  <a:pt x="965119" y="866926"/>
                  <a:pt x="996696" y="868680"/>
                </a:cubicBezTo>
                <a:cubicBezTo>
                  <a:pt x="1032333" y="874620"/>
                  <a:pt x="1080270" y="883046"/>
                  <a:pt x="1115568" y="886968"/>
                </a:cubicBezTo>
                <a:cubicBezTo>
                  <a:pt x="1149028" y="890686"/>
                  <a:pt x="1182716" y="892178"/>
                  <a:pt x="1216152" y="896112"/>
                </a:cubicBezTo>
                <a:cubicBezTo>
                  <a:pt x="1266306" y="902012"/>
                  <a:pt x="1293025" y="910758"/>
                  <a:pt x="1344168" y="923544"/>
                </a:cubicBezTo>
                <a:cubicBezTo>
                  <a:pt x="1423416" y="917448"/>
                  <a:pt x="1503791" y="919904"/>
                  <a:pt x="1581912" y="905256"/>
                </a:cubicBezTo>
                <a:cubicBezTo>
                  <a:pt x="1603515" y="901205"/>
                  <a:pt x="1619052" y="881678"/>
                  <a:pt x="1636776" y="868680"/>
                </a:cubicBezTo>
                <a:cubicBezTo>
                  <a:pt x="1664801" y="848129"/>
                  <a:pt x="1697362" y="831809"/>
                  <a:pt x="1719072" y="804672"/>
                </a:cubicBezTo>
                <a:cubicBezTo>
                  <a:pt x="1786144" y="720832"/>
                  <a:pt x="1731375" y="798353"/>
                  <a:pt x="1773936" y="713232"/>
                </a:cubicBezTo>
                <a:cubicBezTo>
                  <a:pt x="1781884" y="697336"/>
                  <a:pt x="1792737" y="683048"/>
                  <a:pt x="1801368" y="667512"/>
                </a:cubicBezTo>
                <a:cubicBezTo>
                  <a:pt x="1817353" y="638739"/>
                  <a:pt x="1826206" y="616518"/>
                  <a:pt x="1837944" y="585216"/>
                </a:cubicBezTo>
                <a:cubicBezTo>
                  <a:pt x="1841328" y="576191"/>
                  <a:pt x="1844040" y="566928"/>
                  <a:pt x="1847088" y="557784"/>
                </a:cubicBezTo>
                <a:cubicBezTo>
                  <a:pt x="1844040" y="515112"/>
                  <a:pt x="1842201" y="472336"/>
                  <a:pt x="1837944" y="429768"/>
                </a:cubicBezTo>
                <a:cubicBezTo>
                  <a:pt x="1834489" y="395215"/>
                  <a:pt x="1832054" y="306298"/>
                  <a:pt x="1810512" y="256032"/>
                </a:cubicBezTo>
                <a:cubicBezTo>
                  <a:pt x="1805142" y="243503"/>
                  <a:pt x="1799448" y="231015"/>
                  <a:pt x="1792224" y="219456"/>
                </a:cubicBezTo>
                <a:cubicBezTo>
                  <a:pt x="1775153" y="192142"/>
                  <a:pt x="1752142" y="167572"/>
                  <a:pt x="1728216" y="146304"/>
                </a:cubicBezTo>
                <a:cubicBezTo>
                  <a:pt x="1713629" y="133338"/>
                  <a:pt x="1699630" y="119074"/>
                  <a:pt x="1682496" y="109728"/>
                </a:cubicBezTo>
                <a:cubicBezTo>
                  <a:pt x="1665573" y="100497"/>
                  <a:pt x="1645530" y="98599"/>
                  <a:pt x="1627632" y="91440"/>
                </a:cubicBezTo>
                <a:cubicBezTo>
                  <a:pt x="1612392" y="85344"/>
                  <a:pt x="1597484" y="78343"/>
                  <a:pt x="1581912" y="73152"/>
                </a:cubicBezTo>
                <a:cubicBezTo>
                  <a:pt x="1569990" y="69178"/>
                  <a:pt x="1557420" y="67460"/>
                  <a:pt x="1545336" y="64008"/>
                </a:cubicBezTo>
                <a:cubicBezTo>
                  <a:pt x="1474800" y="43855"/>
                  <a:pt x="1576490" y="66347"/>
                  <a:pt x="1463040" y="45720"/>
                </a:cubicBezTo>
                <a:cubicBezTo>
                  <a:pt x="1383225" y="31208"/>
                  <a:pt x="1420351" y="31564"/>
                  <a:pt x="1298448" y="27432"/>
                </a:cubicBezTo>
                <a:cubicBezTo>
                  <a:pt x="1158287" y="22681"/>
                  <a:pt x="1018038" y="21037"/>
                  <a:pt x="877824" y="18288"/>
                </a:cubicBezTo>
                <a:lnTo>
                  <a:pt x="393192"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7" name="Google Shape;517;p32"/>
          <p:cNvSpPr/>
          <p:nvPr/>
        </p:nvSpPr>
        <p:spPr>
          <a:xfrm>
            <a:off x="1764792" y="5020056"/>
            <a:ext cx="2450592" cy="1572768"/>
          </a:xfrm>
          <a:custGeom>
            <a:avLst/>
            <a:gdLst/>
            <a:ahLst/>
            <a:cxnLst/>
            <a:rect l="l" t="t" r="r" b="b"/>
            <a:pathLst>
              <a:path w="2450592" h="1572768" extrusionOk="0">
                <a:moveTo>
                  <a:pt x="1783080" y="82296"/>
                </a:moveTo>
                <a:lnTo>
                  <a:pt x="1655064" y="210312"/>
                </a:lnTo>
                <a:lnTo>
                  <a:pt x="1627632" y="237744"/>
                </a:lnTo>
                <a:lnTo>
                  <a:pt x="1591056" y="274320"/>
                </a:lnTo>
                <a:cubicBezTo>
                  <a:pt x="1544078" y="391765"/>
                  <a:pt x="1605131" y="246170"/>
                  <a:pt x="1545336" y="365760"/>
                </a:cubicBezTo>
                <a:cubicBezTo>
                  <a:pt x="1469724" y="516984"/>
                  <a:pt x="1596337" y="289022"/>
                  <a:pt x="1499616" y="466344"/>
                </a:cubicBezTo>
                <a:cubicBezTo>
                  <a:pt x="1491105" y="481947"/>
                  <a:pt x="1479538" y="495884"/>
                  <a:pt x="1472184" y="512064"/>
                </a:cubicBezTo>
                <a:cubicBezTo>
                  <a:pt x="1464207" y="529613"/>
                  <a:pt x="1462517" y="549686"/>
                  <a:pt x="1453896" y="566928"/>
                </a:cubicBezTo>
                <a:cubicBezTo>
                  <a:pt x="1447080" y="580559"/>
                  <a:pt x="1434918" y="590824"/>
                  <a:pt x="1426464" y="603504"/>
                </a:cubicBezTo>
                <a:cubicBezTo>
                  <a:pt x="1416605" y="618292"/>
                  <a:pt x="1410410" y="635571"/>
                  <a:pt x="1399032" y="649224"/>
                </a:cubicBezTo>
                <a:cubicBezTo>
                  <a:pt x="1371948" y="681725"/>
                  <a:pt x="1343851" y="710800"/>
                  <a:pt x="1307592" y="731520"/>
                </a:cubicBezTo>
                <a:cubicBezTo>
                  <a:pt x="1295757" y="738283"/>
                  <a:pt x="1282851" y="743045"/>
                  <a:pt x="1271016" y="749808"/>
                </a:cubicBezTo>
                <a:cubicBezTo>
                  <a:pt x="1261474" y="755260"/>
                  <a:pt x="1253685" y="763767"/>
                  <a:pt x="1243584" y="768096"/>
                </a:cubicBezTo>
                <a:cubicBezTo>
                  <a:pt x="1232033" y="773046"/>
                  <a:pt x="1219045" y="773629"/>
                  <a:pt x="1207008" y="777240"/>
                </a:cubicBezTo>
                <a:cubicBezTo>
                  <a:pt x="1149557" y="794475"/>
                  <a:pt x="1156731" y="799010"/>
                  <a:pt x="1097280" y="804672"/>
                </a:cubicBezTo>
                <a:cubicBezTo>
                  <a:pt x="1024310" y="811622"/>
                  <a:pt x="839258" y="819859"/>
                  <a:pt x="777240" y="822960"/>
                </a:cubicBezTo>
                <a:cubicBezTo>
                  <a:pt x="752856" y="826008"/>
                  <a:pt x="728605" y="830432"/>
                  <a:pt x="704088" y="832104"/>
                </a:cubicBezTo>
                <a:cubicBezTo>
                  <a:pt x="594445" y="839580"/>
                  <a:pt x="484370" y="840662"/>
                  <a:pt x="374904" y="850392"/>
                </a:cubicBezTo>
                <a:cubicBezTo>
                  <a:pt x="346913" y="852880"/>
                  <a:pt x="319684" y="861159"/>
                  <a:pt x="292608" y="868680"/>
                </a:cubicBezTo>
                <a:cubicBezTo>
                  <a:pt x="216338" y="889866"/>
                  <a:pt x="218198" y="892169"/>
                  <a:pt x="155448" y="923544"/>
                </a:cubicBezTo>
                <a:cubicBezTo>
                  <a:pt x="128016" y="963168"/>
                  <a:pt x="94705" y="999311"/>
                  <a:pt x="73152" y="1042416"/>
                </a:cubicBezTo>
                <a:cubicBezTo>
                  <a:pt x="64008" y="1060704"/>
                  <a:pt x="55511" y="1079330"/>
                  <a:pt x="45720" y="1097280"/>
                </a:cubicBezTo>
                <a:cubicBezTo>
                  <a:pt x="37209" y="1112883"/>
                  <a:pt x="26236" y="1127104"/>
                  <a:pt x="18288" y="1143000"/>
                </a:cubicBezTo>
                <a:cubicBezTo>
                  <a:pt x="10947" y="1157681"/>
                  <a:pt x="6096" y="1173480"/>
                  <a:pt x="0" y="1188720"/>
                </a:cubicBezTo>
                <a:cubicBezTo>
                  <a:pt x="3048" y="1246632"/>
                  <a:pt x="-18" y="1305192"/>
                  <a:pt x="9144" y="1362456"/>
                </a:cubicBezTo>
                <a:cubicBezTo>
                  <a:pt x="12374" y="1382646"/>
                  <a:pt x="26882" y="1399317"/>
                  <a:pt x="36576" y="1417320"/>
                </a:cubicBezTo>
                <a:cubicBezTo>
                  <a:pt x="48226" y="1438956"/>
                  <a:pt x="57801" y="1462139"/>
                  <a:pt x="73152" y="1481328"/>
                </a:cubicBezTo>
                <a:cubicBezTo>
                  <a:pt x="82672" y="1493228"/>
                  <a:pt x="98157" y="1498842"/>
                  <a:pt x="109728" y="1508760"/>
                </a:cubicBezTo>
                <a:cubicBezTo>
                  <a:pt x="119546" y="1517176"/>
                  <a:pt x="126194" y="1529338"/>
                  <a:pt x="137160" y="1536192"/>
                </a:cubicBezTo>
                <a:cubicBezTo>
                  <a:pt x="151079" y="1544891"/>
                  <a:pt x="167308" y="1549289"/>
                  <a:pt x="182880" y="1554480"/>
                </a:cubicBezTo>
                <a:cubicBezTo>
                  <a:pt x="202250" y="1560937"/>
                  <a:pt x="247058" y="1569144"/>
                  <a:pt x="265176" y="1572768"/>
                </a:cubicBezTo>
                <a:cubicBezTo>
                  <a:pt x="413364" y="1566840"/>
                  <a:pt x="451928" y="1571730"/>
                  <a:pt x="566928" y="1554480"/>
                </a:cubicBezTo>
                <a:cubicBezTo>
                  <a:pt x="603598" y="1548979"/>
                  <a:pt x="641478" y="1547918"/>
                  <a:pt x="676656" y="1536192"/>
                </a:cubicBezTo>
                <a:cubicBezTo>
                  <a:pt x="713232" y="1524000"/>
                  <a:pt x="751900" y="1516858"/>
                  <a:pt x="786384" y="1499616"/>
                </a:cubicBezTo>
                <a:lnTo>
                  <a:pt x="877824" y="1453896"/>
                </a:lnTo>
                <a:cubicBezTo>
                  <a:pt x="890016" y="1447800"/>
                  <a:pt x="903058" y="1443169"/>
                  <a:pt x="914400" y="1435608"/>
                </a:cubicBezTo>
                <a:cubicBezTo>
                  <a:pt x="923544" y="1429512"/>
                  <a:pt x="931854" y="1421925"/>
                  <a:pt x="941832" y="1417320"/>
                </a:cubicBezTo>
                <a:cubicBezTo>
                  <a:pt x="1059985" y="1362788"/>
                  <a:pt x="999096" y="1401879"/>
                  <a:pt x="1088136" y="1353312"/>
                </a:cubicBezTo>
                <a:cubicBezTo>
                  <a:pt x="1103739" y="1344801"/>
                  <a:pt x="1119827" y="1336791"/>
                  <a:pt x="1133856" y="1325880"/>
                </a:cubicBezTo>
                <a:cubicBezTo>
                  <a:pt x="1147466" y="1315294"/>
                  <a:pt x="1155811" y="1298442"/>
                  <a:pt x="1170432" y="1289304"/>
                </a:cubicBezTo>
                <a:cubicBezTo>
                  <a:pt x="1205109" y="1267631"/>
                  <a:pt x="1246135" y="1257123"/>
                  <a:pt x="1280160" y="1234440"/>
                </a:cubicBezTo>
                <a:cubicBezTo>
                  <a:pt x="1298448" y="1222248"/>
                  <a:pt x="1315365" y="1207694"/>
                  <a:pt x="1335024" y="1197864"/>
                </a:cubicBezTo>
                <a:cubicBezTo>
                  <a:pt x="1346264" y="1192244"/>
                  <a:pt x="1359833" y="1193133"/>
                  <a:pt x="1371600" y="1188720"/>
                </a:cubicBezTo>
                <a:cubicBezTo>
                  <a:pt x="1384363" y="1183934"/>
                  <a:pt x="1395366" y="1175090"/>
                  <a:pt x="1408176" y="1170432"/>
                </a:cubicBezTo>
                <a:cubicBezTo>
                  <a:pt x="1439863" y="1158910"/>
                  <a:pt x="1514642" y="1142041"/>
                  <a:pt x="1545336" y="1133856"/>
                </a:cubicBezTo>
                <a:cubicBezTo>
                  <a:pt x="1587506" y="1122611"/>
                  <a:pt x="1623367" y="1111866"/>
                  <a:pt x="1664208" y="1097280"/>
                </a:cubicBezTo>
                <a:cubicBezTo>
                  <a:pt x="1688733" y="1088521"/>
                  <a:pt x="1712503" y="1077616"/>
                  <a:pt x="1737360" y="1069848"/>
                </a:cubicBezTo>
                <a:cubicBezTo>
                  <a:pt x="1761350" y="1062351"/>
                  <a:pt x="1786226" y="1058036"/>
                  <a:pt x="1810512" y="1051560"/>
                </a:cubicBezTo>
                <a:cubicBezTo>
                  <a:pt x="1831953" y="1045843"/>
                  <a:pt x="1853184" y="1039368"/>
                  <a:pt x="1874520" y="1033272"/>
                </a:cubicBezTo>
                <a:cubicBezTo>
                  <a:pt x="1889760" y="1024128"/>
                  <a:pt x="1903652" y="1012220"/>
                  <a:pt x="1920240" y="1005840"/>
                </a:cubicBezTo>
                <a:cubicBezTo>
                  <a:pt x="2129081" y="925516"/>
                  <a:pt x="1865772" y="1049546"/>
                  <a:pt x="2057400" y="960120"/>
                </a:cubicBezTo>
                <a:cubicBezTo>
                  <a:pt x="2082104" y="948591"/>
                  <a:pt x="2107004" y="937281"/>
                  <a:pt x="2130552" y="923544"/>
                </a:cubicBezTo>
                <a:cubicBezTo>
                  <a:pt x="2143716" y="915865"/>
                  <a:pt x="2154448" y="904566"/>
                  <a:pt x="2167128" y="896112"/>
                </a:cubicBezTo>
                <a:cubicBezTo>
                  <a:pt x="2181916" y="886253"/>
                  <a:pt x="2198060" y="878539"/>
                  <a:pt x="2212848" y="868680"/>
                </a:cubicBezTo>
                <a:cubicBezTo>
                  <a:pt x="2225528" y="860226"/>
                  <a:pt x="2236744" y="849702"/>
                  <a:pt x="2249424" y="841248"/>
                </a:cubicBezTo>
                <a:cubicBezTo>
                  <a:pt x="2264212" y="831389"/>
                  <a:pt x="2280356" y="823675"/>
                  <a:pt x="2295144" y="813816"/>
                </a:cubicBezTo>
                <a:cubicBezTo>
                  <a:pt x="2330335" y="790355"/>
                  <a:pt x="2330897" y="787207"/>
                  <a:pt x="2359152" y="758952"/>
                </a:cubicBezTo>
                <a:lnTo>
                  <a:pt x="2395728" y="667512"/>
                </a:lnTo>
                <a:cubicBezTo>
                  <a:pt x="2401824" y="652272"/>
                  <a:pt x="2410797" y="637887"/>
                  <a:pt x="2414016" y="621792"/>
                </a:cubicBezTo>
                <a:cubicBezTo>
                  <a:pt x="2426941" y="557169"/>
                  <a:pt x="2418245" y="590816"/>
                  <a:pt x="2441448" y="521208"/>
                </a:cubicBezTo>
                <a:cubicBezTo>
                  <a:pt x="2444496" y="499872"/>
                  <a:pt x="2450592" y="478753"/>
                  <a:pt x="2450592" y="457200"/>
                </a:cubicBezTo>
                <a:cubicBezTo>
                  <a:pt x="2450592" y="408337"/>
                  <a:pt x="2446563" y="359491"/>
                  <a:pt x="2441448" y="310896"/>
                </a:cubicBezTo>
                <a:cubicBezTo>
                  <a:pt x="2439793" y="295177"/>
                  <a:pt x="2419927" y="257232"/>
                  <a:pt x="2414016" y="246888"/>
                </a:cubicBezTo>
                <a:cubicBezTo>
                  <a:pt x="2408564" y="237346"/>
                  <a:pt x="2402116" y="228399"/>
                  <a:pt x="2395728" y="219456"/>
                </a:cubicBezTo>
                <a:cubicBezTo>
                  <a:pt x="2386870" y="207055"/>
                  <a:pt x="2378332" y="194349"/>
                  <a:pt x="2368296" y="182880"/>
                </a:cubicBezTo>
                <a:cubicBezTo>
                  <a:pt x="2344387" y="155555"/>
                  <a:pt x="2315225" y="130983"/>
                  <a:pt x="2286000" y="109728"/>
                </a:cubicBezTo>
                <a:cubicBezTo>
                  <a:pt x="2259761" y="90645"/>
                  <a:pt x="2226009" y="67443"/>
                  <a:pt x="2194560" y="54864"/>
                </a:cubicBezTo>
                <a:cubicBezTo>
                  <a:pt x="2140235" y="33134"/>
                  <a:pt x="2150274" y="40905"/>
                  <a:pt x="2103120" y="27432"/>
                </a:cubicBezTo>
                <a:cubicBezTo>
                  <a:pt x="2093852" y="24784"/>
                  <a:pt x="2084987" y="20824"/>
                  <a:pt x="2075688" y="18288"/>
                </a:cubicBezTo>
                <a:cubicBezTo>
                  <a:pt x="2051439" y="11675"/>
                  <a:pt x="2002536" y="0"/>
                  <a:pt x="2002536" y="0"/>
                </a:cubicBezTo>
                <a:cubicBezTo>
                  <a:pt x="1861156" y="11782"/>
                  <a:pt x="1933725" y="-5057"/>
                  <a:pt x="1847088" y="27432"/>
                </a:cubicBezTo>
                <a:cubicBezTo>
                  <a:pt x="1838063" y="30816"/>
                  <a:pt x="1828082" y="31895"/>
                  <a:pt x="1819656" y="36576"/>
                </a:cubicBezTo>
                <a:cubicBezTo>
                  <a:pt x="1800443" y="47250"/>
                  <a:pt x="1764792" y="73152"/>
                  <a:pt x="1783080" y="82296"/>
                </a:cubicBezTo>
                <a:close/>
              </a:path>
            </a:pathLst>
          </a:custGeom>
          <a:solidFill>
            <a:srgbClr val="7DC49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8" name="Google Shape;518;p32"/>
          <p:cNvSpPr/>
          <p:nvPr/>
        </p:nvSpPr>
        <p:spPr>
          <a:xfrm>
            <a:off x="2240280" y="2761380"/>
            <a:ext cx="1033271" cy="2880468"/>
          </a:xfrm>
          <a:custGeom>
            <a:avLst/>
            <a:gdLst/>
            <a:ahLst/>
            <a:cxnLst/>
            <a:rect l="l" t="t" r="r" b="b"/>
            <a:pathLst>
              <a:path w="1033271" h="2880468" extrusionOk="0">
                <a:moveTo>
                  <a:pt x="475488" y="27540"/>
                </a:moveTo>
                <a:cubicBezTo>
                  <a:pt x="437388" y="39732"/>
                  <a:pt x="376378" y="51580"/>
                  <a:pt x="347472" y="73260"/>
                </a:cubicBezTo>
                <a:cubicBezTo>
                  <a:pt x="216423" y="171546"/>
                  <a:pt x="410107" y="50309"/>
                  <a:pt x="265176" y="137268"/>
                </a:cubicBezTo>
                <a:cubicBezTo>
                  <a:pt x="252984" y="152508"/>
                  <a:pt x="241566" y="168401"/>
                  <a:pt x="228600" y="182988"/>
                </a:cubicBezTo>
                <a:cubicBezTo>
                  <a:pt x="217145" y="195875"/>
                  <a:pt x="202610" y="205954"/>
                  <a:pt x="192024" y="219564"/>
                </a:cubicBezTo>
                <a:cubicBezTo>
                  <a:pt x="162974" y="256914"/>
                  <a:pt x="161210" y="275431"/>
                  <a:pt x="146304" y="320148"/>
                </a:cubicBezTo>
                <a:cubicBezTo>
                  <a:pt x="159956" y="524924"/>
                  <a:pt x="131583" y="524769"/>
                  <a:pt x="182880" y="640188"/>
                </a:cubicBezTo>
                <a:cubicBezTo>
                  <a:pt x="188416" y="652644"/>
                  <a:pt x="193607" y="665422"/>
                  <a:pt x="201168" y="676764"/>
                </a:cubicBezTo>
                <a:cubicBezTo>
                  <a:pt x="247708" y="746573"/>
                  <a:pt x="219760" y="702926"/>
                  <a:pt x="265176" y="740772"/>
                </a:cubicBezTo>
                <a:cubicBezTo>
                  <a:pt x="275110" y="749051"/>
                  <a:pt x="281848" y="761031"/>
                  <a:pt x="292608" y="768204"/>
                </a:cubicBezTo>
                <a:cubicBezTo>
                  <a:pt x="309621" y="779546"/>
                  <a:pt x="329651" y="785612"/>
                  <a:pt x="347472" y="795636"/>
                </a:cubicBezTo>
                <a:cubicBezTo>
                  <a:pt x="378453" y="813063"/>
                  <a:pt x="410476" y="829173"/>
                  <a:pt x="438912" y="850500"/>
                </a:cubicBezTo>
                <a:cubicBezTo>
                  <a:pt x="451104" y="859644"/>
                  <a:pt x="462565" y="869855"/>
                  <a:pt x="475488" y="877932"/>
                </a:cubicBezTo>
                <a:cubicBezTo>
                  <a:pt x="487047" y="885156"/>
                  <a:pt x="500722" y="888659"/>
                  <a:pt x="512064" y="896220"/>
                </a:cubicBezTo>
                <a:cubicBezTo>
                  <a:pt x="528303" y="907046"/>
                  <a:pt x="543984" y="918996"/>
                  <a:pt x="557784" y="932796"/>
                </a:cubicBezTo>
                <a:cubicBezTo>
                  <a:pt x="565555" y="940567"/>
                  <a:pt x="570247" y="950909"/>
                  <a:pt x="576072" y="960228"/>
                </a:cubicBezTo>
                <a:cubicBezTo>
                  <a:pt x="585492" y="975299"/>
                  <a:pt x="594084" y="990877"/>
                  <a:pt x="603504" y="1005948"/>
                </a:cubicBezTo>
                <a:cubicBezTo>
                  <a:pt x="609329" y="1015267"/>
                  <a:pt x="616340" y="1023838"/>
                  <a:pt x="621792" y="1033380"/>
                </a:cubicBezTo>
                <a:cubicBezTo>
                  <a:pt x="628555" y="1045215"/>
                  <a:pt x="633460" y="1058040"/>
                  <a:pt x="640080" y="1069956"/>
                </a:cubicBezTo>
                <a:cubicBezTo>
                  <a:pt x="648711" y="1085492"/>
                  <a:pt x="658368" y="1100436"/>
                  <a:pt x="667512" y="1115676"/>
                </a:cubicBezTo>
                <a:cubicBezTo>
                  <a:pt x="692494" y="1215605"/>
                  <a:pt x="683024" y="1163847"/>
                  <a:pt x="694944" y="1271124"/>
                </a:cubicBezTo>
                <a:cubicBezTo>
                  <a:pt x="685920" y="1388440"/>
                  <a:pt x="704002" y="1463320"/>
                  <a:pt x="658368" y="1554588"/>
                </a:cubicBezTo>
                <a:cubicBezTo>
                  <a:pt x="651250" y="1568825"/>
                  <a:pt x="624737" y="1610815"/>
                  <a:pt x="612648" y="1627740"/>
                </a:cubicBezTo>
                <a:cubicBezTo>
                  <a:pt x="603790" y="1640141"/>
                  <a:pt x="593670" y="1651636"/>
                  <a:pt x="585216" y="1664316"/>
                </a:cubicBezTo>
                <a:cubicBezTo>
                  <a:pt x="575357" y="1679104"/>
                  <a:pt x="569592" y="1696752"/>
                  <a:pt x="557784" y="1710036"/>
                </a:cubicBezTo>
                <a:cubicBezTo>
                  <a:pt x="544818" y="1724623"/>
                  <a:pt x="526232" y="1733189"/>
                  <a:pt x="512064" y="1746612"/>
                </a:cubicBezTo>
                <a:cubicBezTo>
                  <a:pt x="468255" y="1788116"/>
                  <a:pt x="422411" y="1828044"/>
                  <a:pt x="384048" y="1874628"/>
                </a:cubicBezTo>
                <a:cubicBezTo>
                  <a:pt x="341376" y="1926444"/>
                  <a:pt x="303497" y="1982611"/>
                  <a:pt x="256032" y="2030076"/>
                </a:cubicBezTo>
                <a:cubicBezTo>
                  <a:pt x="237744" y="2048364"/>
                  <a:pt x="220805" y="2068108"/>
                  <a:pt x="201168" y="2084940"/>
                </a:cubicBezTo>
                <a:cubicBezTo>
                  <a:pt x="178026" y="2104776"/>
                  <a:pt x="150484" y="2119208"/>
                  <a:pt x="128016" y="2139804"/>
                </a:cubicBezTo>
                <a:cubicBezTo>
                  <a:pt x="112615" y="2153922"/>
                  <a:pt x="62956" y="2224204"/>
                  <a:pt x="54864" y="2240388"/>
                </a:cubicBezTo>
                <a:cubicBezTo>
                  <a:pt x="35784" y="2278547"/>
                  <a:pt x="34868" y="2309220"/>
                  <a:pt x="27432" y="2350116"/>
                </a:cubicBezTo>
                <a:cubicBezTo>
                  <a:pt x="24652" y="2365407"/>
                  <a:pt x="21068" y="2380545"/>
                  <a:pt x="18288" y="2395836"/>
                </a:cubicBezTo>
                <a:cubicBezTo>
                  <a:pt x="9830" y="2442356"/>
                  <a:pt x="6850" y="2466759"/>
                  <a:pt x="0" y="2514708"/>
                </a:cubicBezTo>
                <a:cubicBezTo>
                  <a:pt x="3048" y="2566524"/>
                  <a:pt x="-2359" y="2619541"/>
                  <a:pt x="9144" y="2670156"/>
                </a:cubicBezTo>
                <a:cubicBezTo>
                  <a:pt x="13469" y="2689187"/>
                  <a:pt x="31333" y="2702688"/>
                  <a:pt x="45720" y="2715876"/>
                </a:cubicBezTo>
                <a:cubicBezTo>
                  <a:pt x="103479" y="2768822"/>
                  <a:pt x="97262" y="2763537"/>
                  <a:pt x="146304" y="2779884"/>
                </a:cubicBezTo>
                <a:cubicBezTo>
                  <a:pt x="158496" y="2789028"/>
                  <a:pt x="169648" y="2799755"/>
                  <a:pt x="182880" y="2807316"/>
                </a:cubicBezTo>
                <a:cubicBezTo>
                  <a:pt x="191249" y="2812098"/>
                  <a:pt x="202138" y="2811352"/>
                  <a:pt x="210312" y="2816460"/>
                </a:cubicBezTo>
                <a:cubicBezTo>
                  <a:pt x="226862" y="2826804"/>
                  <a:pt x="239482" y="2842692"/>
                  <a:pt x="256032" y="2853036"/>
                </a:cubicBezTo>
                <a:cubicBezTo>
                  <a:pt x="264206" y="2858144"/>
                  <a:pt x="274196" y="2859532"/>
                  <a:pt x="283464" y="2862180"/>
                </a:cubicBezTo>
                <a:cubicBezTo>
                  <a:pt x="337009" y="2877478"/>
                  <a:pt x="338610" y="2873181"/>
                  <a:pt x="411480" y="2880468"/>
                </a:cubicBezTo>
                <a:cubicBezTo>
                  <a:pt x="438912" y="2877420"/>
                  <a:pt x="466999" y="2878018"/>
                  <a:pt x="493776" y="2871324"/>
                </a:cubicBezTo>
                <a:cubicBezTo>
                  <a:pt x="504438" y="2868659"/>
                  <a:pt x="511107" y="2857365"/>
                  <a:pt x="521208" y="2853036"/>
                </a:cubicBezTo>
                <a:cubicBezTo>
                  <a:pt x="532759" y="2848086"/>
                  <a:pt x="545592" y="2846940"/>
                  <a:pt x="557784" y="2843892"/>
                </a:cubicBezTo>
                <a:cubicBezTo>
                  <a:pt x="569976" y="2834748"/>
                  <a:pt x="581680" y="2824914"/>
                  <a:pt x="594360" y="2816460"/>
                </a:cubicBezTo>
                <a:cubicBezTo>
                  <a:pt x="609148" y="2806601"/>
                  <a:pt x="626051" y="2799939"/>
                  <a:pt x="640080" y="2789028"/>
                </a:cubicBezTo>
                <a:cubicBezTo>
                  <a:pt x="653690" y="2778442"/>
                  <a:pt x="664464" y="2764644"/>
                  <a:pt x="676656" y="2752452"/>
                </a:cubicBezTo>
                <a:cubicBezTo>
                  <a:pt x="679704" y="2743308"/>
                  <a:pt x="682003" y="2733879"/>
                  <a:pt x="685800" y="2725020"/>
                </a:cubicBezTo>
                <a:cubicBezTo>
                  <a:pt x="699722" y="2692536"/>
                  <a:pt x="704010" y="2688562"/>
                  <a:pt x="722376" y="2661012"/>
                </a:cubicBezTo>
                <a:cubicBezTo>
                  <a:pt x="754673" y="2499527"/>
                  <a:pt x="704695" y="2734985"/>
                  <a:pt x="749808" y="2569572"/>
                </a:cubicBezTo>
                <a:cubicBezTo>
                  <a:pt x="755893" y="2547261"/>
                  <a:pt x="766062" y="2457831"/>
                  <a:pt x="768096" y="2441556"/>
                </a:cubicBezTo>
                <a:cubicBezTo>
                  <a:pt x="759932" y="2074154"/>
                  <a:pt x="752184" y="2013196"/>
                  <a:pt x="768096" y="1655172"/>
                </a:cubicBezTo>
                <a:cubicBezTo>
                  <a:pt x="768654" y="1642617"/>
                  <a:pt x="774992" y="1630961"/>
                  <a:pt x="777240" y="1618596"/>
                </a:cubicBezTo>
                <a:cubicBezTo>
                  <a:pt x="819691" y="1385113"/>
                  <a:pt x="752216" y="1709549"/>
                  <a:pt x="804672" y="1499724"/>
                </a:cubicBezTo>
                <a:cubicBezTo>
                  <a:pt x="809169" y="1481737"/>
                  <a:pt x="808938" y="1462747"/>
                  <a:pt x="813816" y="1444860"/>
                </a:cubicBezTo>
                <a:cubicBezTo>
                  <a:pt x="818135" y="1429024"/>
                  <a:pt x="826913" y="1414712"/>
                  <a:pt x="832104" y="1399140"/>
                </a:cubicBezTo>
                <a:cubicBezTo>
                  <a:pt x="866926" y="1294674"/>
                  <a:pt x="794328" y="1466147"/>
                  <a:pt x="868680" y="1280268"/>
                </a:cubicBezTo>
                <a:cubicBezTo>
                  <a:pt x="876599" y="1260471"/>
                  <a:pt x="889969" y="1229642"/>
                  <a:pt x="896112" y="1207116"/>
                </a:cubicBezTo>
                <a:cubicBezTo>
                  <a:pt x="915482" y="1136092"/>
                  <a:pt x="917456" y="1118685"/>
                  <a:pt x="932688" y="1042524"/>
                </a:cubicBezTo>
                <a:cubicBezTo>
                  <a:pt x="935736" y="1027284"/>
                  <a:pt x="936060" y="1011234"/>
                  <a:pt x="941832" y="996804"/>
                </a:cubicBezTo>
                <a:cubicBezTo>
                  <a:pt x="973359" y="917988"/>
                  <a:pt x="949577" y="983414"/>
                  <a:pt x="969264" y="914508"/>
                </a:cubicBezTo>
                <a:cubicBezTo>
                  <a:pt x="982244" y="869077"/>
                  <a:pt x="978257" y="901776"/>
                  <a:pt x="987552" y="841356"/>
                </a:cubicBezTo>
                <a:cubicBezTo>
                  <a:pt x="991289" y="817068"/>
                  <a:pt x="992656" y="792443"/>
                  <a:pt x="996696" y="768204"/>
                </a:cubicBezTo>
                <a:cubicBezTo>
                  <a:pt x="998762" y="755808"/>
                  <a:pt x="1003114" y="743896"/>
                  <a:pt x="1005840" y="731628"/>
                </a:cubicBezTo>
                <a:cubicBezTo>
                  <a:pt x="1016537" y="683493"/>
                  <a:pt x="1016494" y="675335"/>
                  <a:pt x="1024128" y="621900"/>
                </a:cubicBezTo>
                <a:cubicBezTo>
                  <a:pt x="1033575" y="470742"/>
                  <a:pt x="1038789" y="496004"/>
                  <a:pt x="1024128" y="356724"/>
                </a:cubicBezTo>
                <a:cubicBezTo>
                  <a:pt x="1017252" y="291404"/>
                  <a:pt x="1018844" y="319942"/>
                  <a:pt x="1005840" y="274428"/>
                </a:cubicBezTo>
                <a:cubicBezTo>
                  <a:pt x="1002388" y="262344"/>
                  <a:pt x="1002931" y="248763"/>
                  <a:pt x="996696" y="237852"/>
                </a:cubicBezTo>
                <a:cubicBezTo>
                  <a:pt x="990280" y="226624"/>
                  <a:pt x="977680" y="220238"/>
                  <a:pt x="969264" y="210420"/>
                </a:cubicBezTo>
                <a:cubicBezTo>
                  <a:pt x="923896" y="157491"/>
                  <a:pt x="962691" y="187750"/>
                  <a:pt x="914400" y="155556"/>
                </a:cubicBezTo>
                <a:cubicBezTo>
                  <a:pt x="908304" y="146412"/>
                  <a:pt x="903883" y="135895"/>
                  <a:pt x="896112" y="128124"/>
                </a:cubicBezTo>
                <a:cubicBezTo>
                  <a:pt x="876009" y="108021"/>
                  <a:pt x="831161" y="76478"/>
                  <a:pt x="804672" y="64116"/>
                </a:cubicBezTo>
                <a:cubicBezTo>
                  <a:pt x="758903" y="42757"/>
                  <a:pt x="692245" y="16704"/>
                  <a:pt x="640080" y="9252"/>
                </a:cubicBezTo>
                <a:cubicBezTo>
                  <a:pt x="618744" y="6204"/>
                  <a:pt x="597577" y="1542"/>
                  <a:pt x="576072" y="108"/>
                </a:cubicBezTo>
                <a:cubicBezTo>
                  <a:pt x="551742" y="-1514"/>
                  <a:pt x="513588" y="15348"/>
                  <a:pt x="475488" y="27540"/>
                </a:cubicBezTo>
                <a:close/>
              </a:path>
            </a:pathLst>
          </a:custGeom>
          <a:solidFill>
            <a:srgbClr val="A7D8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9" name="Google Shape;519;p32"/>
          <p:cNvSpPr/>
          <p:nvPr/>
        </p:nvSpPr>
        <p:spPr>
          <a:xfrm>
            <a:off x="1003794" y="3639183"/>
            <a:ext cx="1913142" cy="1947801"/>
          </a:xfrm>
          <a:custGeom>
            <a:avLst/>
            <a:gdLst/>
            <a:ahLst/>
            <a:cxnLst/>
            <a:rect l="l" t="t" r="r" b="b"/>
            <a:pathLst>
              <a:path w="1913142" h="1947801" extrusionOk="0">
                <a:moveTo>
                  <a:pt x="1593102" y="129"/>
                </a:moveTo>
                <a:cubicBezTo>
                  <a:pt x="1544334" y="1653"/>
                  <a:pt x="1464976" y="9289"/>
                  <a:pt x="1337070" y="27561"/>
                </a:cubicBezTo>
                <a:cubicBezTo>
                  <a:pt x="1295360" y="33520"/>
                  <a:pt x="1284546" y="37697"/>
                  <a:pt x="1245630" y="54993"/>
                </a:cubicBezTo>
                <a:cubicBezTo>
                  <a:pt x="1233174" y="60529"/>
                  <a:pt x="1220613" y="66057"/>
                  <a:pt x="1209054" y="73281"/>
                </a:cubicBezTo>
                <a:cubicBezTo>
                  <a:pt x="1129364" y="123088"/>
                  <a:pt x="1205682" y="76653"/>
                  <a:pt x="1154190" y="128145"/>
                </a:cubicBezTo>
                <a:cubicBezTo>
                  <a:pt x="1146419" y="135916"/>
                  <a:pt x="1135902" y="140337"/>
                  <a:pt x="1126758" y="146433"/>
                </a:cubicBezTo>
                <a:cubicBezTo>
                  <a:pt x="1122934" y="152806"/>
                  <a:pt x="1091090" y="207522"/>
                  <a:pt x="1081038" y="219585"/>
                </a:cubicBezTo>
                <a:cubicBezTo>
                  <a:pt x="1072759" y="229519"/>
                  <a:pt x="1062750" y="237873"/>
                  <a:pt x="1053606" y="247017"/>
                </a:cubicBezTo>
                <a:cubicBezTo>
                  <a:pt x="1038366" y="286641"/>
                  <a:pt x="1020085" y="325226"/>
                  <a:pt x="1007886" y="365889"/>
                </a:cubicBezTo>
                <a:cubicBezTo>
                  <a:pt x="998742" y="396369"/>
                  <a:pt x="988971" y="426668"/>
                  <a:pt x="980454" y="457329"/>
                </a:cubicBezTo>
                <a:cubicBezTo>
                  <a:pt x="973727" y="481546"/>
                  <a:pt x="970469" y="506758"/>
                  <a:pt x="962166" y="530481"/>
                </a:cubicBezTo>
                <a:cubicBezTo>
                  <a:pt x="949076" y="567880"/>
                  <a:pt x="934166" y="604768"/>
                  <a:pt x="916446" y="640209"/>
                </a:cubicBezTo>
                <a:cubicBezTo>
                  <a:pt x="910350" y="652401"/>
                  <a:pt x="903694" y="664329"/>
                  <a:pt x="898158" y="676785"/>
                </a:cubicBezTo>
                <a:cubicBezTo>
                  <a:pt x="891492" y="691784"/>
                  <a:pt x="888975" y="708848"/>
                  <a:pt x="879870" y="722505"/>
                </a:cubicBezTo>
                <a:cubicBezTo>
                  <a:pt x="870306" y="736851"/>
                  <a:pt x="854828" y="746265"/>
                  <a:pt x="843294" y="759081"/>
                </a:cubicBezTo>
                <a:cubicBezTo>
                  <a:pt x="723412" y="892283"/>
                  <a:pt x="866721" y="747141"/>
                  <a:pt x="751854" y="850521"/>
                </a:cubicBezTo>
                <a:cubicBezTo>
                  <a:pt x="735834" y="864939"/>
                  <a:pt x="724356" y="884732"/>
                  <a:pt x="706134" y="896241"/>
                </a:cubicBezTo>
                <a:cubicBezTo>
                  <a:pt x="569273" y="982680"/>
                  <a:pt x="613064" y="939405"/>
                  <a:pt x="495822" y="987681"/>
                </a:cubicBezTo>
                <a:cubicBezTo>
                  <a:pt x="432748" y="1013652"/>
                  <a:pt x="333067" y="1077605"/>
                  <a:pt x="285510" y="1106553"/>
                </a:cubicBezTo>
                <a:cubicBezTo>
                  <a:pt x="260948" y="1121504"/>
                  <a:pt x="232691" y="1131940"/>
                  <a:pt x="212358" y="1152273"/>
                </a:cubicBezTo>
                <a:cubicBezTo>
                  <a:pt x="177874" y="1186757"/>
                  <a:pt x="139799" y="1221521"/>
                  <a:pt x="111774" y="1262001"/>
                </a:cubicBezTo>
                <a:cubicBezTo>
                  <a:pt x="71233" y="1320561"/>
                  <a:pt x="74336" y="1332736"/>
                  <a:pt x="47766" y="1399161"/>
                </a:cubicBezTo>
                <a:cubicBezTo>
                  <a:pt x="6056" y="1503436"/>
                  <a:pt x="29254" y="1423030"/>
                  <a:pt x="2046" y="1545465"/>
                </a:cubicBezTo>
                <a:cubicBezTo>
                  <a:pt x="5094" y="1603377"/>
                  <a:pt x="-9172" y="1664901"/>
                  <a:pt x="11190" y="1719201"/>
                </a:cubicBezTo>
                <a:cubicBezTo>
                  <a:pt x="29415" y="1767802"/>
                  <a:pt x="75071" y="1801370"/>
                  <a:pt x="111774" y="1838073"/>
                </a:cubicBezTo>
                <a:cubicBezTo>
                  <a:pt x="123966" y="1850265"/>
                  <a:pt x="134004" y="1865085"/>
                  <a:pt x="148350" y="1874649"/>
                </a:cubicBezTo>
                <a:cubicBezTo>
                  <a:pt x="162007" y="1883754"/>
                  <a:pt x="179071" y="1886271"/>
                  <a:pt x="194070" y="1892937"/>
                </a:cubicBezTo>
                <a:cubicBezTo>
                  <a:pt x="241868" y="1914181"/>
                  <a:pt x="222155" y="1911443"/>
                  <a:pt x="276366" y="1929513"/>
                </a:cubicBezTo>
                <a:cubicBezTo>
                  <a:pt x="288288" y="1933487"/>
                  <a:pt x="300858" y="1935205"/>
                  <a:pt x="312942" y="1938657"/>
                </a:cubicBezTo>
                <a:cubicBezTo>
                  <a:pt x="322210" y="1941305"/>
                  <a:pt x="331230" y="1944753"/>
                  <a:pt x="340374" y="1947801"/>
                </a:cubicBezTo>
                <a:cubicBezTo>
                  <a:pt x="383046" y="1944753"/>
                  <a:pt x="426039" y="1944707"/>
                  <a:pt x="468390" y="1938657"/>
                </a:cubicBezTo>
                <a:cubicBezTo>
                  <a:pt x="529910" y="1929868"/>
                  <a:pt x="522131" y="1922157"/>
                  <a:pt x="568974" y="1902081"/>
                </a:cubicBezTo>
                <a:cubicBezTo>
                  <a:pt x="577833" y="1898284"/>
                  <a:pt x="587262" y="1895985"/>
                  <a:pt x="596406" y="1892937"/>
                </a:cubicBezTo>
                <a:cubicBezTo>
                  <a:pt x="605550" y="1877697"/>
                  <a:pt x="612927" y="1861246"/>
                  <a:pt x="623838" y="1847217"/>
                </a:cubicBezTo>
                <a:cubicBezTo>
                  <a:pt x="653869" y="1808606"/>
                  <a:pt x="661931" y="1813260"/>
                  <a:pt x="696990" y="1783209"/>
                </a:cubicBezTo>
                <a:cubicBezTo>
                  <a:pt x="706808" y="1774793"/>
                  <a:pt x="714488" y="1764056"/>
                  <a:pt x="724422" y="1755777"/>
                </a:cubicBezTo>
                <a:cubicBezTo>
                  <a:pt x="775651" y="1713087"/>
                  <a:pt x="729256" y="1768540"/>
                  <a:pt x="788430" y="1700913"/>
                </a:cubicBezTo>
                <a:cubicBezTo>
                  <a:pt x="886663" y="1588647"/>
                  <a:pt x="753035" y="1735914"/>
                  <a:pt x="834150" y="1627761"/>
                </a:cubicBezTo>
                <a:cubicBezTo>
                  <a:pt x="844495" y="1613967"/>
                  <a:pt x="859128" y="1603943"/>
                  <a:pt x="870726" y="1591185"/>
                </a:cubicBezTo>
                <a:cubicBezTo>
                  <a:pt x="889629" y="1570392"/>
                  <a:pt x="906264" y="1547577"/>
                  <a:pt x="925590" y="1527177"/>
                </a:cubicBezTo>
                <a:cubicBezTo>
                  <a:pt x="961164" y="1489626"/>
                  <a:pt x="1003561" y="1458279"/>
                  <a:pt x="1035318" y="1417449"/>
                </a:cubicBezTo>
                <a:cubicBezTo>
                  <a:pt x="1064503" y="1379925"/>
                  <a:pt x="1097281" y="1330761"/>
                  <a:pt x="1135902" y="1298577"/>
                </a:cubicBezTo>
                <a:cubicBezTo>
                  <a:pt x="1252306" y="1201574"/>
                  <a:pt x="1165988" y="1277748"/>
                  <a:pt x="1254774" y="1216281"/>
                </a:cubicBezTo>
                <a:cubicBezTo>
                  <a:pt x="1279834" y="1198931"/>
                  <a:pt x="1303542" y="1179705"/>
                  <a:pt x="1327926" y="1161417"/>
                </a:cubicBezTo>
                <a:lnTo>
                  <a:pt x="1364502" y="1133985"/>
                </a:lnTo>
                <a:cubicBezTo>
                  <a:pt x="1376694" y="1124841"/>
                  <a:pt x="1387447" y="1113369"/>
                  <a:pt x="1401078" y="1106553"/>
                </a:cubicBezTo>
                <a:cubicBezTo>
                  <a:pt x="1462984" y="1075600"/>
                  <a:pt x="1415737" y="1102417"/>
                  <a:pt x="1483374" y="1051689"/>
                </a:cubicBezTo>
                <a:cubicBezTo>
                  <a:pt x="1492166" y="1045095"/>
                  <a:pt x="1502592" y="1040702"/>
                  <a:pt x="1510806" y="1033401"/>
                </a:cubicBezTo>
                <a:cubicBezTo>
                  <a:pt x="1530136" y="1016218"/>
                  <a:pt x="1544979" y="994055"/>
                  <a:pt x="1565670" y="978537"/>
                </a:cubicBezTo>
                <a:cubicBezTo>
                  <a:pt x="1577862" y="969393"/>
                  <a:pt x="1590969" y="961357"/>
                  <a:pt x="1602246" y="951105"/>
                </a:cubicBezTo>
                <a:cubicBezTo>
                  <a:pt x="1624573" y="930808"/>
                  <a:pt x="1642692" y="905946"/>
                  <a:pt x="1666254" y="887097"/>
                </a:cubicBezTo>
                <a:lnTo>
                  <a:pt x="1711974" y="850521"/>
                </a:lnTo>
                <a:cubicBezTo>
                  <a:pt x="1755088" y="778665"/>
                  <a:pt x="1728742" y="819019"/>
                  <a:pt x="1794270" y="731649"/>
                </a:cubicBezTo>
                <a:cubicBezTo>
                  <a:pt x="1800483" y="723365"/>
                  <a:pt x="1833305" y="681012"/>
                  <a:pt x="1839990" y="667641"/>
                </a:cubicBezTo>
                <a:cubicBezTo>
                  <a:pt x="1847331" y="652960"/>
                  <a:pt x="1850937" y="636602"/>
                  <a:pt x="1858278" y="621921"/>
                </a:cubicBezTo>
                <a:cubicBezTo>
                  <a:pt x="1904194" y="530089"/>
                  <a:pt x="1846761" y="670130"/>
                  <a:pt x="1894854" y="557913"/>
                </a:cubicBezTo>
                <a:cubicBezTo>
                  <a:pt x="1905398" y="533310"/>
                  <a:pt x="1907775" y="511596"/>
                  <a:pt x="1913142" y="484761"/>
                </a:cubicBezTo>
                <a:cubicBezTo>
                  <a:pt x="1910387" y="440674"/>
                  <a:pt x="1909168" y="340850"/>
                  <a:pt x="1894854" y="283593"/>
                </a:cubicBezTo>
                <a:cubicBezTo>
                  <a:pt x="1884181" y="240901"/>
                  <a:pt x="1872822" y="223005"/>
                  <a:pt x="1858278" y="183009"/>
                </a:cubicBezTo>
                <a:cubicBezTo>
                  <a:pt x="1851358" y="163980"/>
                  <a:pt x="1842221" y="117812"/>
                  <a:pt x="1821702" y="100713"/>
                </a:cubicBezTo>
                <a:cubicBezTo>
                  <a:pt x="1811230" y="91987"/>
                  <a:pt x="1796961" y="89188"/>
                  <a:pt x="1785126" y="82425"/>
                </a:cubicBezTo>
                <a:cubicBezTo>
                  <a:pt x="1775584" y="76973"/>
                  <a:pt x="1767524" y="69052"/>
                  <a:pt x="1757694" y="64137"/>
                </a:cubicBezTo>
                <a:cubicBezTo>
                  <a:pt x="1749073" y="59826"/>
                  <a:pt x="1739121" y="58790"/>
                  <a:pt x="1730262" y="54993"/>
                </a:cubicBezTo>
                <a:cubicBezTo>
                  <a:pt x="1717733" y="49623"/>
                  <a:pt x="1706215" y="42075"/>
                  <a:pt x="1693686" y="36705"/>
                </a:cubicBezTo>
                <a:cubicBezTo>
                  <a:pt x="1671762" y="27309"/>
                  <a:pt x="1652879" y="25046"/>
                  <a:pt x="1629678" y="18417"/>
                </a:cubicBezTo>
                <a:cubicBezTo>
                  <a:pt x="1603313" y="10884"/>
                  <a:pt x="1641870" y="-1395"/>
                  <a:pt x="1593102" y="129"/>
                </a:cubicBezTo>
                <a:close/>
              </a:path>
            </a:pathLst>
          </a:custGeom>
          <a:solidFill>
            <a:srgbClr val="D3EB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20" name="Google Shape;520;p32"/>
          <p:cNvSpPr txBox="1"/>
          <p:nvPr/>
        </p:nvSpPr>
        <p:spPr>
          <a:xfrm>
            <a:off x="624155" y="4352865"/>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0</a:t>
            </a:r>
            <a:endParaRPr/>
          </a:p>
        </p:txBody>
      </p:sp>
      <p:sp>
        <p:nvSpPr>
          <p:cNvPr id="521" name="Google Shape;521;p32"/>
          <p:cNvSpPr txBox="1"/>
          <p:nvPr/>
        </p:nvSpPr>
        <p:spPr>
          <a:xfrm>
            <a:off x="720123" y="510013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1</a:t>
            </a:r>
            <a:endParaRPr/>
          </a:p>
        </p:txBody>
      </p:sp>
      <p:sp>
        <p:nvSpPr>
          <p:cNvPr id="522" name="Google Shape;522;p32"/>
          <p:cNvSpPr txBox="1"/>
          <p:nvPr/>
        </p:nvSpPr>
        <p:spPr>
          <a:xfrm>
            <a:off x="3238352" y="287121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2</a:t>
            </a:r>
            <a:endParaRPr/>
          </a:p>
        </p:txBody>
      </p:sp>
      <p:sp>
        <p:nvSpPr>
          <p:cNvPr id="523" name="Google Shape;523;p32"/>
          <p:cNvSpPr txBox="1"/>
          <p:nvPr/>
        </p:nvSpPr>
        <p:spPr>
          <a:xfrm>
            <a:off x="1498069" y="6131601"/>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3</a:t>
            </a:r>
            <a:endParaRPr/>
          </a:p>
        </p:txBody>
      </p:sp>
      <p:sp>
        <p:nvSpPr>
          <p:cNvPr id="524" name="Google Shape;524;p32"/>
          <p:cNvSpPr txBox="1"/>
          <p:nvPr/>
        </p:nvSpPr>
        <p:spPr>
          <a:xfrm>
            <a:off x="4332372" y="486397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4</a:t>
            </a:r>
            <a:endParaRPr/>
          </a:p>
        </p:txBody>
      </p:sp>
      <p:sp>
        <p:nvSpPr>
          <p:cNvPr id="525" name="Google Shape;525;p32"/>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BFS Intuition: Why Does it Work?</a:t>
            </a:r>
            <a:endParaRPr dirty="0"/>
          </a:p>
        </p:txBody>
      </p:sp>
      <p:sp>
        <p:nvSpPr>
          <p:cNvPr id="526" name="Google Shape;526;p32"/>
          <p:cNvSpPr txBox="1"/>
          <p:nvPr/>
        </p:nvSpPr>
        <p:spPr>
          <a:xfrm>
            <a:off x="689530" y="1343888"/>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sp>
        <p:nvSpPr>
          <p:cNvPr id="527" name="Google Shape;527;p32"/>
          <p:cNvSpPr txBox="1"/>
          <p:nvPr/>
        </p:nvSpPr>
        <p:spPr>
          <a:xfrm>
            <a:off x="6474941" y="1219200"/>
            <a:ext cx="5471983" cy="5461686"/>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bfs</a:t>
            </a:r>
            <a:r>
              <a:rPr lang="en-US" sz="1600" b="0" dirty="0">
                <a:solidFill>
                  <a:schemeClr val="dk1"/>
                </a:solidFill>
                <a:latin typeface="Consolas"/>
                <a:ea typeface="Consolas"/>
                <a:cs typeface="Consolas"/>
                <a:sym typeface="Consolas"/>
              </a:rPr>
              <a:t>(</a:t>
            </a:r>
            <a:r>
              <a:rPr lang="en-US" sz="1600" b="0" dirty="0">
                <a:solidFill>
                  <a:schemeClr val="accent3"/>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start)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Queue</a:t>
            </a:r>
            <a:r>
              <a:rPr lang="en-US" sz="1600" b="0" dirty="0">
                <a:solidFill>
                  <a:schemeClr val="dk1"/>
                </a:solidFill>
                <a:latin typeface="Consolas"/>
                <a:ea typeface="Consolas"/>
                <a:cs typeface="Consolas"/>
                <a:sym typeface="Consolas"/>
              </a:rPr>
              <a:t>&lt;</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&gt; perimeter = </a:t>
            </a:r>
            <a:r>
              <a:rPr lang="en-US" sz="1600" b="0" dirty="0">
                <a:solidFill>
                  <a:schemeClr val="accent2"/>
                </a:solidFill>
                <a:latin typeface="Consolas"/>
                <a:ea typeface="Consolas"/>
                <a:cs typeface="Consolas"/>
                <a:sym typeface="Consolas"/>
              </a:rPr>
              <a:t>new</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Queue</a:t>
            </a:r>
            <a:r>
              <a:rPr lang="en-US" sz="1600" b="0" dirty="0">
                <a:solidFill>
                  <a:schemeClr val="dk1"/>
                </a:solidFill>
                <a:latin typeface="Consolas"/>
                <a:ea typeface="Consolas"/>
                <a:cs typeface="Consolas"/>
                <a:sym typeface="Consolas"/>
              </a:rPr>
              <a:t>&lt;&gt;();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&gt; visited = </a:t>
            </a:r>
            <a:r>
              <a:rPr lang="en-US" sz="1600" b="0" dirty="0">
                <a:solidFill>
                  <a:schemeClr val="accent2"/>
                </a:solidFill>
                <a:latin typeface="Consolas"/>
                <a:ea typeface="Consolas"/>
                <a:cs typeface="Consolas"/>
                <a:sym typeface="Consolas"/>
              </a:rPr>
              <a:t>new</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&lt;&gt;();  </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isEmpty</a:t>
            </a: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from =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remove</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graph.</a:t>
            </a:r>
            <a:r>
              <a:rPr lang="en-US" sz="1600" b="1" dirty="0" err="1">
                <a:solidFill>
                  <a:schemeClr val="dk1"/>
                </a:solidFill>
                <a:latin typeface="Consolas"/>
                <a:ea typeface="Consolas"/>
                <a:cs typeface="Consolas"/>
                <a:sym typeface="Consolas"/>
              </a:rPr>
              <a:t>edgesFrom</a:t>
            </a:r>
            <a:r>
              <a:rPr lang="en-US" sz="1600" b="0" dirty="0">
                <a:solidFill>
                  <a:schemeClr val="dk1"/>
                </a:solidFill>
                <a:latin typeface="Consolas"/>
                <a:ea typeface="Consolas"/>
                <a:cs typeface="Consolas"/>
                <a:sym typeface="Consolas"/>
              </a:rPr>
              <a:t>(from))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to = edge.</a:t>
            </a:r>
            <a:r>
              <a:rPr lang="en-US" sz="1600" b="1" dirty="0">
                <a:solidFill>
                  <a:schemeClr val="dk1"/>
                </a:solidFill>
                <a:latin typeface="Consolas"/>
                <a:ea typeface="Consolas"/>
                <a:cs typeface="Consolas"/>
                <a:sym typeface="Consolas"/>
              </a:rPr>
              <a:t>to</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contains</a:t>
            </a:r>
            <a:r>
              <a:rPr lang="en-US" sz="1600" b="0" dirty="0">
                <a:solidFill>
                  <a:schemeClr val="dk1"/>
                </a:solidFill>
                <a:latin typeface="Consolas"/>
                <a:ea typeface="Consolas"/>
                <a:cs typeface="Consolas"/>
                <a:sym typeface="Consolas"/>
              </a:rPr>
              <a:t>(to))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a:t>
            </a:r>
            <a:endParaRPr dirty="0"/>
          </a:p>
        </p:txBody>
      </p:sp>
      <p:sp>
        <p:nvSpPr>
          <p:cNvPr id="528" name="Google Shape;528;p32"/>
          <p:cNvSpPr/>
          <p:nvPr/>
        </p:nvSpPr>
        <p:spPr>
          <a:xfrm>
            <a:off x="1125353" y="4095939"/>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1</a:t>
            </a:r>
            <a:endParaRPr sz="2133" b="0" i="0" u="none" strike="noStrike" cap="none">
              <a:solidFill>
                <a:srgbClr val="000000"/>
              </a:solidFill>
              <a:latin typeface="Calibri"/>
              <a:ea typeface="Calibri"/>
              <a:cs typeface="Calibri"/>
              <a:sym typeface="Calibri"/>
            </a:endParaRPr>
          </a:p>
        </p:txBody>
      </p:sp>
      <p:sp>
        <p:nvSpPr>
          <p:cNvPr id="529" name="Google Shape;529;p32"/>
          <p:cNvSpPr/>
          <p:nvPr/>
        </p:nvSpPr>
        <p:spPr>
          <a:xfrm>
            <a:off x="1276632" y="4921245"/>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2</a:t>
            </a:r>
            <a:endParaRPr sz="2133" b="0" i="0" u="none" strike="noStrike" cap="none">
              <a:solidFill>
                <a:srgbClr val="000000"/>
              </a:solidFill>
              <a:latin typeface="Calibri"/>
              <a:ea typeface="Calibri"/>
              <a:cs typeface="Calibri"/>
              <a:sym typeface="Calibri"/>
            </a:endParaRPr>
          </a:p>
        </p:txBody>
      </p:sp>
      <p:sp>
        <p:nvSpPr>
          <p:cNvPr id="530" name="Google Shape;530;p32"/>
          <p:cNvSpPr/>
          <p:nvPr/>
        </p:nvSpPr>
        <p:spPr>
          <a:xfrm>
            <a:off x="2664478" y="3043730"/>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3</a:t>
            </a:r>
            <a:endParaRPr sz="2133" b="0" i="0" u="none" strike="noStrike" cap="none">
              <a:solidFill>
                <a:srgbClr val="000000"/>
              </a:solidFill>
              <a:latin typeface="Calibri"/>
              <a:ea typeface="Calibri"/>
              <a:cs typeface="Calibri"/>
              <a:sym typeface="Calibri"/>
            </a:endParaRPr>
          </a:p>
        </p:txBody>
      </p:sp>
      <p:sp>
        <p:nvSpPr>
          <p:cNvPr id="531" name="Google Shape;531;p32"/>
          <p:cNvSpPr/>
          <p:nvPr/>
        </p:nvSpPr>
        <p:spPr>
          <a:xfrm>
            <a:off x="2326879" y="3873226"/>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4</a:t>
            </a:r>
            <a:endParaRPr sz="2133" b="0" i="0" u="none" strike="noStrike" cap="none">
              <a:solidFill>
                <a:srgbClr val="000000"/>
              </a:solidFill>
              <a:latin typeface="Calibri"/>
              <a:ea typeface="Calibri"/>
              <a:cs typeface="Calibri"/>
              <a:sym typeface="Calibri"/>
            </a:endParaRPr>
          </a:p>
        </p:txBody>
      </p:sp>
      <p:sp>
        <p:nvSpPr>
          <p:cNvPr id="532" name="Google Shape;532;p32"/>
          <p:cNvSpPr/>
          <p:nvPr/>
        </p:nvSpPr>
        <p:spPr>
          <a:xfrm>
            <a:off x="2418147" y="5071258"/>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5</a:t>
            </a:r>
            <a:endParaRPr sz="2133" b="0" i="0" u="none" strike="noStrike" cap="none">
              <a:solidFill>
                <a:srgbClr val="000000"/>
              </a:solidFill>
              <a:latin typeface="Calibri"/>
              <a:ea typeface="Calibri"/>
              <a:cs typeface="Calibri"/>
              <a:sym typeface="Calibri"/>
            </a:endParaRPr>
          </a:p>
        </p:txBody>
      </p:sp>
      <p:sp>
        <p:nvSpPr>
          <p:cNvPr id="533" name="Google Shape;533;p32"/>
          <p:cNvSpPr/>
          <p:nvPr/>
        </p:nvSpPr>
        <p:spPr>
          <a:xfrm>
            <a:off x="3561068" y="5319997"/>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6</a:t>
            </a:r>
            <a:endParaRPr sz="2133" b="0" i="0" u="none" strike="noStrike" cap="none">
              <a:solidFill>
                <a:srgbClr val="000000"/>
              </a:solidFill>
              <a:latin typeface="Calibri"/>
              <a:ea typeface="Calibri"/>
              <a:cs typeface="Calibri"/>
              <a:sym typeface="Calibri"/>
            </a:endParaRPr>
          </a:p>
        </p:txBody>
      </p:sp>
      <p:sp>
        <p:nvSpPr>
          <p:cNvPr id="534" name="Google Shape;534;p32"/>
          <p:cNvSpPr/>
          <p:nvPr/>
        </p:nvSpPr>
        <p:spPr>
          <a:xfrm>
            <a:off x="4252334" y="4276076"/>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7</a:t>
            </a:r>
            <a:endParaRPr sz="2133" b="0" i="0" u="none" strike="noStrike" cap="none">
              <a:solidFill>
                <a:srgbClr val="000000"/>
              </a:solidFill>
              <a:latin typeface="Calibri"/>
              <a:ea typeface="Calibri"/>
              <a:cs typeface="Calibri"/>
              <a:sym typeface="Calibri"/>
            </a:endParaRPr>
          </a:p>
        </p:txBody>
      </p:sp>
      <p:sp>
        <p:nvSpPr>
          <p:cNvPr id="535" name="Google Shape;535;p32"/>
          <p:cNvSpPr/>
          <p:nvPr/>
        </p:nvSpPr>
        <p:spPr>
          <a:xfrm>
            <a:off x="2082013" y="6009123"/>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8</a:t>
            </a:r>
            <a:endParaRPr sz="2133" b="0" i="0" u="none" strike="noStrike" cap="none">
              <a:solidFill>
                <a:srgbClr val="000000"/>
              </a:solidFill>
              <a:latin typeface="Calibri"/>
              <a:ea typeface="Calibri"/>
              <a:cs typeface="Calibri"/>
              <a:sym typeface="Calibri"/>
            </a:endParaRPr>
          </a:p>
        </p:txBody>
      </p:sp>
      <p:cxnSp>
        <p:nvCxnSpPr>
          <p:cNvPr id="536" name="Google Shape;536;p32"/>
          <p:cNvCxnSpPr>
            <a:stCxn id="528" idx="2"/>
            <a:endCxn id="529" idx="0"/>
          </p:cNvCxnSpPr>
          <p:nvPr/>
        </p:nvCxnSpPr>
        <p:spPr>
          <a:xfrm>
            <a:off x="1336953" y="4433139"/>
            <a:ext cx="151200" cy="488100"/>
          </a:xfrm>
          <a:prstGeom prst="straightConnector1">
            <a:avLst/>
          </a:prstGeom>
          <a:noFill/>
          <a:ln w="19050" cap="flat" cmpd="sng">
            <a:solidFill>
              <a:schemeClr val="dk2"/>
            </a:solidFill>
            <a:prstDash val="solid"/>
            <a:round/>
            <a:headEnd type="none" w="sm" len="sm"/>
            <a:tailEnd type="none" w="sm" len="sm"/>
          </a:ln>
        </p:spPr>
      </p:cxnSp>
      <p:cxnSp>
        <p:nvCxnSpPr>
          <p:cNvPr id="537" name="Google Shape;537;p32"/>
          <p:cNvCxnSpPr>
            <a:stCxn id="528" idx="3"/>
            <a:endCxn id="531" idx="1"/>
          </p:cNvCxnSpPr>
          <p:nvPr/>
        </p:nvCxnSpPr>
        <p:spPr>
          <a:xfrm rot="10800000" flipH="1">
            <a:off x="1548553" y="4041939"/>
            <a:ext cx="778200" cy="222600"/>
          </a:xfrm>
          <a:prstGeom prst="straightConnector1">
            <a:avLst/>
          </a:prstGeom>
          <a:noFill/>
          <a:ln w="19050" cap="flat" cmpd="sng">
            <a:solidFill>
              <a:schemeClr val="dk2"/>
            </a:solidFill>
            <a:prstDash val="solid"/>
            <a:round/>
            <a:headEnd type="none" w="sm" len="sm"/>
            <a:tailEnd type="none" w="sm" len="sm"/>
          </a:ln>
        </p:spPr>
      </p:cxnSp>
      <p:cxnSp>
        <p:nvCxnSpPr>
          <p:cNvPr id="538" name="Google Shape;538;p32"/>
          <p:cNvCxnSpPr>
            <a:stCxn id="530" idx="2"/>
            <a:endCxn id="531" idx="0"/>
          </p:cNvCxnSpPr>
          <p:nvPr/>
        </p:nvCxnSpPr>
        <p:spPr>
          <a:xfrm flipH="1">
            <a:off x="2538578" y="3380930"/>
            <a:ext cx="337500" cy="492300"/>
          </a:xfrm>
          <a:prstGeom prst="straightConnector1">
            <a:avLst/>
          </a:prstGeom>
          <a:noFill/>
          <a:ln w="19050" cap="flat" cmpd="sng">
            <a:solidFill>
              <a:schemeClr val="dk2"/>
            </a:solidFill>
            <a:prstDash val="solid"/>
            <a:round/>
            <a:headEnd type="none" w="sm" len="sm"/>
            <a:tailEnd type="none" w="sm" len="sm"/>
          </a:ln>
        </p:spPr>
      </p:cxnSp>
      <p:cxnSp>
        <p:nvCxnSpPr>
          <p:cNvPr id="539" name="Google Shape;539;p32"/>
          <p:cNvCxnSpPr>
            <a:stCxn id="533" idx="0"/>
            <a:endCxn id="534" idx="2"/>
          </p:cNvCxnSpPr>
          <p:nvPr/>
        </p:nvCxnSpPr>
        <p:spPr>
          <a:xfrm rot="10800000" flipH="1">
            <a:off x="3772668" y="4613197"/>
            <a:ext cx="691200" cy="706800"/>
          </a:xfrm>
          <a:prstGeom prst="straightConnector1">
            <a:avLst/>
          </a:prstGeom>
          <a:noFill/>
          <a:ln w="19050" cap="flat" cmpd="sng">
            <a:solidFill>
              <a:schemeClr val="dk2"/>
            </a:solidFill>
            <a:prstDash val="solid"/>
            <a:round/>
            <a:headEnd type="none" w="sm" len="sm"/>
            <a:tailEnd type="none" w="sm" len="sm"/>
          </a:ln>
        </p:spPr>
      </p:cxnSp>
      <p:cxnSp>
        <p:nvCxnSpPr>
          <p:cNvPr id="540" name="Google Shape;540;p32"/>
          <p:cNvCxnSpPr>
            <a:stCxn id="533" idx="1"/>
            <a:endCxn id="532" idx="3"/>
          </p:cNvCxnSpPr>
          <p:nvPr/>
        </p:nvCxnSpPr>
        <p:spPr>
          <a:xfrm rot="10800000">
            <a:off x="2841368" y="5239897"/>
            <a:ext cx="719700" cy="248700"/>
          </a:xfrm>
          <a:prstGeom prst="straightConnector1">
            <a:avLst/>
          </a:prstGeom>
          <a:noFill/>
          <a:ln w="19050" cap="flat" cmpd="sng">
            <a:solidFill>
              <a:schemeClr val="dk2"/>
            </a:solidFill>
            <a:prstDash val="solid"/>
            <a:round/>
            <a:headEnd type="none" w="sm" len="sm"/>
            <a:tailEnd type="none" w="sm" len="sm"/>
          </a:ln>
        </p:spPr>
      </p:cxnSp>
      <p:cxnSp>
        <p:nvCxnSpPr>
          <p:cNvPr id="541" name="Google Shape;541;p32"/>
          <p:cNvCxnSpPr>
            <a:stCxn id="529" idx="3"/>
            <a:endCxn id="532" idx="1"/>
          </p:cNvCxnSpPr>
          <p:nvPr/>
        </p:nvCxnSpPr>
        <p:spPr>
          <a:xfrm>
            <a:off x="1699832" y="5089845"/>
            <a:ext cx="718200" cy="150000"/>
          </a:xfrm>
          <a:prstGeom prst="straightConnector1">
            <a:avLst/>
          </a:prstGeom>
          <a:noFill/>
          <a:ln w="19050" cap="flat" cmpd="sng">
            <a:solidFill>
              <a:schemeClr val="dk2"/>
            </a:solidFill>
            <a:prstDash val="solid"/>
            <a:round/>
            <a:headEnd type="none" w="sm" len="sm"/>
            <a:tailEnd type="none" w="sm" len="sm"/>
          </a:ln>
        </p:spPr>
      </p:cxnSp>
      <p:cxnSp>
        <p:nvCxnSpPr>
          <p:cNvPr id="542" name="Google Shape;542;p32"/>
          <p:cNvCxnSpPr>
            <a:stCxn id="532" idx="2"/>
            <a:endCxn id="535" idx="0"/>
          </p:cNvCxnSpPr>
          <p:nvPr/>
        </p:nvCxnSpPr>
        <p:spPr>
          <a:xfrm flipH="1">
            <a:off x="2293747" y="5408458"/>
            <a:ext cx="336000" cy="600600"/>
          </a:xfrm>
          <a:prstGeom prst="straightConnector1">
            <a:avLst/>
          </a:prstGeom>
          <a:noFill/>
          <a:ln w="19050" cap="flat" cmpd="sng">
            <a:solidFill>
              <a:schemeClr val="dk2"/>
            </a:solidFill>
            <a:prstDash val="solid"/>
            <a:round/>
            <a:headEnd type="none" w="sm" len="sm"/>
            <a:tailEnd type="none" w="sm" len="sm"/>
          </a:ln>
        </p:spPr>
      </p:cxnSp>
      <p:sp>
        <p:nvSpPr>
          <p:cNvPr id="543" name="Google Shape;543;p32"/>
          <p:cNvSpPr txBox="1"/>
          <p:nvPr/>
        </p:nvSpPr>
        <p:spPr>
          <a:xfrm>
            <a:off x="85543" y="4010145"/>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544" name="Google Shape;544;p32"/>
          <p:cNvSpPr txBox="1"/>
          <p:nvPr/>
        </p:nvSpPr>
        <p:spPr>
          <a:xfrm>
            <a:off x="842036" y="3481104"/>
            <a:ext cx="10134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4C3283"/>
                </a:solidFill>
                <a:latin typeface="Quattrocento Sans"/>
                <a:ea typeface="Quattrocento Sans"/>
                <a:cs typeface="Quattrocento Sans"/>
                <a:sym typeface="Quattrocento Sans"/>
              </a:rPr>
              <a:t>VISITED</a:t>
            </a:r>
            <a:endParaRPr>
              <a:solidFill>
                <a:srgbClr val="4C3283"/>
              </a:solidFill>
            </a:endParaRPr>
          </a:p>
        </p:txBody>
      </p:sp>
      <p:sp>
        <p:nvSpPr>
          <p:cNvPr id="545" name="Google Shape;545;p32"/>
          <p:cNvSpPr/>
          <p:nvPr/>
        </p:nvSpPr>
        <p:spPr>
          <a:xfrm>
            <a:off x="3302856" y="4203677"/>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9</a:t>
            </a:r>
            <a:endParaRPr sz="2133" b="0" i="0" u="none" strike="noStrike" cap="none">
              <a:solidFill>
                <a:srgbClr val="000000"/>
              </a:solidFill>
              <a:latin typeface="Calibri"/>
              <a:ea typeface="Calibri"/>
              <a:cs typeface="Calibri"/>
              <a:sym typeface="Calibri"/>
            </a:endParaRPr>
          </a:p>
        </p:txBody>
      </p:sp>
      <p:cxnSp>
        <p:nvCxnSpPr>
          <p:cNvPr id="546" name="Google Shape;546;p32"/>
          <p:cNvCxnSpPr>
            <a:stCxn id="533" idx="0"/>
            <a:endCxn id="545" idx="2"/>
          </p:cNvCxnSpPr>
          <p:nvPr/>
        </p:nvCxnSpPr>
        <p:spPr>
          <a:xfrm rot="10800000">
            <a:off x="3514368" y="4540897"/>
            <a:ext cx="258300" cy="779100"/>
          </a:xfrm>
          <a:prstGeom prst="straightConnector1">
            <a:avLst/>
          </a:prstGeom>
          <a:noFill/>
          <a:ln w="19050" cap="flat" cmpd="sng">
            <a:solidFill>
              <a:schemeClr val="dk2"/>
            </a:solidFill>
            <a:prstDash val="solid"/>
            <a:round/>
            <a:headEnd type="none" w="sm" len="sm"/>
            <a:tailEnd type="none" w="sm" len="sm"/>
          </a:ln>
        </p:spPr>
      </p:cxnSp>
      <p:sp>
        <p:nvSpPr>
          <p:cNvPr id="547" name="Google Shape;547;p32"/>
          <p:cNvSpPr/>
          <p:nvPr/>
        </p:nvSpPr>
        <p:spPr>
          <a:xfrm>
            <a:off x="1050851" y="402255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48" name="Google Shape;548;p32"/>
          <p:cNvSpPr/>
          <p:nvPr/>
        </p:nvSpPr>
        <p:spPr>
          <a:xfrm>
            <a:off x="1205343" y="4848370"/>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49" name="Google Shape;549;p32"/>
          <p:cNvSpPr/>
          <p:nvPr/>
        </p:nvSpPr>
        <p:spPr>
          <a:xfrm>
            <a:off x="2032029" y="5975973"/>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0" name="Google Shape;550;p32"/>
          <p:cNvSpPr/>
          <p:nvPr/>
        </p:nvSpPr>
        <p:spPr>
          <a:xfrm>
            <a:off x="2359873" y="5041808"/>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1" name="Google Shape;551;p32"/>
          <p:cNvSpPr/>
          <p:nvPr/>
        </p:nvSpPr>
        <p:spPr>
          <a:xfrm>
            <a:off x="3491593" y="526494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2" name="Google Shape;552;p32"/>
          <p:cNvSpPr/>
          <p:nvPr/>
        </p:nvSpPr>
        <p:spPr>
          <a:xfrm>
            <a:off x="3228154" y="414861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3" name="Google Shape;553;p32"/>
          <p:cNvSpPr/>
          <p:nvPr/>
        </p:nvSpPr>
        <p:spPr>
          <a:xfrm>
            <a:off x="4200695" y="4224901"/>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4" name="Google Shape;554;p32"/>
          <p:cNvSpPr/>
          <p:nvPr/>
        </p:nvSpPr>
        <p:spPr>
          <a:xfrm>
            <a:off x="2255591" y="3798844"/>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5" name="Google Shape;555;p32"/>
          <p:cNvSpPr/>
          <p:nvPr/>
        </p:nvSpPr>
        <p:spPr>
          <a:xfrm>
            <a:off x="2593190" y="297085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56" name="Google Shape;556;p32"/>
          <p:cNvCxnSpPr>
            <a:stCxn id="531" idx="2"/>
            <a:endCxn id="532" idx="0"/>
          </p:cNvCxnSpPr>
          <p:nvPr/>
        </p:nvCxnSpPr>
        <p:spPr>
          <a:xfrm>
            <a:off x="2538479" y="4210426"/>
            <a:ext cx="91200" cy="860700"/>
          </a:xfrm>
          <a:prstGeom prst="straightConnector1">
            <a:avLst/>
          </a:prstGeom>
          <a:noFill/>
          <a:ln w="19050" cap="flat" cmpd="sng">
            <a:solidFill>
              <a:schemeClr val="dk2"/>
            </a:solidFill>
            <a:prstDash val="solid"/>
            <a:round/>
            <a:headEnd type="none" w="sm" len="sm"/>
            <a:tailEnd type="none" w="sm" len="sm"/>
          </a:ln>
        </p:spPr>
      </p:cxnSp>
      <p:graphicFrame>
        <p:nvGraphicFramePr>
          <p:cNvPr id="557" name="Google Shape;557;p32"/>
          <p:cNvGraphicFramePr/>
          <p:nvPr/>
        </p:nvGraphicFramePr>
        <p:xfrm>
          <a:off x="730272" y="1742789"/>
          <a:ext cx="4643000" cy="568550"/>
        </p:xfrm>
        <a:graphic>
          <a:graphicData uri="http://schemas.openxmlformats.org/drawingml/2006/table">
            <a:tbl>
              <a:tblPr firstRow="1" bandRow="1">
                <a:noFill/>
                <a:tableStyleId>{C6F4A71E-2EC3-4D22-9284-7B01D5CB0B2A}</a:tableStyleId>
              </a:tblPr>
              <a:tblGrid>
                <a:gridCol w="4643000">
                  <a:extLst>
                    <a:ext uri="{9D8B030D-6E8A-4147-A177-3AD203B41FA5}">
                      <a16:colId xmlns:a16="http://schemas.microsoft.com/office/drawing/2014/main" val="20000"/>
                    </a:ext>
                  </a:extLst>
                </a:gridCol>
              </a:tblGrid>
              <a:tr h="568550">
                <a:tc>
                  <a:txBody>
                    <a:bodyPr/>
                    <a:lstStyle/>
                    <a:p>
                      <a:pPr marL="0" marR="0" lvl="0" indent="0" algn="l" rtl="0">
                        <a:spcBef>
                          <a:spcPts val="0"/>
                        </a:spcBef>
                        <a:spcAft>
                          <a:spcPts val="0"/>
                        </a:spcAft>
                        <a:buNone/>
                      </a:pPr>
                      <a:endParaRPr sz="180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accent5"/>
                      </a:solidFill>
                      <a:prstDash val="solid"/>
                      <a:round/>
                      <a:headEnd type="none" w="sm" len="sm"/>
                      <a:tailEnd type="none" w="sm" len="sm"/>
                    </a:lnT>
                    <a:lnB w="38100"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sp>
        <p:nvSpPr>
          <p:cNvPr id="558" name="Google Shape;558;p32"/>
          <p:cNvSpPr txBox="1"/>
          <p:nvPr/>
        </p:nvSpPr>
        <p:spPr>
          <a:xfrm>
            <a:off x="1382316" y="1842981"/>
            <a:ext cx="311304" cy="369332"/>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1</a:t>
            </a:r>
            <a:endParaRPr/>
          </a:p>
        </p:txBody>
      </p:sp>
      <p:sp>
        <p:nvSpPr>
          <p:cNvPr id="559" name="Google Shape;559;p32"/>
          <p:cNvSpPr/>
          <p:nvPr/>
        </p:nvSpPr>
        <p:spPr>
          <a:xfrm>
            <a:off x="461913" y="1888452"/>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60" name="Google Shape;560;p32"/>
          <p:cNvSpPr/>
          <p:nvPr/>
        </p:nvSpPr>
        <p:spPr>
          <a:xfrm>
            <a:off x="5373277" y="1886297"/>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61" name="Google Shape;561;p32"/>
          <p:cNvSpPr txBox="1"/>
          <p:nvPr/>
        </p:nvSpPr>
        <p:spPr>
          <a:xfrm>
            <a:off x="1770709" y="1845698"/>
            <a:ext cx="311304" cy="369332"/>
          </a:xfrm>
          <a:prstGeom prst="rect">
            <a:avLst/>
          </a:prstGeom>
          <a:solidFill>
            <a:srgbClr val="D3EBD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2</a:t>
            </a:r>
            <a:endParaRPr/>
          </a:p>
        </p:txBody>
      </p:sp>
      <p:sp>
        <p:nvSpPr>
          <p:cNvPr id="562" name="Google Shape;562;p32"/>
          <p:cNvSpPr txBox="1"/>
          <p:nvPr/>
        </p:nvSpPr>
        <p:spPr>
          <a:xfrm>
            <a:off x="2150257" y="1846459"/>
            <a:ext cx="311304" cy="369332"/>
          </a:xfrm>
          <a:prstGeom prst="rect">
            <a:avLst/>
          </a:prstGeom>
          <a:solidFill>
            <a:srgbClr val="D3EBD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4</a:t>
            </a:r>
            <a:endParaRPr/>
          </a:p>
        </p:txBody>
      </p:sp>
      <p:sp>
        <p:nvSpPr>
          <p:cNvPr id="563" name="Google Shape;563;p32"/>
          <p:cNvSpPr txBox="1"/>
          <p:nvPr/>
        </p:nvSpPr>
        <p:spPr>
          <a:xfrm>
            <a:off x="2534704" y="1843010"/>
            <a:ext cx="311304" cy="369332"/>
          </a:xfrm>
          <a:prstGeom prst="rect">
            <a:avLst/>
          </a:prstGeom>
          <a:solidFill>
            <a:srgbClr val="A7D8B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5</a:t>
            </a:r>
            <a:endParaRPr/>
          </a:p>
        </p:txBody>
      </p:sp>
      <p:sp>
        <p:nvSpPr>
          <p:cNvPr id="564" name="Google Shape;564;p32"/>
          <p:cNvSpPr txBox="1"/>
          <p:nvPr/>
        </p:nvSpPr>
        <p:spPr>
          <a:xfrm>
            <a:off x="2923097" y="1845727"/>
            <a:ext cx="311304" cy="369332"/>
          </a:xfrm>
          <a:prstGeom prst="rect">
            <a:avLst/>
          </a:prstGeom>
          <a:solidFill>
            <a:srgbClr val="A7D8B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3</a:t>
            </a:r>
            <a:endParaRPr/>
          </a:p>
        </p:txBody>
      </p:sp>
      <p:sp>
        <p:nvSpPr>
          <p:cNvPr id="565" name="Google Shape;565;p32"/>
          <p:cNvSpPr txBox="1"/>
          <p:nvPr/>
        </p:nvSpPr>
        <p:spPr>
          <a:xfrm>
            <a:off x="3302645" y="1846488"/>
            <a:ext cx="311304" cy="369332"/>
          </a:xfrm>
          <a:prstGeom prst="rect">
            <a:avLst/>
          </a:prstGeom>
          <a:solidFill>
            <a:srgbClr val="7DC49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6</a:t>
            </a:r>
            <a:endParaRPr/>
          </a:p>
        </p:txBody>
      </p:sp>
      <p:sp>
        <p:nvSpPr>
          <p:cNvPr id="566" name="Google Shape;566;p32"/>
          <p:cNvSpPr txBox="1"/>
          <p:nvPr/>
        </p:nvSpPr>
        <p:spPr>
          <a:xfrm>
            <a:off x="3696197" y="1842981"/>
            <a:ext cx="311304" cy="369332"/>
          </a:xfrm>
          <a:prstGeom prst="rect">
            <a:avLst/>
          </a:prstGeom>
          <a:solidFill>
            <a:srgbClr val="7DC49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8</a:t>
            </a:r>
            <a:endParaRPr/>
          </a:p>
        </p:txBody>
      </p:sp>
      <p:sp>
        <p:nvSpPr>
          <p:cNvPr id="567" name="Google Shape;567;p32"/>
          <p:cNvSpPr txBox="1"/>
          <p:nvPr/>
        </p:nvSpPr>
        <p:spPr>
          <a:xfrm>
            <a:off x="4084590" y="1845698"/>
            <a:ext cx="311304" cy="369332"/>
          </a:xfrm>
          <a:prstGeom prst="rect">
            <a:avLst/>
          </a:prstGeom>
          <a:solidFill>
            <a:schemeClr val="accent5"/>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9</a:t>
            </a:r>
            <a:endParaRPr/>
          </a:p>
        </p:txBody>
      </p:sp>
      <p:sp>
        <p:nvSpPr>
          <p:cNvPr id="568" name="Google Shape;568;p32"/>
          <p:cNvSpPr txBox="1"/>
          <p:nvPr/>
        </p:nvSpPr>
        <p:spPr>
          <a:xfrm>
            <a:off x="4464138" y="1846459"/>
            <a:ext cx="311304" cy="369332"/>
          </a:xfrm>
          <a:prstGeom prst="rect">
            <a:avLst/>
          </a:prstGeom>
          <a:solidFill>
            <a:schemeClr val="accent5"/>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7</a:t>
            </a:r>
            <a:endParaRPr/>
          </a:p>
        </p:txBody>
      </p:sp>
      <p:sp>
        <p:nvSpPr>
          <p:cNvPr id="569" name="Google Shape;569;p32"/>
          <p:cNvSpPr/>
          <p:nvPr/>
        </p:nvSpPr>
        <p:spPr>
          <a:xfrm>
            <a:off x="6359236" y="1101437"/>
            <a:ext cx="5683828" cy="977181"/>
          </a:xfrm>
          <a:prstGeom prst="rect">
            <a:avLst/>
          </a:prstGeom>
          <a:solidFill>
            <a:srgbClr val="A48DD3"/>
          </a:solidFill>
          <a:ln w="15875" cap="flat" cmpd="sng">
            <a:solidFill>
              <a:srgbClr val="147EA6"/>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70" name="Google Shape;570;p32"/>
          <p:cNvSpPr txBox="1"/>
          <p:nvPr/>
        </p:nvSpPr>
        <p:spPr>
          <a:xfrm>
            <a:off x="6627595" y="1155329"/>
            <a:ext cx="5153662" cy="92328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Quattrocento Sans"/>
                <a:ea typeface="Quattrocento Sans"/>
                <a:cs typeface="Quattrocento Sans"/>
                <a:sym typeface="Quattrocento Sans"/>
              </a:rPr>
              <a:t>Using FIFO queue </a:t>
            </a:r>
            <a:r>
              <a:rPr lang="en-GB" sz="1800" dirty="0">
                <a:solidFill>
                  <a:schemeClr val="lt1"/>
                </a:solidFill>
                <a:latin typeface="Quattrocento Sans"/>
                <a:ea typeface="Quattrocento Sans"/>
                <a:cs typeface="Quattrocento Sans"/>
                <a:sym typeface="Quattrocento Sans"/>
              </a:rPr>
              <a:t>means we </a:t>
            </a:r>
            <a:r>
              <a:rPr lang="en-US" sz="1800" dirty="0">
                <a:solidFill>
                  <a:schemeClr val="lt1"/>
                </a:solidFill>
                <a:latin typeface="Quattrocento Sans"/>
                <a:ea typeface="Quattrocento Sans"/>
                <a:cs typeface="Quattrocento Sans"/>
                <a:sym typeface="Quattrocento Sans"/>
              </a:rPr>
              <a:t>explore an entire layer before moving on to the next layer</a:t>
            </a:r>
            <a:endParaRPr dirty="0"/>
          </a:p>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Quattrocento Sans"/>
                <a:ea typeface="Quattrocento Sans"/>
                <a:cs typeface="Quattrocento Sans"/>
                <a:sym typeface="Quattrocento Sans"/>
              </a:rPr>
              <a:t>Keep going until </a:t>
            </a:r>
            <a:r>
              <a:rPr lang="en-US" sz="1800" dirty="0">
                <a:solidFill>
                  <a:schemeClr val="lt1"/>
                </a:solidFill>
                <a:latin typeface="Consolas"/>
                <a:ea typeface="Consolas"/>
                <a:cs typeface="Consolas"/>
                <a:sym typeface="Consolas"/>
              </a:rPr>
              <a:t>perimeter</a:t>
            </a:r>
            <a:r>
              <a:rPr lang="en-US" sz="1800" dirty="0">
                <a:solidFill>
                  <a:schemeClr val="lt1"/>
                </a:solidFill>
                <a:latin typeface="Quattrocento Sans"/>
                <a:ea typeface="Quattrocento Sans"/>
                <a:cs typeface="Quattrocento Sans"/>
                <a:sym typeface="Quattrocento Sans"/>
              </a:rPr>
              <a:t> is empty</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5"/>
                                        </p:tgtEl>
                                        <p:attrNameLst>
                                          <p:attrName>style.visibility</p:attrName>
                                        </p:attrNameLst>
                                      </p:cBhvr>
                                      <p:to>
                                        <p:strVal val="visible"/>
                                      </p:to>
                                    </p:set>
                                    <p:animEffect transition="in" filter="fade">
                                      <p:cBhvr>
                                        <p:cTn id="7" dur="500"/>
                                        <p:tgtEl>
                                          <p:spTgt spid="51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9"/>
                                        </p:tgtEl>
                                        <p:attrNameLst>
                                          <p:attrName>style.visibility</p:attrName>
                                        </p:attrNameLst>
                                      </p:cBhvr>
                                      <p:to>
                                        <p:strVal val="visible"/>
                                      </p:to>
                                    </p:set>
                                    <p:animEffect transition="in" filter="fade">
                                      <p:cBhvr>
                                        <p:cTn id="11" dur="500"/>
                                        <p:tgtEl>
                                          <p:spTgt spid="5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18"/>
                                        </p:tgtEl>
                                        <p:attrNameLst>
                                          <p:attrName>style.visibility</p:attrName>
                                        </p:attrNameLst>
                                      </p:cBhvr>
                                      <p:to>
                                        <p:strVal val="visible"/>
                                      </p:to>
                                    </p:set>
                                    <p:animEffect transition="in" filter="fade">
                                      <p:cBhvr>
                                        <p:cTn id="15" dur="500"/>
                                        <p:tgtEl>
                                          <p:spTgt spid="51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17"/>
                                        </p:tgtEl>
                                        <p:attrNameLst>
                                          <p:attrName>style.visibility</p:attrName>
                                        </p:attrNameLst>
                                      </p:cBhvr>
                                      <p:to>
                                        <p:strVal val="visible"/>
                                      </p:to>
                                    </p:set>
                                    <p:animEffect transition="in" filter="fade">
                                      <p:cBhvr>
                                        <p:cTn id="19" dur="500"/>
                                        <p:tgtEl>
                                          <p:spTgt spid="51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16"/>
                                        </p:tgtEl>
                                        <p:attrNameLst>
                                          <p:attrName>style.visibility</p:attrName>
                                        </p:attrNameLst>
                                      </p:cBhvr>
                                      <p:to>
                                        <p:strVal val="visible"/>
                                      </p:to>
                                    </p:set>
                                    <p:animEffect transition="in" filter="fade">
                                      <p:cBhvr>
                                        <p:cTn id="23" dur="500"/>
                                        <p:tgtEl>
                                          <p:spTgt spid="516"/>
                                        </p:tgtEl>
                                      </p:cBhvr>
                                    </p:animEffect>
                                  </p:childTnLst>
                                </p:cTn>
                              </p:par>
                            </p:childTnLst>
                          </p:cTn>
                        </p:par>
                        <p:par>
                          <p:cTn id="24" fill="hold">
                            <p:stCondLst>
                              <p:cond delay="2500"/>
                            </p:stCondLst>
                            <p:childTnLst>
                              <p:par>
                                <p:cTn id="25" presetID="1" presetClass="entr" presetSubtype="0" fill="hold" nodeType="afterEffect">
                                  <p:stCondLst>
                                    <p:cond delay="0"/>
                                  </p:stCondLst>
                                  <p:childTnLst>
                                    <p:set>
                                      <p:cBhvr>
                                        <p:cTn id="26" dur="1" fill="hold">
                                          <p:stCondLst>
                                            <p:cond delay="0"/>
                                          </p:stCondLst>
                                        </p:cTn>
                                        <p:tgtEl>
                                          <p:spTgt spid="5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C090A-6EBE-E749-0E54-1AAA846B7896}"/>
              </a:ext>
            </a:extLst>
          </p:cNvPr>
          <p:cNvSpPr>
            <a:spLocks noGrp="1"/>
          </p:cNvSpPr>
          <p:nvPr>
            <p:ph type="title"/>
          </p:nvPr>
        </p:nvSpPr>
        <p:spPr/>
        <p:txBody>
          <a:bodyPr>
            <a:normAutofit fontScale="90000"/>
          </a:bodyPr>
          <a:lstStyle/>
          <a:p>
            <a:r>
              <a:rPr lang="en-GB" dirty="0"/>
              <a:t>BFS Application: Multiple-Source Shortest Paths Problem</a:t>
            </a:r>
            <a:endParaRPr lang="en-SE" dirty="0"/>
          </a:p>
        </p:txBody>
      </p:sp>
      <p:sp>
        <p:nvSpPr>
          <p:cNvPr id="3" name="Text Placeholder 2">
            <a:extLst>
              <a:ext uri="{FF2B5EF4-FFF2-40B4-BE49-F238E27FC236}">
                <a16:creationId xmlns:a16="http://schemas.microsoft.com/office/drawing/2014/main" id="{BB823062-A789-1924-8085-5F9DC07E41CC}"/>
              </a:ext>
            </a:extLst>
          </p:cNvPr>
          <p:cNvSpPr>
            <a:spLocks noGrp="1"/>
          </p:cNvSpPr>
          <p:nvPr>
            <p:ph type="body" idx="1"/>
          </p:nvPr>
        </p:nvSpPr>
        <p:spPr>
          <a:xfrm>
            <a:off x="746175" y="1334799"/>
            <a:ext cx="6805624" cy="4902838"/>
          </a:xfrm>
        </p:spPr>
        <p:txBody>
          <a:bodyPr/>
          <a:lstStyle/>
          <a:p>
            <a:r>
              <a:rPr lang="en-GB" dirty="0"/>
              <a:t>Given a digraph and a set of source nodes, find shortest path from any node in the set to every other node, assuming all edges have weight 1.</a:t>
            </a:r>
          </a:p>
          <a:p>
            <a:pPr lvl="1"/>
            <a:r>
              <a:rPr lang="en-GB" dirty="0"/>
              <a:t>e.g., S = { 1, 7, 10 }.</a:t>
            </a:r>
          </a:p>
          <a:p>
            <a:pPr lvl="1"/>
            <a:r>
              <a:rPr lang="en-GB" dirty="0"/>
              <a:t>Shortest path to 4 is 7 → 6 → 4.</a:t>
            </a:r>
          </a:p>
          <a:p>
            <a:pPr lvl="1"/>
            <a:r>
              <a:rPr lang="en-GB" dirty="0"/>
              <a:t>Shortest path to 5 is 7 → 6 → 0 → 5.</a:t>
            </a:r>
          </a:p>
          <a:p>
            <a:pPr lvl="1"/>
            <a:r>
              <a:rPr lang="en-GB" dirty="0"/>
              <a:t>Shortest path to 12 is 10 → 12.</a:t>
            </a:r>
          </a:p>
          <a:p>
            <a:r>
              <a:rPr lang="en-GB" dirty="0"/>
              <a:t>Can be done with BFS, and initialize by enqueuing all source nodes</a:t>
            </a:r>
          </a:p>
          <a:p>
            <a:endParaRPr lang="en-GB" dirty="0"/>
          </a:p>
          <a:p>
            <a:endParaRPr lang="en-SE" dirty="0"/>
          </a:p>
        </p:txBody>
      </p:sp>
      <p:sp>
        <p:nvSpPr>
          <p:cNvPr id="6" name="object 5">
            <a:extLst>
              <a:ext uri="{FF2B5EF4-FFF2-40B4-BE49-F238E27FC236}">
                <a16:creationId xmlns:a16="http://schemas.microsoft.com/office/drawing/2014/main" id="{42B39406-37EC-20CD-F4CC-5F7614FA0EE3}"/>
              </a:ext>
            </a:extLst>
          </p:cNvPr>
          <p:cNvSpPr/>
          <p:nvPr/>
        </p:nvSpPr>
        <p:spPr>
          <a:xfrm>
            <a:off x="8685710" y="1278176"/>
            <a:ext cx="2760116" cy="2004828"/>
          </a:xfrm>
          <a:prstGeom prst="rect">
            <a:avLst/>
          </a:prstGeom>
          <a:blipFill>
            <a:blip r:embed="rId2" cstate="print"/>
            <a:stretch>
              <a:fillRect/>
            </a:stretch>
          </a:blipFill>
        </p:spPr>
        <p:txBody>
          <a:bodyPr wrap="square" lIns="0" tIns="0" rIns="0" bIns="0" rtlCol="0"/>
          <a:lstStyle/>
          <a:p>
            <a:pPr defTabSz="457200">
              <a:buClrTx/>
              <a:buFontTx/>
              <a:buNone/>
            </a:pPr>
            <a:endParaRPr sz="1588" kern="1200">
              <a:solidFill>
                <a:prstClr val="black"/>
              </a:solidFill>
              <a:latin typeface="Calibri"/>
              <a:ea typeface="+mn-ea"/>
              <a:cs typeface="+mn-cs"/>
            </a:endParaRPr>
          </a:p>
        </p:txBody>
      </p:sp>
      <p:sp>
        <p:nvSpPr>
          <p:cNvPr id="9" name="object 30">
            <a:extLst>
              <a:ext uri="{FF2B5EF4-FFF2-40B4-BE49-F238E27FC236}">
                <a16:creationId xmlns:a16="http://schemas.microsoft.com/office/drawing/2014/main" id="{1B547C63-C8F2-89BF-81F1-D1FCAE4C0139}"/>
              </a:ext>
            </a:extLst>
          </p:cNvPr>
          <p:cNvSpPr/>
          <p:nvPr/>
        </p:nvSpPr>
        <p:spPr>
          <a:xfrm>
            <a:off x="9570151" y="3559507"/>
            <a:ext cx="1151930" cy="2502368"/>
          </a:xfrm>
          <a:prstGeom prst="rect">
            <a:avLst/>
          </a:prstGeom>
          <a:blipFill>
            <a:blip r:embed="rId3" cstate="print"/>
            <a:stretch>
              <a:fillRect/>
            </a:stretch>
          </a:blip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0" name="object 31">
            <a:extLst>
              <a:ext uri="{FF2B5EF4-FFF2-40B4-BE49-F238E27FC236}">
                <a16:creationId xmlns:a16="http://schemas.microsoft.com/office/drawing/2014/main" id="{6D315600-218A-C4CF-7DF5-3454F7869F1F}"/>
              </a:ext>
            </a:extLst>
          </p:cNvPr>
          <p:cNvSpPr/>
          <p:nvPr/>
        </p:nvSpPr>
        <p:spPr>
          <a:xfrm>
            <a:off x="9621637" y="3630926"/>
            <a:ext cx="973336" cy="2303768"/>
          </a:xfrm>
          <a:custGeom>
            <a:avLst/>
            <a:gdLst/>
            <a:ahLst/>
            <a:cxnLst/>
            <a:rect l="l" t="t" r="r" b="b"/>
            <a:pathLst>
              <a:path w="1384300" h="2946400">
                <a:moveTo>
                  <a:pt x="692040" y="0"/>
                </a:moveTo>
                <a:lnTo>
                  <a:pt x="629589" y="5972"/>
                </a:lnTo>
                <a:lnTo>
                  <a:pt x="567549" y="23888"/>
                </a:lnTo>
                <a:lnTo>
                  <a:pt x="506330" y="53749"/>
                </a:lnTo>
                <a:lnTo>
                  <a:pt x="446341" y="95555"/>
                </a:lnTo>
                <a:lnTo>
                  <a:pt x="416936" y="120937"/>
                </a:lnTo>
                <a:lnTo>
                  <a:pt x="387993" y="149305"/>
                </a:lnTo>
                <a:lnTo>
                  <a:pt x="359562" y="180659"/>
                </a:lnTo>
                <a:lnTo>
                  <a:pt x="331696" y="214999"/>
                </a:lnTo>
                <a:lnTo>
                  <a:pt x="304445" y="252325"/>
                </a:lnTo>
                <a:lnTo>
                  <a:pt x="277861" y="292638"/>
                </a:lnTo>
                <a:lnTo>
                  <a:pt x="251994" y="335936"/>
                </a:lnTo>
                <a:lnTo>
                  <a:pt x="226897" y="382221"/>
                </a:lnTo>
                <a:lnTo>
                  <a:pt x="202620" y="431492"/>
                </a:lnTo>
                <a:lnTo>
                  <a:pt x="184200" y="472201"/>
                </a:lnTo>
                <a:lnTo>
                  <a:pt x="166657" y="514017"/>
                </a:lnTo>
                <a:lnTo>
                  <a:pt x="149991" y="556885"/>
                </a:lnTo>
                <a:lnTo>
                  <a:pt x="134203" y="600751"/>
                </a:lnTo>
                <a:lnTo>
                  <a:pt x="119291" y="645561"/>
                </a:lnTo>
                <a:lnTo>
                  <a:pt x="105257" y="691261"/>
                </a:lnTo>
                <a:lnTo>
                  <a:pt x="92100" y="737797"/>
                </a:lnTo>
                <a:lnTo>
                  <a:pt x="79820" y="785116"/>
                </a:lnTo>
                <a:lnTo>
                  <a:pt x="68417" y="833163"/>
                </a:lnTo>
                <a:lnTo>
                  <a:pt x="57891" y="881884"/>
                </a:lnTo>
                <a:lnTo>
                  <a:pt x="48242" y="931226"/>
                </a:lnTo>
                <a:lnTo>
                  <a:pt x="39471" y="981135"/>
                </a:lnTo>
                <a:lnTo>
                  <a:pt x="31577" y="1031555"/>
                </a:lnTo>
                <a:lnTo>
                  <a:pt x="24560" y="1082435"/>
                </a:lnTo>
                <a:lnTo>
                  <a:pt x="18420" y="1133719"/>
                </a:lnTo>
                <a:lnTo>
                  <a:pt x="13157" y="1185353"/>
                </a:lnTo>
                <a:lnTo>
                  <a:pt x="8771" y="1237285"/>
                </a:lnTo>
                <a:lnTo>
                  <a:pt x="5262" y="1289459"/>
                </a:lnTo>
                <a:lnTo>
                  <a:pt x="2631" y="1341822"/>
                </a:lnTo>
                <a:lnTo>
                  <a:pt x="877" y="1394320"/>
                </a:lnTo>
                <a:lnTo>
                  <a:pt x="0" y="1446898"/>
                </a:lnTo>
                <a:lnTo>
                  <a:pt x="0" y="1499504"/>
                </a:lnTo>
                <a:lnTo>
                  <a:pt x="877" y="1552083"/>
                </a:lnTo>
                <a:lnTo>
                  <a:pt x="2631" y="1604580"/>
                </a:lnTo>
                <a:lnTo>
                  <a:pt x="5262" y="1656943"/>
                </a:lnTo>
                <a:lnTo>
                  <a:pt x="8771" y="1709117"/>
                </a:lnTo>
                <a:lnTo>
                  <a:pt x="13157" y="1761048"/>
                </a:lnTo>
                <a:lnTo>
                  <a:pt x="18420" y="1812683"/>
                </a:lnTo>
                <a:lnTo>
                  <a:pt x="24560" y="1863966"/>
                </a:lnTo>
                <a:lnTo>
                  <a:pt x="31577" y="1914845"/>
                </a:lnTo>
                <a:lnTo>
                  <a:pt x="39471" y="1965266"/>
                </a:lnTo>
                <a:lnTo>
                  <a:pt x="48242" y="2015174"/>
                </a:lnTo>
                <a:lnTo>
                  <a:pt x="57891" y="2064515"/>
                </a:lnTo>
                <a:lnTo>
                  <a:pt x="68417" y="2113236"/>
                </a:lnTo>
                <a:lnTo>
                  <a:pt x="79820" y="2161282"/>
                </a:lnTo>
                <a:lnTo>
                  <a:pt x="92100" y="2208601"/>
                </a:lnTo>
                <a:lnTo>
                  <a:pt x="105257" y="2255136"/>
                </a:lnTo>
                <a:lnTo>
                  <a:pt x="119291" y="2300836"/>
                </a:lnTo>
                <a:lnTo>
                  <a:pt x="134203" y="2345645"/>
                </a:lnTo>
                <a:lnTo>
                  <a:pt x="149991" y="2389510"/>
                </a:lnTo>
                <a:lnTo>
                  <a:pt x="166657" y="2432377"/>
                </a:lnTo>
                <a:lnTo>
                  <a:pt x="184200" y="2474192"/>
                </a:lnTo>
                <a:lnTo>
                  <a:pt x="202620" y="2514901"/>
                </a:lnTo>
                <a:lnTo>
                  <a:pt x="226897" y="2564172"/>
                </a:lnTo>
                <a:lnTo>
                  <a:pt x="251994" y="2610457"/>
                </a:lnTo>
                <a:lnTo>
                  <a:pt x="277861" y="2653756"/>
                </a:lnTo>
                <a:lnTo>
                  <a:pt x="304445" y="2694068"/>
                </a:lnTo>
                <a:lnTo>
                  <a:pt x="331696" y="2731395"/>
                </a:lnTo>
                <a:lnTo>
                  <a:pt x="359562" y="2765735"/>
                </a:lnTo>
                <a:lnTo>
                  <a:pt x="387993" y="2797089"/>
                </a:lnTo>
                <a:lnTo>
                  <a:pt x="416936" y="2825457"/>
                </a:lnTo>
                <a:lnTo>
                  <a:pt x="446341" y="2850839"/>
                </a:lnTo>
                <a:lnTo>
                  <a:pt x="506330" y="2892645"/>
                </a:lnTo>
                <a:lnTo>
                  <a:pt x="567549" y="2922506"/>
                </a:lnTo>
                <a:lnTo>
                  <a:pt x="629589" y="2940423"/>
                </a:lnTo>
                <a:lnTo>
                  <a:pt x="692040" y="2946395"/>
                </a:lnTo>
                <a:lnTo>
                  <a:pt x="723291" y="2944902"/>
                </a:lnTo>
                <a:lnTo>
                  <a:pt x="785587" y="2932958"/>
                </a:lnTo>
                <a:lnTo>
                  <a:pt x="847268" y="2909069"/>
                </a:lnTo>
                <a:lnTo>
                  <a:pt x="907924" y="2873235"/>
                </a:lnTo>
                <a:lnTo>
                  <a:pt x="967144" y="2825457"/>
                </a:lnTo>
                <a:lnTo>
                  <a:pt x="996087" y="2797089"/>
                </a:lnTo>
                <a:lnTo>
                  <a:pt x="1024517" y="2765735"/>
                </a:lnTo>
                <a:lnTo>
                  <a:pt x="1052384" y="2731395"/>
                </a:lnTo>
                <a:lnTo>
                  <a:pt x="1079635" y="2694068"/>
                </a:lnTo>
                <a:lnTo>
                  <a:pt x="1106219" y="2653756"/>
                </a:lnTo>
                <a:lnTo>
                  <a:pt x="1132086" y="2610457"/>
                </a:lnTo>
                <a:lnTo>
                  <a:pt x="1157183" y="2564172"/>
                </a:lnTo>
                <a:lnTo>
                  <a:pt x="1181460" y="2514901"/>
                </a:lnTo>
                <a:lnTo>
                  <a:pt x="1199880" y="2474192"/>
                </a:lnTo>
                <a:lnTo>
                  <a:pt x="1217423" y="2432377"/>
                </a:lnTo>
                <a:lnTo>
                  <a:pt x="1234088" y="2389510"/>
                </a:lnTo>
                <a:lnTo>
                  <a:pt x="1249877" y="2345645"/>
                </a:lnTo>
                <a:lnTo>
                  <a:pt x="1264789" y="2300836"/>
                </a:lnTo>
                <a:lnTo>
                  <a:pt x="1278823" y="2255136"/>
                </a:lnTo>
                <a:lnTo>
                  <a:pt x="1291980" y="2208601"/>
                </a:lnTo>
                <a:lnTo>
                  <a:pt x="1304260" y="2161282"/>
                </a:lnTo>
                <a:lnTo>
                  <a:pt x="1315663" y="2113236"/>
                </a:lnTo>
                <a:lnTo>
                  <a:pt x="1326189" y="2064515"/>
                </a:lnTo>
                <a:lnTo>
                  <a:pt x="1335837" y="2015174"/>
                </a:lnTo>
                <a:lnTo>
                  <a:pt x="1344609" y="1965266"/>
                </a:lnTo>
                <a:lnTo>
                  <a:pt x="1352503" y="1914845"/>
                </a:lnTo>
                <a:lnTo>
                  <a:pt x="1359520" y="1863966"/>
                </a:lnTo>
                <a:lnTo>
                  <a:pt x="1365660" y="1812683"/>
                </a:lnTo>
                <a:lnTo>
                  <a:pt x="1370923" y="1761048"/>
                </a:lnTo>
                <a:lnTo>
                  <a:pt x="1375309" y="1709117"/>
                </a:lnTo>
                <a:lnTo>
                  <a:pt x="1378817" y="1656943"/>
                </a:lnTo>
                <a:lnTo>
                  <a:pt x="1381449" y="1604580"/>
                </a:lnTo>
                <a:lnTo>
                  <a:pt x="1383203" y="1552083"/>
                </a:lnTo>
                <a:lnTo>
                  <a:pt x="1384080" y="1499504"/>
                </a:lnTo>
                <a:lnTo>
                  <a:pt x="1384080" y="1446898"/>
                </a:lnTo>
                <a:lnTo>
                  <a:pt x="1383203" y="1394320"/>
                </a:lnTo>
                <a:lnTo>
                  <a:pt x="1381449" y="1341822"/>
                </a:lnTo>
                <a:lnTo>
                  <a:pt x="1378817" y="1289459"/>
                </a:lnTo>
                <a:lnTo>
                  <a:pt x="1375309" y="1237285"/>
                </a:lnTo>
                <a:lnTo>
                  <a:pt x="1370923" y="1185353"/>
                </a:lnTo>
                <a:lnTo>
                  <a:pt x="1365660" y="1133719"/>
                </a:lnTo>
                <a:lnTo>
                  <a:pt x="1359520" y="1082435"/>
                </a:lnTo>
                <a:lnTo>
                  <a:pt x="1352503" y="1031555"/>
                </a:lnTo>
                <a:lnTo>
                  <a:pt x="1344609" y="981135"/>
                </a:lnTo>
                <a:lnTo>
                  <a:pt x="1335837" y="931226"/>
                </a:lnTo>
                <a:lnTo>
                  <a:pt x="1326189" y="881884"/>
                </a:lnTo>
                <a:lnTo>
                  <a:pt x="1315663" y="833163"/>
                </a:lnTo>
                <a:lnTo>
                  <a:pt x="1304260" y="785116"/>
                </a:lnTo>
                <a:lnTo>
                  <a:pt x="1291980" y="737797"/>
                </a:lnTo>
                <a:lnTo>
                  <a:pt x="1278823" y="691261"/>
                </a:lnTo>
                <a:lnTo>
                  <a:pt x="1264789" y="645561"/>
                </a:lnTo>
                <a:lnTo>
                  <a:pt x="1249877" y="600751"/>
                </a:lnTo>
                <a:lnTo>
                  <a:pt x="1234088" y="556885"/>
                </a:lnTo>
                <a:lnTo>
                  <a:pt x="1217423" y="514017"/>
                </a:lnTo>
                <a:lnTo>
                  <a:pt x="1199880" y="472201"/>
                </a:lnTo>
                <a:lnTo>
                  <a:pt x="1181460" y="431492"/>
                </a:lnTo>
                <a:lnTo>
                  <a:pt x="1157183" y="382221"/>
                </a:lnTo>
                <a:lnTo>
                  <a:pt x="1132086" y="335936"/>
                </a:lnTo>
                <a:lnTo>
                  <a:pt x="1106219" y="292638"/>
                </a:lnTo>
                <a:lnTo>
                  <a:pt x="1079635" y="252325"/>
                </a:lnTo>
                <a:lnTo>
                  <a:pt x="1052384" y="214999"/>
                </a:lnTo>
                <a:lnTo>
                  <a:pt x="1024517" y="180659"/>
                </a:lnTo>
                <a:lnTo>
                  <a:pt x="996087" y="149305"/>
                </a:lnTo>
                <a:lnTo>
                  <a:pt x="967144" y="120937"/>
                </a:lnTo>
                <a:lnTo>
                  <a:pt x="937739" y="95555"/>
                </a:lnTo>
                <a:lnTo>
                  <a:pt x="877750" y="53749"/>
                </a:lnTo>
                <a:lnTo>
                  <a:pt x="816530" y="23888"/>
                </a:lnTo>
                <a:lnTo>
                  <a:pt x="754490" y="5972"/>
                </a:lnTo>
                <a:lnTo>
                  <a:pt x="692040" y="0"/>
                </a:lnTo>
                <a:close/>
              </a:path>
            </a:pathLst>
          </a:custGeom>
          <a:solidFill>
            <a:srgbClr val="0C4681">
              <a:alpha val="25000"/>
            </a:srgbClr>
          </a:solid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1" name="object 42">
            <a:extLst>
              <a:ext uri="{FF2B5EF4-FFF2-40B4-BE49-F238E27FC236}">
                <a16:creationId xmlns:a16="http://schemas.microsoft.com/office/drawing/2014/main" id="{D3A56EB1-2BB8-794C-450F-17820221097D}"/>
              </a:ext>
            </a:extLst>
          </p:cNvPr>
          <p:cNvSpPr txBox="1"/>
          <p:nvPr/>
        </p:nvSpPr>
        <p:spPr>
          <a:xfrm>
            <a:off x="9830914" y="6064230"/>
            <a:ext cx="600075" cy="182142"/>
          </a:xfrm>
          <a:prstGeom prst="rect">
            <a:avLst/>
          </a:prstGeom>
        </p:spPr>
        <p:txBody>
          <a:bodyPr vert="horz" wrap="square" lIns="0" tIns="8930" rIns="0" bIns="0" rtlCol="0">
            <a:spAutoFit/>
          </a:bodyPr>
          <a:lstStyle/>
          <a:p>
            <a:pPr marL="8929" defTabSz="457200">
              <a:spcBef>
                <a:spcPts val="70"/>
              </a:spcBef>
              <a:buClrTx/>
              <a:buFontTx/>
              <a:buNone/>
            </a:pPr>
            <a:r>
              <a:rPr sz="1125" b="1" dirty="0">
                <a:solidFill>
                  <a:srgbClr val="C0504D"/>
                </a:solidFill>
                <a:latin typeface="Arial" panose="020B0604020202020204" pitchFamily="34" charset="0"/>
                <a:ea typeface="+mn-ea"/>
                <a:cs typeface="Arial" panose="020B0604020202020204" pitchFamily="34" charset="0"/>
              </a:rPr>
              <a:t>dist = 2</a:t>
            </a:r>
          </a:p>
        </p:txBody>
      </p:sp>
      <p:sp>
        <p:nvSpPr>
          <p:cNvPr id="12" name="object 43">
            <a:extLst>
              <a:ext uri="{FF2B5EF4-FFF2-40B4-BE49-F238E27FC236}">
                <a16:creationId xmlns:a16="http://schemas.microsoft.com/office/drawing/2014/main" id="{C76BA172-44BF-5ADC-92F0-7B9F8DA656D6}"/>
              </a:ext>
            </a:extLst>
          </p:cNvPr>
          <p:cNvSpPr txBox="1"/>
          <p:nvPr/>
        </p:nvSpPr>
        <p:spPr>
          <a:xfrm>
            <a:off x="8542715" y="6064230"/>
            <a:ext cx="600075" cy="182142"/>
          </a:xfrm>
          <a:prstGeom prst="rect">
            <a:avLst/>
          </a:prstGeom>
        </p:spPr>
        <p:txBody>
          <a:bodyPr vert="horz" wrap="square" lIns="0" tIns="8930" rIns="0" bIns="0" rtlCol="0">
            <a:spAutoFit/>
          </a:bodyPr>
          <a:lstStyle/>
          <a:p>
            <a:pPr marL="8929" defTabSz="457200">
              <a:spcBef>
                <a:spcPts val="70"/>
              </a:spcBef>
              <a:buClrTx/>
              <a:buFontTx/>
              <a:buNone/>
            </a:pPr>
            <a:r>
              <a:rPr sz="1125" b="1" dirty="0">
                <a:solidFill>
                  <a:srgbClr val="C0504D"/>
                </a:solidFill>
                <a:latin typeface="Arial" panose="020B0604020202020204" pitchFamily="34" charset="0"/>
                <a:ea typeface="+mn-ea"/>
                <a:cs typeface="Arial" panose="020B0604020202020204" pitchFamily="34" charset="0"/>
              </a:rPr>
              <a:t>dist = 1</a:t>
            </a:r>
          </a:p>
        </p:txBody>
      </p:sp>
      <p:sp>
        <p:nvSpPr>
          <p:cNvPr id="13" name="object 44">
            <a:extLst>
              <a:ext uri="{FF2B5EF4-FFF2-40B4-BE49-F238E27FC236}">
                <a16:creationId xmlns:a16="http://schemas.microsoft.com/office/drawing/2014/main" id="{FB2C99FB-5D96-1152-2036-B891C1877038}"/>
              </a:ext>
            </a:extLst>
          </p:cNvPr>
          <p:cNvSpPr/>
          <p:nvPr/>
        </p:nvSpPr>
        <p:spPr>
          <a:xfrm>
            <a:off x="8401460" y="3947607"/>
            <a:ext cx="922846" cy="1876603"/>
          </a:xfrm>
          <a:prstGeom prst="rect">
            <a:avLst/>
          </a:prstGeom>
          <a:blipFill>
            <a:blip r:embed="rId4" cstate="print"/>
            <a:stretch>
              <a:fillRect/>
            </a:stretch>
          </a:blip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4" name="object 45">
            <a:extLst>
              <a:ext uri="{FF2B5EF4-FFF2-40B4-BE49-F238E27FC236}">
                <a16:creationId xmlns:a16="http://schemas.microsoft.com/office/drawing/2014/main" id="{6366E895-B780-E858-ED7F-980F3D8E8284}"/>
              </a:ext>
            </a:extLst>
          </p:cNvPr>
          <p:cNvSpPr/>
          <p:nvPr/>
        </p:nvSpPr>
        <p:spPr>
          <a:xfrm>
            <a:off x="8452869" y="3970418"/>
            <a:ext cx="779769" cy="1741109"/>
          </a:xfrm>
          <a:custGeom>
            <a:avLst/>
            <a:gdLst/>
            <a:ahLst/>
            <a:cxnLst/>
            <a:rect l="l" t="t" r="r" b="b"/>
            <a:pathLst>
              <a:path w="1384300" h="3263900">
                <a:moveTo>
                  <a:pt x="692150" y="0"/>
                </a:moveTo>
                <a:lnTo>
                  <a:pt x="633162" y="5901"/>
                </a:lnTo>
                <a:lnTo>
                  <a:pt x="574519" y="23604"/>
                </a:lnTo>
                <a:lnTo>
                  <a:pt x="516568" y="53110"/>
                </a:lnTo>
                <a:lnTo>
                  <a:pt x="459654" y="94418"/>
                </a:lnTo>
                <a:lnTo>
                  <a:pt x="404122" y="147528"/>
                </a:lnTo>
                <a:lnTo>
                  <a:pt x="376982" y="178509"/>
                </a:lnTo>
                <a:lnTo>
                  <a:pt x="350318" y="212441"/>
                </a:lnTo>
                <a:lnTo>
                  <a:pt x="324172" y="249323"/>
                </a:lnTo>
                <a:lnTo>
                  <a:pt x="298587" y="289156"/>
                </a:lnTo>
                <a:lnTo>
                  <a:pt x="273608" y="331939"/>
                </a:lnTo>
                <a:lnTo>
                  <a:pt x="249276" y="377673"/>
                </a:lnTo>
                <a:lnTo>
                  <a:pt x="225636" y="426358"/>
                </a:lnTo>
                <a:lnTo>
                  <a:pt x="202730" y="477993"/>
                </a:lnTo>
                <a:lnTo>
                  <a:pt x="186187" y="518333"/>
                </a:lnTo>
                <a:lnTo>
                  <a:pt x="170349" y="559662"/>
                </a:lnTo>
                <a:lnTo>
                  <a:pt x="155215" y="601936"/>
                </a:lnTo>
                <a:lnTo>
                  <a:pt x="140784" y="645112"/>
                </a:lnTo>
                <a:lnTo>
                  <a:pt x="127058" y="689147"/>
                </a:lnTo>
                <a:lnTo>
                  <a:pt x="114035" y="733999"/>
                </a:lnTo>
                <a:lnTo>
                  <a:pt x="101717" y="779625"/>
                </a:lnTo>
                <a:lnTo>
                  <a:pt x="90102" y="825981"/>
                </a:lnTo>
                <a:lnTo>
                  <a:pt x="79191" y="873024"/>
                </a:lnTo>
                <a:lnTo>
                  <a:pt x="68984" y="920712"/>
                </a:lnTo>
                <a:lnTo>
                  <a:pt x="59481" y="969001"/>
                </a:lnTo>
                <a:lnTo>
                  <a:pt x="50682" y="1017849"/>
                </a:lnTo>
                <a:lnTo>
                  <a:pt x="42587" y="1067212"/>
                </a:lnTo>
                <a:lnTo>
                  <a:pt x="35196" y="1117049"/>
                </a:lnTo>
                <a:lnTo>
                  <a:pt x="28508" y="1167315"/>
                </a:lnTo>
                <a:lnTo>
                  <a:pt x="22525" y="1217967"/>
                </a:lnTo>
                <a:lnTo>
                  <a:pt x="17246" y="1268963"/>
                </a:lnTo>
                <a:lnTo>
                  <a:pt x="12670" y="1320260"/>
                </a:lnTo>
                <a:lnTo>
                  <a:pt x="8799" y="1371815"/>
                </a:lnTo>
                <a:lnTo>
                  <a:pt x="5631" y="1423585"/>
                </a:lnTo>
                <a:lnTo>
                  <a:pt x="3167" y="1475527"/>
                </a:lnTo>
                <a:lnTo>
                  <a:pt x="1407" y="1527597"/>
                </a:lnTo>
                <a:lnTo>
                  <a:pt x="351" y="1579753"/>
                </a:lnTo>
                <a:lnTo>
                  <a:pt x="0" y="1631953"/>
                </a:lnTo>
                <a:lnTo>
                  <a:pt x="351" y="1684152"/>
                </a:lnTo>
                <a:lnTo>
                  <a:pt x="1407" y="1736309"/>
                </a:lnTo>
                <a:lnTo>
                  <a:pt x="3167" y="1788379"/>
                </a:lnTo>
                <a:lnTo>
                  <a:pt x="5631" y="1840321"/>
                </a:lnTo>
                <a:lnTo>
                  <a:pt x="8799" y="1892090"/>
                </a:lnTo>
                <a:lnTo>
                  <a:pt x="12670" y="1943645"/>
                </a:lnTo>
                <a:lnTo>
                  <a:pt x="17246" y="1994942"/>
                </a:lnTo>
                <a:lnTo>
                  <a:pt x="22525" y="2045939"/>
                </a:lnTo>
                <a:lnTo>
                  <a:pt x="28508" y="2096591"/>
                </a:lnTo>
                <a:lnTo>
                  <a:pt x="35196" y="2146857"/>
                </a:lnTo>
                <a:lnTo>
                  <a:pt x="42587" y="2196693"/>
                </a:lnTo>
                <a:lnTo>
                  <a:pt x="50682" y="2246057"/>
                </a:lnTo>
                <a:lnTo>
                  <a:pt x="59481" y="2294905"/>
                </a:lnTo>
                <a:lnTo>
                  <a:pt x="68984" y="2343194"/>
                </a:lnTo>
                <a:lnTo>
                  <a:pt x="79191" y="2390882"/>
                </a:lnTo>
                <a:lnTo>
                  <a:pt x="90102" y="2437926"/>
                </a:lnTo>
                <a:lnTo>
                  <a:pt x="101717" y="2484281"/>
                </a:lnTo>
                <a:lnTo>
                  <a:pt x="114035" y="2529907"/>
                </a:lnTo>
                <a:lnTo>
                  <a:pt x="127058" y="2574759"/>
                </a:lnTo>
                <a:lnTo>
                  <a:pt x="140784" y="2618795"/>
                </a:lnTo>
                <a:lnTo>
                  <a:pt x="155215" y="2661971"/>
                </a:lnTo>
                <a:lnTo>
                  <a:pt x="170349" y="2704245"/>
                </a:lnTo>
                <a:lnTo>
                  <a:pt x="186187" y="2745574"/>
                </a:lnTo>
                <a:lnTo>
                  <a:pt x="202730" y="2785914"/>
                </a:lnTo>
                <a:lnTo>
                  <a:pt x="225636" y="2837549"/>
                </a:lnTo>
                <a:lnTo>
                  <a:pt x="249276" y="2886233"/>
                </a:lnTo>
                <a:lnTo>
                  <a:pt x="273608" y="2931966"/>
                </a:lnTo>
                <a:lnTo>
                  <a:pt x="298587" y="2974749"/>
                </a:lnTo>
                <a:lnTo>
                  <a:pt x="324172" y="3014581"/>
                </a:lnTo>
                <a:lnTo>
                  <a:pt x="350318" y="3051463"/>
                </a:lnTo>
                <a:lnTo>
                  <a:pt x="376982" y="3085394"/>
                </a:lnTo>
                <a:lnTo>
                  <a:pt x="404122" y="3116375"/>
                </a:lnTo>
                <a:lnTo>
                  <a:pt x="431694" y="3144405"/>
                </a:lnTo>
                <a:lnTo>
                  <a:pt x="487960" y="3191614"/>
                </a:lnTo>
                <a:lnTo>
                  <a:pt x="545436" y="3227021"/>
                </a:lnTo>
                <a:lnTo>
                  <a:pt x="603776" y="3250625"/>
                </a:lnTo>
                <a:lnTo>
                  <a:pt x="662634" y="3262427"/>
                </a:lnTo>
                <a:lnTo>
                  <a:pt x="692150" y="3263902"/>
                </a:lnTo>
                <a:lnTo>
                  <a:pt x="721665" y="3262427"/>
                </a:lnTo>
                <a:lnTo>
                  <a:pt x="780523" y="3250625"/>
                </a:lnTo>
                <a:lnTo>
                  <a:pt x="838863" y="3227021"/>
                </a:lnTo>
                <a:lnTo>
                  <a:pt x="896339" y="3191614"/>
                </a:lnTo>
                <a:lnTo>
                  <a:pt x="952605" y="3144405"/>
                </a:lnTo>
                <a:lnTo>
                  <a:pt x="980177" y="3116375"/>
                </a:lnTo>
                <a:lnTo>
                  <a:pt x="1007317" y="3085394"/>
                </a:lnTo>
                <a:lnTo>
                  <a:pt x="1033981" y="3051463"/>
                </a:lnTo>
                <a:lnTo>
                  <a:pt x="1060127" y="3014581"/>
                </a:lnTo>
                <a:lnTo>
                  <a:pt x="1085712" y="2974749"/>
                </a:lnTo>
                <a:lnTo>
                  <a:pt x="1110691" y="2931966"/>
                </a:lnTo>
                <a:lnTo>
                  <a:pt x="1135023" y="2886233"/>
                </a:lnTo>
                <a:lnTo>
                  <a:pt x="1158663" y="2837549"/>
                </a:lnTo>
                <a:lnTo>
                  <a:pt x="1181569" y="2785914"/>
                </a:lnTo>
                <a:lnTo>
                  <a:pt x="1198112" y="2745574"/>
                </a:lnTo>
                <a:lnTo>
                  <a:pt x="1213950" y="2704245"/>
                </a:lnTo>
                <a:lnTo>
                  <a:pt x="1229084" y="2661971"/>
                </a:lnTo>
                <a:lnTo>
                  <a:pt x="1243515" y="2618795"/>
                </a:lnTo>
                <a:lnTo>
                  <a:pt x="1257241" y="2574759"/>
                </a:lnTo>
                <a:lnTo>
                  <a:pt x="1270264" y="2529907"/>
                </a:lnTo>
                <a:lnTo>
                  <a:pt x="1282582" y="2484281"/>
                </a:lnTo>
                <a:lnTo>
                  <a:pt x="1294197" y="2437926"/>
                </a:lnTo>
                <a:lnTo>
                  <a:pt x="1305108" y="2390882"/>
                </a:lnTo>
                <a:lnTo>
                  <a:pt x="1315315" y="2343194"/>
                </a:lnTo>
                <a:lnTo>
                  <a:pt x="1324818" y="2294905"/>
                </a:lnTo>
                <a:lnTo>
                  <a:pt x="1333617" y="2246057"/>
                </a:lnTo>
                <a:lnTo>
                  <a:pt x="1341712" y="2196693"/>
                </a:lnTo>
                <a:lnTo>
                  <a:pt x="1349103" y="2146857"/>
                </a:lnTo>
                <a:lnTo>
                  <a:pt x="1355791" y="2096591"/>
                </a:lnTo>
                <a:lnTo>
                  <a:pt x="1361774" y="2045939"/>
                </a:lnTo>
                <a:lnTo>
                  <a:pt x="1367053" y="1994942"/>
                </a:lnTo>
                <a:lnTo>
                  <a:pt x="1371629" y="1943645"/>
                </a:lnTo>
                <a:lnTo>
                  <a:pt x="1375500" y="1892090"/>
                </a:lnTo>
                <a:lnTo>
                  <a:pt x="1378668" y="1840321"/>
                </a:lnTo>
                <a:lnTo>
                  <a:pt x="1381132" y="1788379"/>
                </a:lnTo>
                <a:lnTo>
                  <a:pt x="1382892" y="1736309"/>
                </a:lnTo>
                <a:lnTo>
                  <a:pt x="1383948" y="1684152"/>
                </a:lnTo>
                <a:lnTo>
                  <a:pt x="1384300" y="1631953"/>
                </a:lnTo>
                <a:lnTo>
                  <a:pt x="1383948" y="1579753"/>
                </a:lnTo>
                <a:lnTo>
                  <a:pt x="1382892" y="1527597"/>
                </a:lnTo>
                <a:lnTo>
                  <a:pt x="1381132" y="1475527"/>
                </a:lnTo>
                <a:lnTo>
                  <a:pt x="1378668" y="1423585"/>
                </a:lnTo>
                <a:lnTo>
                  <a:pt x="1375500" y="1371815"/>
                </a:lnTo>
                <a:lnTo>
                  <a:pt x="1371629" y="1320260"/>
                </a:lnTo>
                <a:lnTo>
                  <a:pt x="1367053" y="1268963"/>
                </a:lnTo>
                <a:lnTo>
                  <a:pt x="1361774" y="1217967"/>
                </a:lnTo>
                <a:lnTo>
                  <a:pt x="1355791" y="1167315"/>
                </a:lnTo>
                <a:lnTo>
                  <a:pt x="1349103" y="1117049"/>
                </a:lnTo>
                <a:lnTo>
                  <a:pt x="1341712" y="1067212"/>
                </a:lnTo>
                <a:lnTo>
                  <a:pt x="1333617" y="1017849"/>
                </a:lnTo>
                <a:lnTo>
                  <a:pt x="1324818" y="969001"/>
                </a:lnTo>
                <a:lnTo>
                  <a:pt x="1315315" y="920712"/>
                </a:lnTo>
                <a:lnTo>
                  <a:pt x="1305108" y="873024"/>
                </a:lnTo>
                <a:lnTo>
                  <a:pt x="1294197" y="825981"/>
                </a:lnTo>
                <a:lnTo>
                  <a:pt x="1282582" y="779625"/>
                </a:lnTo>
                <a:lnTo>
                  <a:pt x="1270264" y="733999"/>
                </a:lnTo>
                <a:lnTo>
                  <a:pt x="1257241" y="689147"/>
                </a:lnTo>
                <a:lnTo>
                  <a:pt x="1243515" y="645112"/>
                </a:lnTo>
                <a:lnTo>
                  <a:pt x="1229084" y="601936"/>
                </a:lnTo>
                <a:lnTo>
                  <a:pt x="1213950" y="559662"/>
                </a:lnTo>
                <a:lnTo>
                  <a:pt x="1198112" y="518333"/>
                </a:lnTo>
                <a:lnTo>
                  <a:pt x="1181569" y="477993"/>
                </a:lnTo>
                <a:lnTo>
                  <a:pt x="1158663" y="426358"/>
                </a:lnTo>
                <a:lnTo>
                  <a:pt x="1135023" y="377673"/>
                </a:lnTo>
                <a:lnTo>
                  <a:pt x="1110691" y="331939"/>
                </a:lnTo>
                <a:lnTo>
                  <a:pt x="1085712" y="289156"/>
                </a:lnTo>
                <a:lnTo>
                  <a:pt x="1060127" y="249323"/>
                </a:lnTo>
                <a:lnTo>
                  <a:pt x="1033981" y="212441"/>
                </a:lnTo>
                <a:lnTo>
                  <a:pt x="1007317" y="178509"/>
                </a:lnTo>
                <a:lnTo>
                  <a:pt x="980177" y="147528"/>
                </a:lnTo>
                <a:lnTo>
                  <a:pt x="952605" y="119498"/>
                </a:lnTo>
                <a:lnTo>
                  <a:pt x="896339" y="72289"/>
                </a:lnTo>
                <a:lnTo>
                  <a:pt x="838863" y="36882"/>
                </a:lnTo>
                <a:lnTo>
                  <a:pt x="780523" y="13277"/>
                </a:lnTo>
                <a:lnTo>
                  <a:pt x="721665" y="1475"/>
                </a:lnTo>
                <a:lnTo>
                  <a:pt x="692150" y="0"/>
                </a:lnTo>
                <a:close/>
              </a:path>
            </a:pathLst>
          </a:custGeom>
          <a:solidFill>
            <a:srgbClr val="007919">
              <a:alpha val="25000"/>
            </a:srgbClr>
          </a:solid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5" name="object 57">
            <a:extLst>
              <a:ext uri="{FF2B5EF4-FFF2-40B4-BE49-F238E27FC236}">
                <a16:creationId xmlns:a16="http://schemas.microsoft.com/office/drawing/2014/main" id="{67531E60-2A8C-9D82-9ABD-D1C87398987B}"/>
              </a:ext>
            </a:extLst>
          </p:cNvPr>
          <p:cNvSpPr/>
          <p:nvPr/>
        </p:nvSpPr>
        <p:spPr>
          <a:xfrm>
            <a:off x="7287692" y="3862088"/>
            <a:ext cx="892968" cy="2069339"/>
          </a:xfrm>
          <a:prstGeom prst="rect">
            <a:avLst/>
          </a:prstGeom>
          <a:blipFill>
            <a:blip r:embed="rId5" cstate="print"/>
            <a:stretch>
              <a:fillRect/>
            </a:stretch>
          </a:blip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6" name="object 58">
            <a:extLst>
              <a:ext uri="{FF2B5EF4-FFF2-40B4-BE49-F238E27FC236}">
                <a16:creationId xmlns:a16="http://schemas.microsoft.com/office/drawing/2014/main" id="{9053DFD6-461D-5D84-A793-FB7E0A847E5F}"/>
              </a:ext>
            </a:extLst>
          </p:cNvPr>
          <p:cNvSpPr/>
          <p:nvPr/>
        </p:nvSpPr>
        <p:spPr>
          <a:xfrm>
            <a:off x="7339300" y="3970418"/>
            <a:ext cx="714375" cy="1769434"/>
          </a:xfrm>
          <a:custGeom>
            <a:avLst/>
            <a:gdLst/>
            <a:ahLst/>
            <a:cxnLst/>
            <a:rect l="l" t="t" r="r" b="b"/>
            <a:pathLst>
              <a:path w="1016000" h="1498600">
                <a:moveTo>
                  <a:pt x="507715" y="0"/>
                </a:moveTo>
                <a:lnTo>
                  <a:pt x="468744" y="2194"/>
                </a:lnTo>
                <a:lnTo>
                  <a:pt x="429958" y="8778"/>
                </a:lnTo>
                <a:lnTo>
                  <a:pt x="391541" y="19751"/>
                </a:lnTo>
                <a:lnTo>
                  <a:pt x="353679" y="35114"/>
                </a:lnTo>
                <a:lnTo>
                  <a:pt x="316557" y="54866"/>
                </a:lnTo>
                <a:lnTo>
                  <a:pt x="280359" y="79007"/>
                </a:lnTo>
                <a:lnTo>
                  <a:pt x="245270" y="107538"/>
                </a:lnTo>
                <a:lnTo>
                  <a:pt x="211475" y="140457"/>
                </a:lnTo>
                <a:lnTo>
                  <a:pt x="179160" y="177767"/>
                </a:lnTo>
                <a:lnTo>
                  <a:pt x="148508" y="219465"/>
                </a:lnTo>
                <a:lnTo>
                  <a:pt x="123757" y="258634"/>
                </a:lnTo>
                <a:lnTo>
                  <a:pt x="101255" y="299686"/>
                </a:lnTo>
                <a:lnTo>
                  <a:pt x="81004" y="342441"/>
                </a:lnTo>
                <a:lnTo>
                  <a:pt x="63003" y="386720"/>
                </a:lnTo>
                <a:lnTo>
                  <a:pt x="47252" y="432344"/>
                </a:lnTo>
                <a:lnTo>
                  <a:pt x="33751" y="479134"/>
                </a:lnTo>
                <a:lnTo>
                  <a:pt x="22501" y="526909"/>
                </a:lnTo>
                <a:lnTo>
                  <a:pt x="13500" y="575492"/>
                </a:lnTo>
                <a:lnTo>
                  <a:pt x="6750" y="624702"/>
                </a:lnTo>
                <a:lnTo>
                  <a:pt x="2250" y="674360"/>
                </a:lnTo>
                <a:lnTo>
                  <a:pt x="0" y="724288"/>
                </a:lnTo>
                <a:lnTo>
                  <a:pt x="0" y="774305"/>
                </a:lnTo>
                <a:lnTo>
                  <a:pt x="2250" y="824232"/>
                </a:lnTo>
                <a:lnTo>
                  <a:pt x="6750" y="873891"/>
                </a:lnTo>
                <a:lnTo>
                  <a:pt x="13500" y="923101"/>
                </a:lnTo>
                <a:lnTo>
                  <a:pt x="22501" y="971683"/>
                </a:lnTo>
                <a:lnTo>
                  <a:pt x="33751" y="1019459"/>
                </a:lnTo>
                <a:lnTo>
                  <a:pt x="47252" y="1066248"/>
                </a:lnTo>
                <a:lnTo>
                  <a:pt x="63003" y="1111872"/>
                </a:lnTo>
                <a:lnTo>
                  <a:pt x="81004" y="1156152"/>
                </a:lnTo>
                <a:lnTo>
                  <a:pt x="101255" y="1198907"/>
                </a:lnTo>
                <a:lnTo>
                  <a:pt x="123757" y="1239959"/>
                </a:lnTo>
                <a:lnTo>
                  <a:pt x="148508" y="1279128"/>
                </a:lnTo>
                <a:lnTo>
                  <a:pt x="179160" y="1320826"/>
                </a:lnTo>
                <a:lnTo>
                  <a:pt x="211475" y="1358135"/>
                </a:lnTo>
                <a:lnTo>
                  <a:pt x="245270" y="1391055"/>
                </a:lnTo>
                <a:lnTo>
                  <a:pt x="280359" y="1419586"/>
                </a:lnTo>
                <a:lnTo>
                  <a:pt x="316557" y="1443727"/>
                </a:lnTo>
                <a:lnTo>
                  <a:pt x="353679" y="1463479"/>
                </a:lnTo>
                <a:lnTo>
                  <a:pt x="391541" y="1478841"/>
                </a:lnTo>
                <a:lnTo>
                  <a:pt x="429958" y="1489815"/>
                </a:lnTo>
                <a:lnTo>
                  <a:pt x="468744" y="1496398"/>
                </a:lnTo>
                <a:lnTo>
                  <a:pt x="507715" y="1498593"/>
                </a:lnTo>
                <a:lnTo>
                  <a:pt x="546686" y="1496398"/>
                </a:lnTo>
                <a:lnTo>
                  <a:pt x="585473" y="1489815"/>
                </a:lnTo>
                <a:lnTo>
                  <a:pt x="623889" y="1478841"/>
                </a:lnTo>
                <a:lnTo>
                  <a:pt x="661751" y="1463479"/>
                </a:lnTo>
                <a:lnTo>
                  <a:pt x="698873" y="1443727"/>
                </a:lnTo>
                <a:lnTo>
                  <a:pt x="735071" y="1419586"/>
                </a:lnTo>
                <a:lnTo>
                  <a:pt x="770160" y="1391055"/>
                </a:lnTo>
                <a:lnTo>
                  <a:pt x="803955" y="1358135"/>
                </a:lnTo>
                <a:lnTo>
                  <a:pt x="836270" y="1320826"/>
                </a:lnTo>
                <a:lnTo>
                  <a:pt x="866922" y="1279128"/>
                </a:lnTo>
                <a:lnTo>
                  <a:pt x="891673" y="1239959"/>
                </a:lnTo>
                <a:lnTo>
                  <a:pt x="914175" y="1198907"/>
                </a:lnTo>
                <a:lnTo>
                  <a:pt x="934426" y="1156152"/>
                </a:lnTo>
                <a:lnTo>
                  <a:pt x="952427" y="1111872"/>
                </a:lnTo>
                <a:lnTo>
                  <a:pt x="968178" y="1066248"/>
                </a:lnTo>
                <a:lnTo>
                  <a:pt x="981679" y="1019459"/>
                </a:lnTo>
                <a:lnTo>
                  <a:pt x="992929" y="971683"/>
                </a:lnTo>
                <a:lnTo>
                  <a:pt x="1001930" y="923101"/>
                </a:lnTo>
                <a:lnTo>
                  <a:pt x="1008680" y="873891"/>
                </a:lnTo>
                <a:lnTo>
                  <a:pt x="1013180" y="824232"/>
                </a:lnTo>
                <a:lnTo>
                  <a:pt x="1015431" y="774305"/>
                </a:lnTo>
                <a:lnTo>
                  <a:pt x="1015431" y="724288"/>
                </a:lnTo>
                <a:lnTo>
                  <a:pt x="1013180" y="674360"/>
                </a:lnTo>
                <a:lnTo>
                  <a:pt x="1008680" y="624702"/>
                </a:lnTo>
                <a:lnTo>
                  <a:pt x="1001930" y="575492"/>
                </a:lnTo>
                <a:lnTo>
                  <a:pt x="992929" y="526909"/>
                </a:lnTo>
                <a:lnTo>
                  <a:pt x="981679" y="479134"/>
                </a:lnTo>
                <a:lnTo>
                  <a:pt x="968178" y="432344"/>
                </a:lnTo>
                <a:lnTo>
                  <a:pt x="952427" y="386720"/>
                </a:lnTo>
                <a:lnTo>
                  <a:pt x="934426" y="342441"/>
                </a:lnTo>
                <a:lnTo>
                  <a:pt x="914175" y="299686"/>
                </a:lnTo>
                <a:lnTo>
                  <a:pt x="891673" y="258634"/>
                </a:lnTo>
                <a:lnTo>
                  <a:pt x="866922" y="219465"/>
                </a:lnTo>
                <a:lnTo>
                  <a:pt x="836270" y="177767"/>
                </a:lnTo>
                <a:lnTo>
                  <a:pt x="803955" y="140457"/>
                </a:lnTo>
                <a:lnTo>
                  <a:pt x="770160" y="107538"/>
                </a:lnTo>
                <a:lnTo>
                  <a:pt x="735071" y="79007"/>
                </a:lnTo>
                <a:lnTo>
                  <a:pt x="698873" y="54866"/>
                </a:lnTo>
                <a:lnTo>
                  <a:pt x="661751" y="35114"/>
                </a:lnTo>
                <a:lnTo>
                  <a:pt x="623889" y="19751"/>
                </a:lnTo>
                <a:lnTo>
                  <a:pt x="585473" y="8778"/>
                </a:lnTo>
                <a:lnTo>
                  <a:pt x="546686" y="2194"/>
                </a:lnTo>
                <a:lnTo>
                  <a:pt x="507715" y="0"/>
                </a:lnTo>
                <a:close/>
              </a:path>
            </a:pathLst>
          </a:custGeom>
          <a:solidFill>
            <a:srgbClr val="8D3124">
              <a:alpha val="25000"/>
            </a:srgbClr>
          </a:solid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7" name="object 62">
            <a:extLst>
              <a:ext uri="{FF2B5EF4-FFF2-40B4-BE49-F238E27FC236}">
                <a16:creationId xmlns:a16="http://schemas.microsoft.com/office/drawing/2014/main" id="{7E542B81-8AA8-31C1-6DE7-A08FE1CA4907}"/>
              </a:ext>
            </a:extLst>
          </p:cNvPr>
          <p:cNvSpPr txBox="1"/>
          <p:nvPr/>
        </p:nvSpPr>
        <p:spPr>
          <a:xfrm>
            <a:off x="7390948" y="6064230"/>
            <a:ext cx="600075" cy="182142"/>
          </a:xfrm>
          <a:prstGeom prst="rect">
            <a:avLst/>
          </a:prstGeom>
        </p:spPr>
        <p:txBody>
          <a:bodyPr vert="horz" wrap="square" lIns="0" tIns="8930" rIns="0" bIns="0" rtlCol="0">
            <a:spAutoFit/>
          </a:bodyPr>
          <a:lstStyle/>
          <a:p>
            <a:pPr marL="8929" defTabSz="457200">
              <a:spcBef>
                <a:spcPts val="70"/>
              </a:spcBef>
              <a:buClrTx/>
              <a:buFontTx/>
              <a:buNone/>
            </a:pPr>
            <a:r>
              <a:rPr sz="1125" b="1" dirty="0">
                <a:solidFill>
                  <a:srgbClr val="C0504D"/>
                </a:solidFill>
                <a:latin typeface="Arial" panose="020B0604020202020204" pitchFamily="34" charset="0"/>
                <a:ea typeface="+mn-ea"/>
                <a:cs typeface="Arial" panose="020B0604020202020204" pitchFamily="34" charset="0"/>
              </a:rPr>
              <a:t>dist = 0</a:t>
            </a:r>
          </a:p>
        </p:txBody>
      </p:sp>
      <p:sp>
        <p:nvSpPr>
          <p:cNvPr id="18" name="Oval 17">
            <a:extLst>
              <a:ext uri="{FF2B5EF4-FFF2-40B4-BE49-F238E27FC236}">
                <a16:creationId xmlns:a16="http://schemas.microsoft.com/office/drawing/2014/main" id="{1DEC4EE6-75F2-7CC5-2381-7F9608C0B0D7}"/>
              </a:ext>
            </a:extLst>
          </p:cNvPr>
          <p:cNvSpPr/>
          <p:nvPr/>
        </p:nvSpPr>
        <p:spPr>
          <a:xfrm>
            <a:off x="7559576" y="4221263"/>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19" name="Oval 18">
            <a:extLst>
              <a:ext uri="{FF2B5EF4-FFF2-40B4-BE49-F238E27FC236}">
                <a16:creationId xmlns:a16="http://schemas.microsoft.com/office/drawing/2014/main" id="{A4EF6726-4687-7091-09E0-7751D28CFE94}"/>
              </a:ext>
            </a:extLst>
          </p:cNvPr>
          <p:cNvSpPr/>
          <p:nvPr/>
        </p:nvSpPr>
        <p:spPr>
          <a:xfrm>
            <a:off x="7559576" y="4706937"/>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7</a:t>
            </a:r>
          </a:p>
        </p:txBody>
      </p:sp>
      <p:sp>
        <p:nvSpPr>
          <p:cNvPr id="20" name="Oval 19">
            <a:extLst>
              <a:ext uri="{FF2B5EF4-FFF2-40B4-BE49-F238E27FC236}">
                <a16:creationId xmlns:a16="http://schemas.microsoft.com/office/drawing/2014/main" id="{0ABD6AEE-9554-F6E8-A92F-AF3D994248D8}"/>
              </a:ext>
            </a:extLst>
          </p:cNvPr>
          <p:cNvSpPr/>
          <p:nvPr/>
        </p:nvSpPr>
        <p:spPr>
          <a:xfrm>
            <a:off x="7567354" y="5183391"/>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TextBox 20">
            <a:extLst>
              <a:ext uri="{FF2B5EF4-FFF2-40B4-BE49-F238E27FC236}">
                <a16:creationId xmlns:a16="http://schemas.microsoft.com/office/drawing/2014/main" id="{62CB7A88-2EAE-3EDF-CA17-15E05E92581A}"/>
              </a:ext>
            </a:extLst>
          </p:cNvPr>
          <p:cNvSpPr txBox="1"/>
          <p:nvPr/>
        </p:nvSpPr>
        <p:spPr>
          <a:xfrm>
            <a:off x="7515010" y="5153870"/>
            <a:ext cx="418704" cy="369332"/>
          </a:xfrm>
          <a:prstGeom prst="rect">
            <a:avLst/>
          </a:prstGeom>
          <a:noFill/>
        </p:spPr>
        <p:txBody>
          <a:bodyPr wrap="none" rtlCol="0">
            <a:spAutoFit/>
          </a:bodyPr>
          <a:lstStyle/>
          <a:p>
            <a:pPr defTabSz="457200">
              <a:buClrTx/>
              <a:buFontTx/>
              <a:buNone/>
            </a:pPr>
            <a:r>
              <a:rPr lang="en-US" sz="1800" kern="1200" dirty="0">
                <a:solidFill>
                  <a:prstClr val="black"/>
                </a:solidFill>
                <a:latin typeface="Calibri"/>
                <a:ea typeface="+mn-ea"/>
                <a:cs typeface="+mn-cs"/>
              </a:rPr>
              <a:t>10</a:t>
            </a:r>
          </a:p>
        </p:txBody>
      </p:sp>
      <p:sp>
        <p:nvSpPr>
          <p:cNvPr id="22" name="Oval 21">
            <a:extLst>
              <a:ext uri="{FF2B5EF4-FFF2-40B4-BE49-F238E27FC236}">
                <a16:creationId xmlns:a16="http://schemas.microsoft.com/office/drawing/2014/main" id="{EDEBC52B-36AE-34C5-CC14-488276156590}"/>
              </a:ext>
            </a:extLst>
          </p:cNvPr>
          <p:cNvSpPr/>
          <p:nvPr/>
        </p:nvSpPr>
        <p:spPr>
          <a:xfrm>
            <a:off x="8693541" y="4207126"/>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6</a:t>
            </a:r>
          </a:p>
        </p:txBody>
      </p:sp>
      <p:sp>
        <p:nvSpPr>
          <p:cNvPr id="23" name="Oval 22">
            <a:extLst>
              <a:ext uri="{FF2B5EF4-FFF2-40B4-BE49-F238E27FC236}">
                <a16:creationId xmlns:a16="http://schemas.microsoft.com/office/drawing/2014/main" id="{CB1767D5-2B9F-5C25-4F1F-1E566535E964}"/>
              </a:ext>
            </a:extLst>
          </p:cNvPr>
          <p:cNvSpPr/>
          <p:nvPr/>
        </p:nvSpPr>
        <p:spPr>
          <a:xfrm>
            <a:off x="8693541" y="4692800"/>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9</a:t>
            </a:r>
          </a:p>
        </p:txBody>
      </p:sp>
      <p:sp>
        <p:nvSpPr>
          <p:cNvPr id="24" name="Oval 23">
            <a:extLst>
              <a:ext uri="{FF2B5EF4-FFF2-40B4-BE49-F238E27FC236}">
                <a16:creationId xmlns:a16="http://schemas.microsoft.com/office/drawing/2014/main" id="{F3E5F1B7-D87B-F0BF-9BE7-147E0D8D28F7}"/>
              </a:ext>
            </a:extLst>
          </p:cNvPr>
          <p:cNvSpPr/>
          <p:nvPr/>
        </p:nvSpPr>
        <p:spPr>
          <a:xfrm>
            <a:off x="8701319" y="5169254"/>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TextBox 24">
            <a:extLst>
              <a:ext uri="{FF2B5EF4-FFF2-40B4-BE49-F238E27FC236}">
                <a16:creationId xmlns:a16="http://schemas.microsoft.com/office/drawing/2014/main" id="{3F383A99-8607-6200-8228-6E436104C886}"/>
              </a:ext>
            </a:extLst>
          </p:cNvPr>
          <p:cNvSpPr txBox="1"/>
          <p:nvPr/>
        </p:nvSpPr>
        <p:spPr>
          <a:xfrm>
            <a:off x="8647781" y="5134539"/>
            <a:ext cx="418704" cy="369332"/>
          </a:xfrm>
          <a:prstGeom prst="rect">
            <a:avLst/>
          </a:prstGeom>
          <a:noFill/>
        </p:spPr>
        <p:txBody>
          <a:bodyPr wrap="none" rtlCol="0">
            <a:spAutoFit/>
          </a:bodyPr>
          <a:lstStyle/>
          <a:p>
            <a:pPr defTabSz="457200">
              <a:buClrTx/>
              <a:buFontTx/>
              <a:buNone/>
            </a:pPr>
            <a:r>
              <a:rPr lang="en-US" sz="1800" kern="1200" dirty="0">
                <a:solidFill>
                  <a:prstClr val="black"/>
                </a:solidFill>
                <a:latin typeface="Calibri"/>
                <a:ea typeface="+mn-ea"/>
                <a:cs typeface="+mn-cs"/>
              </a:rPr>
              <a:t>12</a:t>
            </a:r>
          </a:p>
        </p:txBody>
      </p:sp>
      <p:cxnSp>
        <p:nvCxnSpPr>
          <p:cNvPr id="26" name="Straight Arrow Connector 25">
            <a:extLst>
              <a:ext uri="{FF2B5EF4-FFF2-40B4-BE49-F238E27FC236}">
                <a16:creationId xmlns:a16="http://schemas.microsoft.com/office/drawing/2014/main" id="{497E5F14-A4E4-E6EB-78B8-8FA1DA271435}"/>
              </a:ext>
            </a:extLst>
          </p:cNvPr>
          <p:cNvCxnSpPr>
            <a:stCxn id="19" idx="7"/>
            <a:endCxn id="22" idx="2"/>
          </p:cNvCxnSpPr>
          <p:nvPr/>
        </p:nvCxnSpPr>
        <p:spPr>
          <a:xfrm flipV="1">
            <a:off x="7824425" y="4362271"/>
            <a:ext cx="869116" cy="390107"/>
          </a:xfrm>
          <a:prstGeom prst="straightConnector1">
            <a:avLst/>
          </a:prstGeom>
          <a:noFill/>
          <a:ln w="25400" cap="flat" cmpd="sng" algn="ctr">
            <a:solidFill>
              <a:sysClr val="windowText" lastClr="000000"/>
            </a:solidFill>
            <a:prstDash val="solid"/>
            <a:tailEnd type="triangle"/>
          </a:ln>
          <a:effectLst/>
        </p:spPr>
      </p:cxnSp>
      <p:cxnSp>
        <p:nvCxnSpPr>
          <p:cNvPr id="27" name="Straight Arrow Connector 26">
            <a:extLst>
              <a:ext uri="{FF2B5EF4-FFF2-40B4-BE49-F238E27FC236}">
                <a16:creationId xmlns:a16="http://schemas.microsoft.com/office/drawing/2014/main" id="{1ECDF509-C65B-683D-858E-A4C57EC0A179}"/>
              </a:ext>
            </a:extLst>
          </p:cNvPr>
          <p:cNvCxnSpPr>
            <a:cxnSpLocks/>
            <a:stCxn id="19" idx="6"/>
            <a:endCxn id="23" idx="2"/>
          </p:cNvCxnSpPr>
          <p:nvPr/>
        </p:nvCxnSpPr>
        <p:spPr>
          <a:xfrm flipV="1">
            <a:off x="7869866" y="4847945"/>
            <a:ext cx="823675" cy="14137"/>
          </a:xfrm>
          <a:prstGeom prst="straightConnector1">
            <a:avLst/>
          </a:prstGeom>
          <a:noFill/>
          <a:ln w="25400" cap="flat" cmpd="sng" algn="ctr">
            <a:solidFill>
              <a:sysClr val="windowText" lastClr="000000"/>
            </a:solidFill>
            <a:prstDash val="solid"/>
            <a:tailEnd type="triangle"/>
          </a:ln>
          <a:effectLst/>
        </p:spPr>
      </p:cxnSp>
      <p:cxnSp>
        <p:nvCxnSpPr>
          <p:cNvPr id="28" name="Straight Arrow Connector 27">
            <a:extLst>
              <a:ext uri="{FF2B5EF4-FFF2-40B4-BE49-F238E27FC236}">
                <a16:creationId xmlns:a16="http://schemas.microsoft.com/office/drawing/2014/main" id="{180D5DB9-DD3D-0C71-F0DC-7713BEB60726}"/>
              </a:ext>
            </a:extLst>
          </p:cNvPr>
          <p:cNvCxnSpPr>
            <a:cxnSpLocks/>
            <a:stCxn id="20" idx="6"/>
            <a:endCxn id="24" idx="2"/>
          </p:cNvCxnSpPr>
          <p:nvPr/>
        </p:nvCxnSpPr>
        <p:spPr>
          <a:xfrm flipV="1">
            <a:off x="7877644" y="5324399"/>
            <a:ext cx="823675" cy="14137"/>
          </a:xfrm>
          <a:prstGeom prst="straightConnector1">
            <a:avLst/>
          </a:prstGeom>
          <a:noFill/>
          <a:ln w="25400" cap="flat" cmpd="sng" algn="ctr">
            <a:solidFill>
              <a:sysClr val="windowText" lastClr="000000"/>
            </a:solidFill>
            <a:prstDash val="solid"/>
            <a:tailEnd type="triangle"/>
          </a:ln>
          <a:effectLst/>
        </p:spPr>
      </p:cxnSp>
      <p:sp>
        <p:nvSpPr>
          <p:cNvPr id="29" name="object 30">
            <a:extLst>
              <a:ext uri="{FF2B5EF4-FFF2-40B4-BE49-F238E27FC236}">
                <a16:creationId xmlns:a16="http://schemas.microsoft.com/office/drawing/2014/main" id="{2B25FB33-550A-6BCE-212F-475CA64FD2CB}"/>
              </a:ext>
            </a:extLst>
          </p:cNvPr>
          <p:cNvSpPr/>
          <p:nvPr/>
        </p:nvSpPr>
        <p:spPr>
          <a:xfrm>
            <a:off x="10891013" y="3950683"/>
            <a:ext cx="890373" cy="1789169"/>
          </a:xfrm>
          <a:prstGeom prst="rect">
            <a:avLst/>
          </a:prstGeom>
          <a:blipFill>
            <a:blip r:embed="rId3" cstate="print"/>
            <a:stretch>
              <a:fillRect/>
            </a:stretch>
          </a:blip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30" name="object 31">
            <a:extLst>
              <a:ext uri="{FF2B5EF4-FFF2-40B4-BE49-F238E27FC236}">
                <a16:creationId xmlns:a16="http://schemas.microsoft.com/office/drawing/2014/main" id="{79AD0C31-8F45-E1AF-2974-47C1C45EB76D}"/>
              </a:ext>
            </a:extLst>
          </p:cNvPr>
          <p:cNvSpPr/>
          <p:nvPr/>
        </p:nvSpPr>
        <p:spPr>
          <a:xfrm>
            <a:off x="10942499" y="3970418"/>
            <a:ext cx="752331" cy="1647172"/>
          </a:xfrm>
          <a:custGeom>
            <a:avLst/>
            <a:gdLst/>
            <a:ahLst/>
            <a:cxnLst/>
            <a:rect l="l" t="t" r="r" b="b"/>
            <a:pathLst>
              <a:path w="1384300" h="2946400">
                <a:moveTo>
                  <a:pt x="692040" y="0"/>
                </a:moveTo>
                <a:lnTo>
                  <a:pt x="629589" y="5972"/>
                </a:lnTo>
                <a:lnTo>
                  <a:pt x="567549" y="23888"/>
                </a:lnTo>
                <a:lnTo>
                  <a:pt x="506330" y="53749"/>
                </a:lnTo>
                <a:lnTo>
                  <a:pt x="446341" y="95555"/>
                </a:lnTo>
                <a:lnTo>
                  <a:pt x="416936" y="120937"/>
                </a:lnTo>
                <a:lnTo>
                  <a:pt x="387993" y="149305"/>
                </a:lnTo>
                <a:lnTo>
                  <a:pt x="359562" y="180659"/>
                </a:lnTo>
                <a:lnTo>
                  <a:pt x="331696" y="214999"/>
                </a:lnTo>
                <a:lnTo>
                  <a:pt x="304445" y="252325"/>
                </a:lnTo>
                <a:lnTo>
                  <a:pt x="277861" y="292638"/>
                </a:lnTo>
                <a:lnTo>
                  <a:pt x="251994" y="335936"/>
                </a:lnTo>
                <a:lnTo>
                  <a:pt x="226897" y="382221"/>
                </a:lnTo>
                <a:lnTo>
                  <a:pt x="202620" y="431492"/>
                </a:lnTo>
                <a:lnTo>
                  <a:pt x="184200" y="472201"/>
                </a:lnTo>
                <a:lnTo>
                  <a:pt x="166657" y="514017"/>
                </a:lnTo>
                <a:lnTo>
                  <a:pt x="149991" y="556885"/>
                </a:lnTo>
                <a:lnTo>
                  <a:pt x="134203" y="600751"/>
                </a:lnTo>
                <a:lnTo>
                  <a:pt x="119291" y="645561"/>
                </a:lnTo>
                <a:lnTo>
                  <a:pt x="105257" y="691261"/>
                </a:lnTo>
                <a:lnTo>
                  <a:pt x="92100" y="737797"/>
                </a:lnTo>
                <a:lnTo>
                  <a:pt x="79820" y="785116"/>
                </a:lnTo>
                <a:lnTo>
                  <a:pt x="68417" y="833163"/>
                </a:lnTo>
                <a:lnTo>
                  <a:pt x="57891" y="881884"/>
                </a:lnTo>
                <a:lnTo>
                  <a:pt x="48242" y="931226"/>
                </a:lnTo>
                <a:lnTo>
                  <a:pt x="39471" y="981135"/>
                </a:lnTo>
                <a:lnTo>
                  <a:pt x="31577" y="1031555"/>
                </a:lnTo>
                <a:lnTo>
                  <a:pt x="24560" y="1082435"/>
                </a:lnTo>
                <a:lnTo>
                  <a:pt x="18420" y="1133719"/>
                </a:lnTo>
                <a:lnTo>
                  <a:pt x="13157" y="1185353"/>
                </a:lnTo>
                <a:lnTo>
                  <a:pt x="8771" y="1237285"/>
                </a:lnTo>
                <a:lnTo>
                  <a:pt x="5262" y="1289459"/>
                </a:lnTo>
                <a:lnTo>
                  <a:pt x="2631" y="1341822"/>
                </a:lnTo>
                <a:lnTo>
                  <a:pt x="877" y="1394320"/>
                </a:lnTo>
                <a:lnTo>
                  <a:pt x="0" y="1446898"/>
                </a:lnTo>
                <a:lnTo>
                  <a:pt x="0" y="1499504"/>
                </a:lnTo>
                <a:lnTo>
                  <a:pt x="877" y="1552083"/>
                </a:lnTo>
                <a:lnTo>
                  <a:pt x="2631" y="1604580"/>
                </a:lnTo>
                <a:lnTo>
                  <a:pt x="5262" y="1656943"/>
                </a:lnTo>
                <a:lnTo>
                  <a:pt x="8771" y="1709117"/>
                </a:lnTo>
                <a:lnTo>
                  <a:pt x="13157" y="1761048"/>
                </a:lnTo>
                <a:lnTo>
                  <a:pt x="18420" y="1812683"/>
                </a:lnTo>
                <a:lnTo>
                  <a:pt x="24560" y="1863966"/>
                </a:lnTo>
                <a:lnTo>
                  <a:pt x="31577" y="1914845"/>
                </a:lnTo>
                <a:lnTo>
                  <a:pt x="39471" y="1965266"/>
                </a:lnTo>
                <a:lnTo>
                  <a:pt x="48242" y="2015174"/>
                </a:lnTo>
                <a:lnTo>
                  <a:pt x="57891" y="2064515"/>
                </a:lnTo>
                <a:lnTo>
                  <a:pt x="68417" y="2113236"/>
                </a:lnTo>
                <a:lnTo>
                  <a:pt x="79820" y="2161282"/>
                </a:lnTo>
                <a:lnTo>
                  <a:pt x="92100" y="2208601"/>
                </a:lnTo>
                <a:lnTo>
                  <a:pt x="105257" y="2255136"/>
                </a:lnTo>
                <a:lnTo>
                  <a:pt x="119291" y="2300836"/>
                </a:lnTo>
                <a:lnTo>
                  <a:pt x="134203" y="2345645"/>
                </a:lnTo>
                <a:lnTo>
                  <a:pt x="149991" y="2389510"/>
                </a:lnTo>
                <a:lnTo>
                  <a:pt x="166657" y="2432377"/>
                </a:lnTo>
                <a:lnTo>
                  <a:pt x="184200" y="2474192"/>
                </a:lnTo>
                <a:lnTo>
                  <a:pt x="202620" y="2514901"/>
                </a:lnTo>
                <a:lnTo>
                  <a:pt x="226897" y="2564172"/>
                </a:lnTo>
                <a:lnTo>
                  <a:pt x="251994" y="2610457"/>
                </a:lnTo>
                <a:lnTo>
                  <a:pt x="277861" y="2653756"/>
                </a:lnTo>
                <a:lnTo>
                  <a:pt x="304445" y="2694068"/>
                </a:lnTo>
                <a:lnTo>
                  <a:pt x="331696" y="2731395"/>
                </a:lnTo>
                <a:lnTo>
                  <a:pt x="359562" y="2765735"/>
                </a:lnTo>
                <a:lnTo>
                  <a:pt x="387993" y="2797089"/>
                </a:lnTo>
                <a:lnTo>
                  <a:pt x="416936" y="2825457"/>
                </a:lnTo>
                <a:lnTo>
                  <a:pt x="446341" y="2850839"/>
                </a:lnTo>
                <a:lnTo>
                  <a:pt x="506330" y="2892645"/>
                </a:lnTo>
                <a:lnTo>
                  <a:pt x="567549" y="2922506"/>
                </a:lnTo>
                <a:lnTo>
                  <a:pt x="629589" y="2940423"/>
                </a:lnTo>
                <a:lnTo>
                  <a:pt x="692040" y="2946395"/>
                </a:lnTo>
                <a:lnTo>
                  <a:pt x="723291" y="2944902"/>
                </a:lnTo>
                <a:lnTo>
                  <a:pt x="785587" y="2932958"/>
                </a:lnTo>
                <a:lnTo>
                  <a:pt x="847268" y="2909069"/>
                </a:lnTo>
                <a:lnTo>
                  <a:pt x="907924" y="2873235"/>
                </a:lnTo>
                <a:lnTo>
                  <a:pt x="967144" y="2825457"/>
                </a:lnTo>
                <a:lnTo>
                  <a:pt x="996087" y="2797089"/>
                </a:lnTo>
                <a:lnTo>
                  <a:pt x="1024517" y="2765735"/>
                </a:lnTo>
                <a:lnTo>
                  <a:pt x="1052384" y="2731395"/>
                </a:lnTo>
                <a:lnTo>
                  <a:pt x="1079635" y="2694068"/>
                </a:lnTo>
                <a:lnTo>
                  <a:pt x="1106219" y="2653756"/>
                </a:lnTo>
                <a:lnTo>
                  <a:pt x="1132086" y="2610457"/>
                </a:lnTo>
                <a:lnTo>
                  <a:pt x="1157183" y="2564172"/>
                </a:lnTo>
                <a:lnTo>
                  <a:pt x="1181460" y="2514901"/>
                </a:lnTo>
                <a:lnTo>
                  <a:pt x="1199880" y="2474192"/>
                </a:lnTo>
                <a:lnTo>
                  <a:pt x="1217423" y="2432377"/>
                </a:lnTo>
                <a:lnTo>
                  <a:pt x="1234088" y="2389510"/>
                </a:lnTo>
                <a:lnTo>
                  <a:pt x="1249877" y="2345645"/>
                </a:lnTo>
                <a:lnTo>
                  <a:pt x="1264789" y="2300836"/>
                </a:lnTo>
                <a:lnTo>
                  <a:pt x="1278823" y="2255136"/>
                </a:lnTo>
                <a:lnTo>
                  <a:pt x="1291980" y="2208601"/>
                </a:lnTo>
                <a:lnTo>
                  <a:pt x="1304260" y="2161282"/>
                </a:lnTo>
                <a:lnTo>
                  <a:pt x="1315663" y="2113236"/>
                </a:lnTo>
                <a:lnTo>
                  <a:pt x="1326189" y="2064515"/>
                </a:lnTo>
                <a:lnTo>
                  <a:pt x="1335837" y="2015174"/>
                </a:lnTo>
                <a:lnTo>
                  <a:pt x="1344609" y="1965266"/>
                </a:lnTo>
                <a:lnTo>
                  <a:pt x="1352503" y="1914845"/>
                </a:lnTo>
                <a:lnTo>
                  <a:pt x="1359520" y="1863966"/>
                </a:lnTo>
                <a:lnTo>
                  <a:pt x="1365660" y="1812683"/>
                </a:lnTo>
                <a:lnTo>
                  <a:pt x="1370923" y="1761048"/>
                </a:lnTo>
                <a:lnTo>
                  <a:pt x="1375309" y="1709117"/>
                </a:lnTo>
                <a:lnTo>
                  <a:pt x="1378817" y="1656943"/>
                </a:lnTo>
                <a:lnTo>
                  <a:pt x="1381449" y="1604580"/>
                </a:lnTo>
                <a:lnTo>
                  <a:pt x="1383203" y="1552083"/>
                </a:lnTo>
                <a:lnTo>
                  <a:pt x="1384080" y="1499504"/>
                </a:lnTo>
                <a:lnTo>
                  <a:pt x="1384080" y="1446898"/>
                </a:lnTo>
                <a:lnTo>
                  <a:pt x="1383203" y="1394320"/>
                </a:lnTo>
                <a:lnTo>
                  <a:pt x="1381449" y="1341822"/>
                </a:lnTo>
                <a:lnTo>
                  <a:pt x="1378817" y="1289459"/>
                </a:lnTo>
                <a:lnTo>
                  <a:pt x="1375309" y="1237285"/>
                </a:lnTo>
                <a:lnTo>
                  <a:pt x="1370923" y="1185353"/>
                </a:lnTo>
                <a:lnTo>
                  <a:pt x="1365660" y="1133719"/>
                </a:lnTo>
                <a:lnTo>
                  <a:pt x="1359520" y="1082435"/>
                </a:lnTo>
                <a:lnTo>
                  <a:pt x="1352503" y="1031555"/>
                </a:lnTo>
                <a:lnTo>
                  <a:pt x="1344609" y="981135"/>
                </a:lnTo>
                <a:lnTo>
                  <a:pt x="1335837" y="931226"/>
                </a:lnTo>
                <a:lnTo>
                  <a:pt x="1326189" y="881884"/>
                </a:lnTo>
                <a:lnTo>
                  <a:pt x="1315663" y="833163"/>
                </a:lnTo>
                <a:lnTo>
                  <a:pt x="1304260" y="785116"/>
                </a:lnTo>
                <a:lnTo>
                  <a:pt x="1291980" y="737797"/>
                </a:lnTo>
                <a:lnTo>
                  <a:pt x="1278823" y="691261"/>
                </a:lnTo>
                <a:lnTo>
                  <a:pt x="1264789" y="645561"/>
                </a:lnTo>
                <a:lnTo>
                  <a:pt x="1249877" y="600751"/>
                </a:lnTo>
                <a:lnTo>
                  <a:pt x="1234088" y="556885"/>
                </a:lnTo>
                <a:lnTo>
                  <a:pt x="1217423" y="514017"/>
                </a:lnTo>
                <a:lnTo>
                  <a:pt x="1199880" y="472201"/>
                </a:lnTo>
                <a:lnTo>
                  <a:pt x="1181460" y="431492"/>
                </a:lnTo>
                <a:lnTo>
                  <a:pt x="1157183" y="382221"/>
                </a:lnTo>
                <a:lnTo>
                  <a:pt x="1132086" y="335936"/>
                </a:lnTo>
                <a:lnTo>
                  <a:pt x="1106219" y="292638"/>
                </a:lnTo>
                <a:lnTo>
                  <a:pt x="1079635" y="252325"/>
                </a:lnTo>
                <a:lnTo>
                  <a:pt x="1052384" y="214999"/>
                </a:lnTo>
                <a:lnTo>
                  <a:pt x="1024517" y="180659"/>
                </a:lnTo>
                <a:lnTo>
                  <a:pt x="996087" y="149305"/>
                </a:lnTo>
                <a:lnTo>
                  <a:pt x="967144" y="120937"/>
                </a:lnTo>
                <a:lnTo>
                  <a:pt x="937739" y="95555"/>
                </a:lnTo>
                <a:lnTo>
                  <a:pt x="877750" y="53749"/>
                </a:lnTo>
                <a:lnTo>
                  <a:pt x="816530" y="23888"/>
                </a:lnTo>
                <a:lnTo>
                  <a:pt x="754490" y="5972"/>
                </a:lnTo>
                <a:lnTo>
                  <a:pt x="692040" y="0"/>
                </a:lnTo>
                <a:close/>
              </a:path>
            </a:pathLst>
          </a:custGeom>
          <a:solidFill>
            <a:srgbClr val="FFFF00">
              <a:alpha val="25000"/>
            </a:srgbClr>
          </a:solid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31" name="object 42">
            <a:extLst>
              <a:ext uri="{FF2B5EF4-FFF2-40B4-BE49-F238E27FC236}">
                <a16:creationId xmlns:a16="http://schemas.microsoft.com/office/drawing/2014/main" id="{5D436000-1F7D-052B-5DE1-42E95FDD2566}"/>
              </a:ext>
            </a:extLst>
          </p:cNvPr>
          <p:cNvSpPr txBox="1"/>
          <p:nvPr/>
        </p:nvSpPr>
        <p:spPr>
          <a:xfrm>
            <a:off x="11018626" y="6064230"/>
            <a:ext cx="600075" cy="182142"/>
          </a:xfrm>
          <a:prstGeom prst="rect">
            <a:avLst/>
          </a:prstGeom>
        </p:spPr>
        <p:txBody>
          <a:bodyPr vert="horz" wrap="square" lIns="0" tIns="8930" rIns="0" bIns="0" rtlCol="0">
            <a:spAutoFit/>
          </a:bodyPr>
          <a:lstStyle/>
          <a:p>
            <a:pPr marL="8929" defTabSz="457200">
              <a:spcBef>
                <a:spcPts val="70"/>
              </a:spcBef>
              <a:buClrTx/>
              <a:buFontTx/>
              <a:buNone/>
            </a:pPr>
            <a:r>
              <a:rPr sz="1125" b="1" dirty="0">
                <a:solidFill>
                  <a:srgbClr val="C0504D"/>
                </a:solidFill>
                <a:latin typeface="Arial" panose="020B0604020202020204" pitchFamily="34" charset="0"/>
                <a:ea typeface="+mn-ea"/>
                <a:cs typeface="Arial" panose="020B0604020202020204" pitchFamily="34" charset="0"/>
              </a:rPr>
              <a:t>dist = </a:t>
            </a:r>
            <a:r>
              <a:rPr lang="en-US" sz="1125" b="1" dirty="0">
                <a:solidFill>
                  <a:srgbClr val="C0504D"/>
                </a:solidFill>
                <a:latin typeface="Arial" panose="020B0604020202020204" pitchFamily="34" charset="0"/>
                <a:ea typeface="+mn-ea"/>
                <a:cs typeface="Arial" panose="020B0604020202020204" pitchFamily="34" charset="0"/>
              </a:rPr>
              <a:t>3</a:t>
            </a:r>
            <a:endParaRPr sz="1125" b="1" dirty="0">
              <a:solidFill>
                <a:srgbClr val="C0504D"/>
              </a:solidFill>
              <a:latin typeface="Arial" panose="020B0604020202020204" pitchFamily="34" charset="0"/>
              <a:ea typeface="+mn-ea"/>
              <a:cs typeface="Arial" panose="020B0604020202020204" pitchFamily="34" charset="0"/>
            </a:endParaRPr>
          </a:p>
        </p:txBody>
      </p:sp>
      <p:sp>
        <p:nvSpPr>
          <p:cNvPr id="32" name="Oval 31">
            <a:extLst>
              <a:ext uri="{FF2B5EF4-FFF2-40B4-BE49-F238E27FC236}">
                <a16:creationId xmlns:a16="http://schemas.microsoft.com/office/drawing/2014/main" id="{442B9895-CCBC-942A-BB9D-92A31D4FB923}"/>
              </a:ext>
            </a:extLst>
          </p:cNvPr>
          <p:cNvSpPr/>
          <p:nvPr/>
        </p:nvSpPr>
        <p:spPr>
          <a:xfrm>
            <a:off x="9975807" y="3899182"/>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p>
        </p:txBody>
      </p:sp>
      <p:sp>
        <p:nvSpPr>
          <p:cNvPr id="33" name="Oval 32">
            <a:extLst>
              <a:ext uri="{FF2B5EF4-FFF2-40B4-BE49-F238E27FC236}">
                <a16:creationId xmlns:a16="http://schemas.microsoft.com/office/drawing/2014/main" id="{81D7EA9A-B0FA-138A-2B23-BC8E146DABBE}"/>
              </a:ext>
            </a:extLst>
          </p:cNvPr>
          <p:cNvSpPr/>
          <p:nvPr/>
        </p:nvSpPr>
        <p:spPr>
          <a:xfrm>
            <a:off x="9975807" y="4384856"/>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8</a:t>
            </a:r>
          </a:p>
        </p:txBody>
      </p:sp>
      <p:sp>
        <p:nvSpPr>
          <p:cNvPr id="34" name="Oval 33">
            <a:extLst>
              <a:ext uri="{FF2B5EF4-FFF2-40B4-BE49-F238E27FC236}">
                <a16:creationId xmlns:a16="http://schemas.microsoft.com/office/drawing/2014/main" id="{910C85F1-0164-8A12-0F7B-A06401BC3F1A}"/>
              </a:ext>
            </a:extLst>
          </p:cNvPr>
          <p:cNvSpPr/>
          <p:nvPr/>
        </p:nvSpPr>
        <p:spPr>
          <a:xfrm>
            <a:off x="9975807" y="4861310"/>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4</a:t>
            </a:r>
          </a:p>
        </p:txBody>
      </p:sp>
      <p:sp>
        <p:nvSpPr>
          <p:cNvPr id="35" name="Oval 34">
            <a:extLst>
              <a:ext uri="{FF2B5EF4-FFF2-40B4-BE49-F238E27FC236}">
                <a16:creationId xmlns:a16="http://schemas.microsoft.com/office/drawing/2014/main" id="{C4B5CC9B-8A63-2323-5EC6-E62A87C20558}"/>
              </a:ext>
            </a:extLst>
          </p:cNvPr>
          <p:cNvSpPr/>
          <p:nvPr/>
        </p:nvSpPr>
        <p:spPr>
          <a:xfrm>
            <a:off x="9975807" y="5309884"/>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36" name="Straight Arrow Connector 35">
            <a:extLst>
              <a:ext uri="{FF2B5EF4-FFF2-40B4-BE49-F238E27FC236}">
                <a16:creationId xmlns:a16="http://schemas.microsoft.com/office/drawing/2014/main" id="{C5DF4652-C60A-6069-7515-C3E66B3FE2E9}"/>
              </a:ext>
            </a:extLst>
          </p:cNvPr>
          <p:cNvCxnSpPr>
            <a:cxnSpLocks/>
            <a:stCxn id="22" idx="6"/>
            <a:endCxn id="32" idx="2"/>
          </p:cNvCxnSpPr>
          <p:nvPr/>
        </p:nvCxnSpPr>
        <p:spPr>
          <a:xfrm flipV="1">
            <a:off x="9003831" y="4054327"/>
            <a:ext cx="971976" cy="307944"/>
          </a:xfrm>
          <a:prstGeom prst="straightConnector1">
            <a:avLst/>
          </a:prstGeom>
          <a:noFill/>
          <a:ln w="25400" cap="flat" cmpd="sng" algn="ctr">
            <a:solidFill>
              <a:sysClr val="windowText" lastClr="000000"/>
            </a:solidFill>
            <a:prstDash val="solid"/>
            <a:tailEnd type="triangle"/>
          </a:ln>
          <a:effectLst/>
        </p:spPr>
      </p:cxnSp>
      <p:cxnSp>
        <p:nvCxnSpPr>
          <p:cNvPr id="37" name="Straight Arrow Connector 36">
            <a:extLst>
              <a:ext uri="{FF2B5EF4-FFF2-40B4-BE49-F238E27FC236}">
                <a16:creationId xmlns:a16="http://schemas.microsoft.com/office/drawing/2014/main" id="{0F4E2282-28BB-20EE-0862-1C683828E675}"/>
              </a:ext>
            </a:extLst>
          </p:cNvPr>
          <p:cNvCxnSpPr>
            <a:cxnSpLocks/>
            <a:stCxn id="22" idx="6"/>
            <a:endCxn id="33" idx="2"/>
          </p:cNvCxnSpPr>
          <p:nvPr/>
        </p:nvCxnSpPr>
        <p:spPr>
          <a:xfrm>
            <a:off x="9003831" y="4362271"/>
            <a:ext cx="971976" cy="177730"/>
          </a:xfrm>
          <a:prstGeom prst="straightConnector1">
            <a:avLst/>
          </a:prstGeom>
          <a:noFill/>
          <a:ln w="25400" cap="flat" cmpd="sng" algn="ctr">
            <a:solidFill>
              <a:sysClr val="windowText" lastClr="000000"/>
            </a:solidFill>
            <a:prstDash val="solid"/>
            <a:tailEnd type="triangle"/>
          </a:ln>
          <a:effectLst/>
        </p:spPr>
      </p:cxnSp>
      <p:cxnSp>
        <p:nvCxnSpPr>
          <p:cNvPr id="38" name="Straight Arrow Connector 37">
            <a:extLst>
              <a:ext uri="{FF2B5EF4-FFF2-40B4-BE49-F238E27FC236}">
                <a16:creationId xmlns:a16="http://schemas.microsoft.com/office/drawing/2014/main" id="{9140A5A5-26A3-8A21-496D-CBC391E8893C}"/>
              </a:ext>
            </a:extLst>
          </p:cNvPr>
          <p:cNvCxnSpPr>
            <a:cxnSpLocks/>
            <a:stCxn id="22" idx="6"/>
            <a:endCxn id="34" idx="2"/>
          </p:cNvCxnSpPr>
          <p:nvPr/>
        </p:nvCxnSpPr>
        <p:spPr>
          <a:xfrm>
            <a:off x="9003831" y="4362271"/>
            <a:ext cx="971976" cy="654184"/>
          </a:xfrm>
          <a:prstGeom prst="straightConnector1">
            <a:avLst/>
          </a:prstGeom>
          <a:noFill/>
          <a:ln w="25400" cap="flat" cmpd="sng" algn="ctr">
            <a:solidFill>
              <a:sysClr val="windowText" lastClr="000000"/>
            </a:solidFill>
            <a:prstDash val="solid"/>
            <a:tailEnd type="triangle"/>
          </a:ln>
          <a:effectLst/>
        </p:spPr>
      </p:cxnSp>
      <p:cxnSp>
        <p:nvCxnSpPr>
          <p:cNvPr id="39" name="Straight Arrow Connector 38">
            <a:extLst>
              <a:ext uri="{FF2B5EF4-FFF2-40B4-BE49-F238E27FC236}">
                <a16:creationId xmlns:a16="http://schemas.microsoft.com/office/drawing/2014/main" id="{5A933669-88F0-48C6-3F63-01679261BA59}"/>
              </a:ext>
            </a:extLst>
          </p:cNvPr>
          <p:cNvCxnSpPr>
            <a:cxnSpLocks/>
            <a:stCxn id="23" idx="6"/>
            <a:endCxn id="35" idx="2"/>
          </p:cNvCxnSpPr>
          <p:nvPr/>
        </p:nvCxnSpPr>
        <p:spPr>
          <a:xfrm>
            <a:off x="9003831" y="4847945"/>
            <a:ext cx="971976" cy="617084"/>
          </a:xfrm>
          <a:prstGeom prst="straightConnector1">
            <a:avLst/>
          </a:prstGeom>
          <a:noFill/>
          <a:ln w="25400" cap="flat" cmpd="sng" algn="ctr">
            <a:solidFill>
              <a:sysClr val="windowText" lastClr="000000"/>
            </a:solidFill>
            <a:prstDash val="solid"/>
            <a:tailEnd type="triangle"/>
          </a:ln>
          <a:effectLst/>
        </p:spPr>
      </p:cxnSp>
      <p:sp>
        <p:nvSpPr>
          <p:cNvPr id="40" name="TextBox 39">
            <a:extLst>
              <a:ext uri="{FF2B5EF4-FFF2-40B4-BE49-F238E27FC236}">
                <a16:creationId xmlns:a16="http://schemas.microsoft.com/office/drawing/2014/main" id="{4A5C5ED6-95AF-3C65-3B07-3A3DC4273172}"/>
              </a:ext>
            </a:extLst>
          </p:cNvPr>
          <p:cNvSpPr txBox="1"/>
          <p:nvPr/>
        </p:nvSpPr>
        <p:spPr>
          <a:xfrm>
            <a:off x="9929989" y="5275801"/>
            <a:ext cx="418704" cy="369332"/>
          </a:xfrm>
          <a:prstGeom prst="rect">
            <a:avLst/>
          </a:prstGeom>
          <a:noFill/>
        </p:spPr>
        <p:txBody>
          <a:bodyPr wrap="none" rtlCol="0">
            <a:spAutoFit/>
          </a:bodyPr>
          <a:lstStyle/>
          <a:p>
            <a:pPr defTabSz="457200">
              <a:buClrTx/>
              <a:buFontTx/>
              <a:buNone/>
            </a:pPr>
            <a:r>
              <a:rPr lang="en-US" sz="1800" kern="1200" dirty="0">
                <a:solidFill>
                  <a:prstClr val="black"/>
                </a:solidFill>
                <a:latin typeface="Calibri"/>
                <a:ea typeface="+mn-ea"/>
                <a:cs typeface="+mn-cs"/>
              </a:rPr>
              <a:t>11</a:t>
            </a:r>
          </a:p>
        </p:txBody>
      </p:sp>
      <p:sp>
        <p:nvSpPr>
          <p:cNvPr id="41" name="Oval 40">
            <a:extLst>
              <a:ext uri="{FF2B5EF4-FFF2-40B4-BE49-F238E27FC236}">
                <a16:creationId xmlns:a16="http://schemas.microsoft.com/office/drawing/2014/main" id="{41906BD7-9428-089C-F29C-AC9C8BB417C6}"/>
              </a:ext>
            </a:extLst>
          </p:cNvPr>
          <p:cNvSpPr/>
          <p:nvPr/>
        </p:nvSpPr>
        <p:spPr>
          <a:xfrm>
            <a:off x="11188926" y="4151560"/>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5</a:t>
            </a:r>
          </a:p>
        </p:txBody>
      </p:sp>
      <p:sp>
        <p:nvSpPr>
          <p:cNvPr id="42" name="Oval 41">
            <a:extLst>
              <a:ext uri="{FF2B5EF4-FFF2-40B4-BE49-F238E27FC236}">
                <a16:creationId xmlns:a16="http://schemas.microsoft.com/office/drawing/2014/main" id="{39E21DE4-DA8B-BBBF-2162-BA97879B225F}"/>
              </a:ext>
            </a:extLst>
          </p:cNvPr>
          <p:cNvSpPr/>
          <p:nvPr/>
        </p:nvSpPr>
        <p:spPr>
          <a:xfrm>
            <a:off x="11188926" y="4632624"/>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2</a:t>
            </a:r>
          </a:p>
        </p:txBody>
      </p:sp>
      <p:sp>
        <p:nvSpPr>
          <p:cNvPr id="43" name="Oval 42">
            <a:extLst>
              <a:ext uri="{FF2B5EF4-FFF2-40B4-BE49-F238E27FC236}">
                <a16:creationId xmlns:a16="http://schemas.microsoft.com/office/drawing/2014/main" id="{81EDC104-F4F6-4FC0-9448-0B1890AB1221}"/>
              </a:ext>
            </a:extLst>
          </p:cNvPr>
          <p:cNvSpPr/>
          <p:nvPr/>
        </p:nvSpPr>
        <p:spPr>
          <a:xfrm>
            <a:off x="11196704" y="5113688"/>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3</a:t>
            </a:r>
          </a:p>
        </p:txBody>
      </p:sp>
      <p:cxnSp>
        <p:nvCxnSpPr>
          <p:cNvPr id="44" name="Straight Arrow Connector 43">
            <a:extLst>
              <a:ext uri="{FF2B5EF4-FFF2-40B4-BE49-F238E27FC236}">
                <a16:creationId xmlns:a16="http://schemas.microsoft.com/office/drawing/2014/main" id="{5EF1AF63-B6D0-C1B1-B9B9-E92E724EC850}"/>
              </a:ext>
            </a:extLst>
          </p:cNvPr>
          <p:cNvCxnSpPr>
            <a:cxnSpLocks/>
            <a:stCxn id="32" idx="6"/>
            <a:endCxn id="41" idx="2"/>
          </p:cNvCxnSpPr>
          <p:nvPr/>
        </p:nvCxnSpPr>
        <p:spPr>
          <a:xfrm>
            <a:off x="10286097" y="4054327"/>
            <a:ext cx="902829" cy="252378"/>
          </a:xfrm>
          <a:prstGeom prst="straightConnector1">
            <a:avLst/>
          </a:prstGeom>
          <a:noFill/>
          <a:ln w="25400" cap="flat" cmpd="sng" algn="ctr">
            <a:solidFill>
              <a:sysClr val="windowText" lastClr="000000"/>
            </a:solidFill>
            <a:prstDash val="solid"/>
            <a:tailEnd type="triangle"/>
          </a:ln>
          <a:effectLst/>
        </p:spPr>
      </p:cxnSp>
      <p:cxnSp>
        <p:nvCxnSpPr>
          <p:cNvPr id="45" name="Straight Arrow Connector 44">
            <a:extLst>
              <a:ext uri="{FF2B5EF4-FFF2-40B4-BE49-F238E27FC236}">
                <a16:creationId xmlns:a16="http://schemas.microsoft.com/office/drawing/2014/main" id="{A50CF567-6F6C-7033-4ED7-422AB73ED02B}"/>
              </a:ext>
            </a:extLst>
          </p:cNvPr>
          <p:cNvCxnSpPr>
            <a:cxnSpLocks/>
            <a:stCxn id="34" idx="6"/>
            <a:endCxn id="42" idx="2"/>
          </p:cNvCxnSpPr>
          <p:nvPr/>
        </p:nvCxnSpPr>
        <p:spPr>
          <a:xfrm flipV="1">
            <a:off x="10286097" y="4787769"/>
            <a:ext cx="902829" cy="228686"/>
          </a:xfrm>
          <a:prstGeom prst="straightConnector1">
            <a:avLst/>
          </a:prstGeom>
          <a:noFill/>
          <a:ln w="25400" cap="flat" cmpd="sng" algn="ctr">
            <a:solidFill>
              <a:sysClr val="windowText" lastClr="000000"/>
            </a:solidFill>
            <a:prstDash val="solid"/>
            <a:tailEnd type="triangle"/>
          </a:ln>
          <a:effectLst/>
        </p:spPr>
      </p:cxnSp>
      <p:cxnSp>
        <p:nvCxnSpPr>
          <p:cNvPr id="46" name="Straight Arrow Connector 45">
            <a:extLst>
              <a:ext uri="{FF2B5EF4-FFF2-40B4-BE49-F238E27FC236}">
                <a16:creationId xmlns:a16="http://schemas.microsoft.com/office/drawing/2014/main" id="{0EF3CE0E-AA81-6595-F21D-461C31D2D505}"/>
              </a:ext>
            </a:extLst>
          </p:cNvPr>
          <p:cNvCxnSpPr>
            <a:cxnSpLocks/>
            <a:stCxn id="34" idx="6"/>
            <a:endCxn id="43" idx="2"/>
          </p:cNvCxnSpPr>
          <p:nvPr/>
        </p:nvCxnSpPr>
        <p:spPr>
          <a:xfrm>
            <a:off x="10286097" y="5016455"/>
            <a:ext cx="910607" cy="252378"/>
          </a:xfrm>
          <a:prstGeom prst="straightConnector1">
            <a:avLst/>
          </a:prstGeom>
          <a:noFill/>
          <a:ln w="25400" cap="flat" cmpd="sng" algn="ctr">
            <a:solidFill>
              <a:sysClr val="windowText" lastClr="000000"/>
            </a:solidFill>
            <a:prstDash val="solid"/>
            <a:tailEnd type="triangle"/>
          </a:ln>
          <a:effectLst/>
        </p:spPr>
      </p:cxnSp>
    </p:spTree>
    <p:extLst>
      <p:ext uri="{BB962C8B-B14F-4D97-AF65-F5344CB8AC3E}">
        <p14:creationId xmlns:p14="http://schemas.microsoft.com/office/powerpoint/2010/main" val="941260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dissolve">
                                      <p:cBhvr>
                                        <p:cTn id="18" dur="500"/>
                                        <p:tgtEl>
                                          <p:spTgt spid="11"/>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dissolve">
                                      <p:cBhvr>
                                        <p:cTn id="24" dur="500"/>
                                        <p:tgtEl>
                                          <p:spTgt spid="13"/>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dissolve">
                                      <p:cBhvr>
                                        <p:cTn id="27" dur="500"/>
                                        <p:tgtEl>
                                          <p:spTgt spid="14"/>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dissolve">
                                      <p:cBhvr>
                                        <p:cTn id="30" dur="500"/>
                                        <p:tgtEl>
                                          <p:spTgt spid="15"/>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dissolve">
                                      <p:cBhvr>
                                        <p:cTn id="33" dur="500"/>
                                        <p:tgtEl>
                                          <p:spTgt spid="16"/>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dissolve">
                                      <p:cBhvr>
                                        <p:cTn id="36" dur="500"/>
                                        <p:tgtEl>
                                          <p:spTgt spid="17"/>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dissolve">
                                      <p:cBhvr>
                                        <p:cTn id="39" dur="500"/>
                                        <p:tgtEl>
                                          <p:spTgt spid="18"/>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dissolve">
                                      <p:cBhvr>
                                        <p:cTn id="42" dur="500"/>
                                        <p:tgtEl>
                                          <p:spTgt spid="19"/>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dissolve">
                                      <p:cBhvr>
                                        <p:cTn id="45" dur="500"/>
                                        <p:tgtEl>
                                          <p:spTgt spid="20"/>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dissolve">
                                      <p:cBhvr>
                                        <p:cTn id="48" dur="500"/>
                                        <p:tgtEl>
                                          <p:spTgt spid="21"/>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dissolve">
                                      <p:cBhvr>
                                        <p:cTn id="51" dur="500"/>
                                        <p:tgtEl>
                                          <p:spTgt spid="22"/>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dissolve">
                                      <p:cBhvr>
                                        <p:cTn id="54" dur="500"/>
                                        <p:tgtEl>
                                          <p:spTgt spid="23"/>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dissolve">
                                      <p:cBhvr>
                                        <p:cTn id="57" dur="500"/>
                                        <p:tgtEl>
                                          <p:spTgt spid="24"/>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dissolve">
                                      <p:cBhvr>
                                        <p:cTn id="60" dur="500"/>
                                        <p:tgtEl>
                                          <p:spTgt spid="25"/>
                                        </p:tgtEl>
                                      </p:cBhvr>
                                    </p:animEffect>
                                  </p:childTnLst>
                                </p:cTn>
                              </p:par>
                              <p:par>
                                <p:cTn id="61" presetID="9" presetClass="entr" presetSubtype="0" fill="hold" nodeType="with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dissolve">
                                      <p:cBhvr>
                                        <p:cTn id="63" dur="500"/>
                                        <p:tgtEl>
                                          <p:spTgt spid="26"/>
                                        </p:tgtEl>
                                      </p:cBhvr>
                                    </p:animEffect>
                                  </p:childTnLst>
                                </p:cTn>
                              </p:par>
                              <p:par>
                                <p:cTn id="64" presetID="9" presetClass="entr" presetSubtype="0" fill="hold"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dissolve">
                                      <p:cBhvr>
                                        <p:cTn id="66" dur="500"/>
                                        <p:tgtEl>
                                          <p:spTgt spid="27"/>
                                        </p:tgtEl>
                                      </p:cBhvr>
                                    </p:animEffect>
                                  </p:childTnLst>
                                </p:cTn>
                              </p:par>
                              <p:par>
                                <p:cTn id="67" presetID="9" presetClass="entr" presetSubtype="0" fill="hold" nodeType="with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dissolve">
                                      <p:cBhvr>
                                        <p:cTn id="69" dur="500"/>
                                        <p:tgtEl>
                                          <p:spTgt spid="28"/>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dissolve">
                                      <p:cBhvr>
                                        <p:cTn id="72" dur="500"/>
                                        <p:tgtEl>
                                          <p:spTgt spid="29"/>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dissolve">
                                      <p:cBhvr>
                                        <p:cTn id="75" dur="500"/>
                                        <p:tgtEl>
                                          <p:spTgt spid="30"/>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dissolve">
                                      <p:cBhvr>
                                        <p:cTn id="78" dur="500"/>
                                        <p:tgtEl>
                                          <p:spTgt spid="31"/>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dissolve">
                                      <p:cBhvr>
                                        <p:cTn id="81" dur="500"/>
                                        <p:tgtEl>
                                          <p:spTgt spid="32"/>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dissolve">
                                      <p:cBhvr>
                                        <p:cTn id="84" dur="500"/>
                                        <p:tgtEl>
                                          <p:spTgt spid="33"/>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4"/>
                                        </p:tgtEl>
                                        <p:attrNameLst>
                                          <p:attrName>style.visibility</p:attrName>
                                        </p:attrNameLst>
                                      </p:cBhvr>
                                      <p:to>
                                        <p:strVal val="visible"/>
                                      </p:to>
                                    </p:set>
                                    <p:animEffect transition="in" filter="dissolve">
                                      <p:cBhvr>
                                        <p:cTn id="87" dur="500"/>
                                        <p:tgtEl>
                                          <p:spTgt spid="34"/>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35"/>
                                        </p:tgtEl>
                                        <p:attrNameLst>
                                          <p:attrName>style.visibility</p:attrName>
                                        </p:attrNameLst>
                                      </p:cBhvr>
                                      <p:to>
                                        <p:strVal val="visible"/>
                                      </p:to>
                                    </p:set>
                                    <p:animEffect transition="in" filter="dissolve">
                                      <p:cBhvr>
                                        <p:cTn id="90" dur="500"/>
                                        <p:tgtEl>
                                          <p:spTgt spid="35"/>
                                        </p:tgtEl>
                                      </p:cBhvr>
                                    </p:animEffect>
                                  </p:childTnLst>
                                </p:cTn>
                              </p:par>
                              <p:par>
                                <p:cTn id="91" presetID="9" presetClass="entr" presetSubtype="0" fill="hold" nodeType="withEffect">
                                  <p:stCondLst>
                                    <p:cond delay="0"/>
                                  </p:stCondLst>
                                  <p:childTnLst>
                                    <p:set>
                                      <p:cBhvr>
                                        <p:cTn id="92" dur="1" fill="hold">
                                          <p:stCondLst>
                                            <p:cond delay="0"/>
                                          </p:stCondLst>
                                        </p:cTn>
                                        <p:tgtEl>
                                          <p:spTgt spid="36"/>
                                        </p:tgtEl>
                                        <p:attrNameLst>
                                          <p:attrName>style.visibility</p:attrName>
                                        </p:attrNameLst>
                                      </p:cBhvr>
                                      <p:to>
                                        <p:strVal val="visible"/>
                                      </p:to>
                                    </p:set>
                                    <p:animEffect transition="in" filter="dissolve">
                                      <p:cBhvr>
                                        <p:cTn id="93" dur="500"/>
                                        <p:tgtEl>
                                          <p:spTgt spid="36"/>
                                        </p:tgtEl>
                                      </p:cBhvr>
                                    </p:animEffect>
                                  </p:childTnLst>
                                </p:cTn>
                              </p:par>
                              <p:par>
                                <p:cTn id="94" presetID="9" presetClass="entr" presetSubtype="0" fill="hold" nodeType="withEffect">
                                  <p:stCondLst>
                                    <p:cond delay="0"/>
                                  </p:stCondLst>
                                  <p:childTnLst>
                                    <p:set>
                                      <p:cBhvr>
                                        <p:cTn id="95" dur="1" fill="hold">
                                          <p:stCondLst>
                                            <p:cond delay="0"/>
                                          </p:stCondLst>
                                        </p:cTn>
                                        <p:tgtEl>
                                          <p:spTgt spid="37"/>
                                        </p:tgtEl>
                                        <p:attrNameLst>
                                          <p:attrName>style.visibility</p:attrName>
                                        </p:attrNameLst>
                                      </p:cBhvr>
                                      <p:to>
                                        <p:strVal val="visible"/>
                                      </p:to>
                                    </p:set>
                                    <p:animEffect transition="in" filter="dissolve">
                                      <p:cBhvr>
                                        <p:cTn id="96" dur="500"/>
                                        <p:tgtEl>
                                          <p:spTgt spid="37"/>
                                        </p:tgtEl>
                                      </p:cBhvr>
                                    </p:animEffect>
                                  </p:childTnLst>
                                </p:cTn>
                              </p:par>
                              <p:par>
                                <p:cTn id="97" presetID="9" presetClass="entr" presetSubtype="0" fill="hold" nodeType="withEffect">
                                  <p:stCondLst>
                                    <p:cond delay="0"/>
                                  </p:stCondLst>
                                  <p:childTnLst>
                                    <p:set>
                                      <p:cBhvr>
                                        <p:cTn id="98" dur="1" fill="hold">
                                          <p:stCondLst>
                                            <p:cond delay="0"/>
                                          </p:stCondLst>
                                        </p:cTn>
                                        <p:tgtEl>
                                          <p:spTgt spid="38"/>
                                        </p:tgtEl>
                                        <p:attrNameLst>
                                          <p:attrName>style.visibility</p:attrName>
                                        </p:attrNameLst>
                                      </p:cBhvr>
                                      <p:to>
                                        <p:strVal val="visible"/>
                                      </p:to>
                                    </p:set>
                                    <p:animEffect transition="in" filter="dissolve">
                                      <p:cBhvr>
                                        <p:cTn id="99" dur="500"/>
                                        <p:tgtEl>
                                          <p:spTgt spid="38"/>
                                        </p:tgtEl>
                                      </p:cBhvr>
                                    </p:animEffect>
                                  </p:childTnLst>
                                </p:cTn>
                              </p:par>
                              <p:par>
                                <p:cTn id="100" presetID="9" presetClass="entr" presetSubtype="0" fill="hold" nodeType="withEffect">
                                  <p:stCondLst>
                                    <p:cond delay="0"/>
                                  </p:stCondLst>
                                  <p:childTnLst>
                                    <p:set>
                                      <p:cBhvr>
                                        <p:cTn id="101" dur="1" fill="hold">
                                          <p:stCondLst>
                                            <p:cond delay="0"/>
                                          </p:stCondLst>
                                        </p:cTn>
                                        <p:tgtEl>
                                          <p:spTgt spid="39"/>
                                        </p:tgtEl>
                                        <p:attrNameLst>
                                          <p:attrName>style.visibility</p:attrName>
                                        </p:attrNameLst>
                                      </p:cBhvr>
                                      <p:to>
                                        <p:strVal val="visible"/>
                                      </p:to>
                                    </p:set>
                                    <p:animEffect transition="in" filter="dissolve">
                                      <p:cBhvr>
                                        <p:cTn id="102" dur="500"/>
                                        <p:tgtEl>
                                          <p:spTgt spid="39"/>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40"/>
                                        </p:tgtEl>
                                        <p:attrNameLst>
                                          <p:attrName>style.visibility</p:attrName>
                                        </p:attrNameLst>
                                      </p:cBhvr>
                                      <p:to>
                                        <p:strVal val="visible"/>
                                      </p:to>
                                    </p:set>
                                    <p:animEffect transition="in" filter="dissolve">
                                      <p:cBhvr>
                                        <p:cTn id="105" dur="500"/>
                                        <p:tgtEl>
                                          <p:spTgt spid="40"/>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dissolve">
                                      <p:cBhvr>
                                        <p:cTn id="108" dur="500"/>
                                        <p:tgtEl>
                                          <p:spTgt spid="41"/>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42"/>
                                        </p:tgtEl>
                                        <p:attrNameLst>
                                          <p:attrName>style.visibility</p:attrName>
                                        </p:attrNameLst>
                                      </p:cBhvr>
                                      <p:to>
                                        <p:strVal val="visible"/>
                                      </p:to>
                                    </p:set>
                                    <p:animEffect transition="in" filter="dissolve">
                                      <p:cBhvr>
                                        <p:cTn id="111" dur="500"/>
                                        <p:tgtEl>
                                          <p:spTgt spid="42"/>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43"/>
                                        </p:tgtEl>
                                        <p:attrNameLst>
                                          <p:attrName>style.visibility</p:attrName>
                                        </p:attrNameLst>
                                      </p:cBhvr>
                                      <p:to>
                                        <p:strVal val="visible"/>
                                      </p:to>
                                    </p:set>
                                    <p:animEffect transition="in" filter="dissolve">
                                      <p:cBhvr>
                                        <p:cTn id="114" dur="500"/>
                                        <p:tgtEl>
                                          <p:spTgt spid="43"/>
                                        </p:tgtEl>
                                      </p:cBhvr>
                                    </p:animEffect>
                                  </p:childTnLst>
                                </p:cTn>
                              </p:par>
                              <p:par>
                                <p:cTn id="115" presetID="9" presetClass="entr" presetSubtype="0" fill="hold" nodeType="withEffect">
                                  <p:stCondLst>
                                    <p:cond delay="0"/>
                                  </p:stCondLst>
                                  <p:childTnLst>
                                    <p:set>
                                      <p:cBhvr>
                                        <p:cTn id="116" dur="1" fill="hold">
                                          <p:stCondLst>
                                            <p:cond delay="0"/>
                                          </p:stCondLst>
                                        </p:cTn>
                                        <p:tgtEl>
                                          <p:spTgt spid="44"/>
                                        </p:tgtEl>
                                        <p:attrNameLst>
                                          <p:attrName>style.visibility</p:attrName>
                                        </p:attrNameLst>
                                      </p:cBhvr>
                                      <p:to>
                                        <p:strVal val="visible"/>
                                      </p:to>
                                    </p:set>
                                    <p:animEffect transition="in" filter="dissolve">
                                      <p:cBhvr>
                                        <p:cTn id="117" dur="500"/>
                                        <p:tgtEl>
                                          <p:spTgt spid="44"/>
                                        </p:tgtEl>
                                      </p:cBhvr>
                                    </p:animEffect>
                                  </p:childTnLst>
                                </p:cTn>
                              </p:par>
                              <p:par>
                                <p:cTn id="118" presetID="9" presetClass="entr" presetSubtype="0" fill="hold" nodeType="withEffect">
                                  <p:stCondLst>
                                    <p:cond delay="0"/>
                                  </p:stCondLst>
                                  <p:childTnLst>
                                    <p:set>
                                      <p:cBhvr>
                                        <p:cTn id="119" dur="1" fill="hold">
                                          <p:stCondLst>
                                            <p:cond delay="0"/>
                                          </p:stCondLst>
                                        </p:cTn>
                                        <p:tgtEl>
                                          <p:spTgt spid="45"/>
                                        </p:tgtEl>
                                        <p:attrNameLst>
                                          <p:attrName>style.visibility</p:attrName>
                                        </p:attrNameLst>
                                      </p:cBhvr>
                                      <p:to>
                                        <p:strVal val="visible"/>
                                      </p:to>
                                    </p:set>
                                    <p:animEffect transition="in" filter="dissolve">
                                      <p:cBhvr>
                                        <p:cTn id="120" dur="500"/>
                                        <p:tgtEl>
                                          <p:spTgt spid="45"/>
                                        </p:tgtEl>
                                      </p:cBhvr>
                                    </p:animEffect>
                                  </p:childTnLst>
                                </p:cTn>
                              </p:par>
                              <p:par>
                                <p:cTn id="121" presetID="9" presetClass="entr" presetSubtype="0" fill="hold" nodeType="withEffect">
                                  <p:stCondLst>
                                    <p:cond delay="0"/>
                                  </p:stCondLst>
                                  <p:childTnLst>
                                    <p:set>
                                      <p:cBhvr>
                                        <p:cTn id="122" dur="1" fill="hold">
                                          <p:stCondLst>
                                            <p:cond delay="0"/>
                                          </p:stCondLst>
                                        </p:cTn>
                                        <p:tgtEl>
                                          <p:spTgt spid="46"/>
                                        </p:tgtEl>
                                        <p:attrNameLst>
                                          <p:attrName>style.visibility</p:attrName>
                                        </p:attrNameLst>
                                      </p:cBhvr>
                                      <p:to>
                                        <p:strVal val="visible"/>
                                      </p:to>
                                    </p:set>
                                    <p:animEffect transition="in" filter="dissolve">
                                      <p:cBhvr>
                                        <p:cTn id="123" dur="500"/>
                                        <p:tgtEl>
                                          <p:spTgt spid="46"/>
                                        </p:tgtEl>
                                      </p:cBhvr>
                                    </p:animEffect>
                                  </p:childTnLst>
                                </p:cTn>
                              </p:par>
                            </p:childTnLst>
                          </p:cTn>
                        </p:par>
                      </p:childTnLst>
                    </p:cTn>
                  </p:par>
                  <p:par>
                    <p:cTn id="124" fill="hold">
                      <p:stCondLst>
                        <p:cond delay="indefinite"/>
                      </p:stCondLst>
                      <p:childTnLst>
                        <p:par>
                          <p:cTn id="125" fill="hold">
                            <p:stCondLst>
                              <p:cond delay="0"/>
                            </p:stCondLst>
                            <p:childTnLst>
                              <p:par>
                                <p:cTn id="126" presetID="1" presetClass="emph" presetSubtype="2" fill="hold" nodeType="clickEffect">
                                  <p:stCondLst>
                                    <p:cond delay="0"/>
                                  </p:stCondLst>
                                  <p:childTnLst>
                                    <p:animClr clrSpc="rgb" dir="cw">
                                      <p:cBhvr>
                                        <p:cTn id="127" dur="2000" fill="hold"/>
                                        <p:tgtEl>
                                          <p:spTgt spid="41"/>
                                        </p:tgtEl>
                                        <p:attrNameLst>
                                          <p:attrName>fillcolor</p:attrName>
                                        </p:attrNameLst>
                                      </p:cBhvr>
                                      <p:to>
                                        <a:srgbClr val="3EC055"/>
                                      </p:to>
                                    </p:animClr>
                                    <p:set>
                                      <p:cBhvr>
                                        <p:cTn id="128" dur="2000" fill="hold"/>
                                        <p:tgtEl>
                                          <p:spTgt spid="41"/>
                                        </p:tgtEl>
                                        <p:attrNameLst>
                                          <p:attrName>fill.type</p:attrName>
                                        </p:attrNameLst>
                                      </p:cBhvr>
                                      <p:to>
                                        <p:strVal val="solid"/>
                                      </p:to>
                                    </p:set>
                                    <p:set>
                                      <p:cBhvr>
                                        <p:cTn id="129" dur="2000" fill="hold"/>
                                        <p:tgtEl>
                                          <p:spTgt spid="41"/>
                                        </p:tgtEl>
                                        <p:attrNameLst>
                                          <p:attrName>fill.on</p:attrName>
                                        </p:attrNameLst>
                                      </p:cBhvr>
                                      <p:to>
                                        <p:strVal val="true"/>
                                      </p:to>
                                    </p:set>
                                  </p:childTnLst>
                                </p:cTn>
                              </p:par>
                            </p:childTnLst>
                          </p:cTn>
                        </p:par>
                      </p:childTnLst>
                    </p:cTn>
                  </p:par>
                  <p:par>
                    <p:cTn id="130" fill="hold">
                      <p:stCondLst>
                        <p:cond delay="indefinite"/>
                      </p:stCondLst>
                      <p:childTnLst>
                        <p:par>
                          <p:cTn id="131" fill="hold">
                            <p:stCondLst>
                              <p:cond delay="0"/>
                            </p:stCondLst>
                            <p:childTnLst>
                              <p:par>
                                <p:cTn id="132" presetID="1" presetClass="emph" presetSubtype="2" fill="hold" nodeType="clickEffect">
                                  <p:stCondLst>
                                    <p:cond delay="0"/>
                                  </p:stCondLst>
                                  <p:childTnLst>
                                    <p:animClr clrSpc="rgb" dir="cw">
                                      <p:cBhvr>
                                        <p:cTn id="133" dur="2000" fill="hold"/>
                                        <p:tgtEl>
                                          <p:spTgt spid="32"/>
                                        </p:tgtEl>
                                        <p:attrNameLst>
                                          <p:attrName>fillcolor</p:attrName>
                                        </p:attrNameLst>
                                      </p:cBhvr>
                                      <p:to>
                                        <a:schemeClr val="accent2"/>
                                      </p:to>
                                    </p:animClr>
                                    <p:set>
                                      <p:cBhvr>
                                        <p:cTn id="134" dur="2000" fill="hold"/>
                                        <p:tgtEl>
                                          <p:spTgt spid="32"/>
                                        </p:tgtEl>
                                        <p:attrNameLst>
                                          <p:attrName>fill.type</p:attrName>
                                        </p:attrNameLst>
                                      </p:cBhvr>
                                      <p:to>
                                        <p:strVal val="solid"/>
                                      </p:to>
                                    </p:set>
                                    <p:set>
                                      <p:cBhvr>
                                        <p:cTn id="135" dur="2000" fill="hold"/>
                                        <p:tgtEl>
                                          <p:spTgt spid="32"/>
                                        </p:tgtEl>
                                        <p:attrNameLst>
                                          <p:attrName>fill.on</p:attrName>
                                        </p:attrNameLst>
                                      </p:cBhvr>
                                      <p:to>
                                        <p:strVal val="true"/>
                                      </p:to>
                                    </p:set>
                                  </p:childTnLst>
                                </p:cTn>
                              </p:par>
                              <p:par>
                                <p:cTn id="136" presetID="1" presetClass="emph" presetSubtype="2" fill="hold" nodeType="withEffect">
                                  <p:stCondLst>
                                    <p:cond delay="0"/>
                                  </p:stCondLst>
                                  <p:childTnLst>
                                    <p:animClr clrSpc="rgb" dir="cw">
                                      <p:cBhvr>
                                        <p:cTn id="137" dur="2000" fill="hold"/>
                                        <p:tgtEl>
                                          <p:spTgt spid="22"/>
                                        </p:tgtEl>
                                        <p:attrNameLst>
                                          <p:attrName>fillcolor</p:attrName>
                                        </p:attrNameLst>
                                      </p:cBhvr>
                                      <p:to>
                                        <a:schemeClr val="accent2"/>
                                      </p:to>
                                    </p:animClr>
                                    <p:set>
                                      <p:cBhvr>
                                        <p:cTn id="138" dur="2000" fill="hold"/>
                                        <p:tgtEl>
                                          <p:spTgt spid="22"/>
                                        </p:tgtEl>
                                        <p:attrNameLst>
                                          <p:attrName>fill.type</p:attrName>
                                        </p:attrNameLst>
                                      </p:cBhvr>
                                      <p:to>
                                        <p:strVal val="solid"/>
                                      </p:to>
                                    </p:set>
                                    <p:set>
                                      <p:cBhvr>
                                        <p:cTn id="139" dur="2000" fill="hold"/>
                                        <p:tgtEl>
                                          <p:spTgt spid="22"/>
                                        </p:tgtEl>
                                        <p:attrNameLst>
                                          <p:attrName>fill.on</p:attrName>
                                        </p:attrNameLst>
                                      </p:cBhvr>
                                      <p:to>
                                        <p:strVal val="true"/>
                                      </p:to>
                                    </p:set>
                                  </p:childTnLst>
                                </p:cTn>
                              </p:par>
                              <p:par>
                                <p:cTn id="140" presetID="1" presetClass="emph" presetSubtype="2" fill="hold" nodeType="withEffect">
                                  <p:stCondLst>
                                    <p:cond delay="0"/>
                                  </p:stCondLst>
                                  <p:childTnLst>
                                    <p:animClr clrSpc="rgb" dir="cw">
                                      <p:cBhvr>
                                        <p:cTn id="141" dur="2000" fill="hold"/>
                                        <p:tgtEl>
                                          <p:spTgt spid="19"/>
                                        </p:tgtEl>
                                        <p:attrNameLst>
                                          <p:attrName>fillcolor</p:attrName>
                                        </p:attrNameLst>
                                      </p:cBhvr>
                                      <p:to>
                                        <a:schemeClr val="accent2"/>
                                      </p:to>
                                    </p:animClr>
                                    <p:set>
                                      <p:cBhvr>
                                        <p:cTn id="142" dur="2000" fill="hold"/>
                                        <p:tgtEl>
                                          <p:spTgt spid="19"/>
                                        </p:tgtEl>
                                        <p:attrNameLst>
                                          <p:attrName>fill.type</p:attrName>
                                        </p:attrNameLst>
                                      </p:cBhvr>
                                      <p:to>
                                        <p:strVal val="solid"/>
                                      </p:to>
                                    </p:set>
                                    <p:set>
                                      <p:cBhvr>
                                        <p:cTn id="143" dur="2000" fill="hold"/>
                                        <p:tgtEl>
                                          <p:spTgt spid="19"/>
                                        </p:tgtEl>
                                        <p:attrNameLst>
                                          <p:attrName>fill.on</p:attrName>
                                        </p:attrNameLst>
                                      </p:cBhvr>
                                      <p:to>
                                        <p:strVal val="true"/>
                                      </p:to>
                                    </p:set>
                                  </p:childTnLst>
                                </p:cTn>
                              </p:par>
                              <p:par>
                                <p:cTn id="144" presetID="7" presetClass="emph" presetSubtype="2" fill="hold" nodeType="withEffect">
                                  <p:stCondLst>
                                    <p:cond delay="0"/>
                                  </p:stCondLst>
                                  <p:childTnLst>
                                    <p:animClr clrSpc="rgb" dir="cw">
                                      <p:cBhvr>
                                        <p:cTn id="145" dur="2000" fill="hold"/>
                                        <p:tgtEl>
                                          <p:spTgt spid="26"/>
                                        </p:tgtEl>
                                        <p:attrNameLst>
                                          <p:attrName>stroke.color</p:attrName>
                                        </p:attrNameLst>
                                      </p:cBhvr>
                                      <p:to>
                                        <a:schemeClr val="accent2"/>
                                      </p:to>
                                    </p:animClr>
                                    <p:set>
                                      <p:cBhvr>
                                        <p:cTn id="146" dur="2000" fill="hold"/>
                                        <p:tgtEl>
                                          <p:spTgt spid="26"/>
                                        </p:tgtEl>
                                        <p:attrNameLst>
                                          <p:attrName>stroke.on</p:attrName>
                                        </p:attrNameLst>
                                      </p:cBhvr>
                                      <p:to>
                                        <p:strVal val="true"/>
                                      </p:to>
                                    </p:set>
                                  </p:childTnLst>
                                </p:cTn>
                              </p:par>
                              <p:par>
                                <p:cTn id="147" presetID="7" presetClass="emph" presetSubtype="2" fill="hold" nodeType="withEffect">
                                  <p:stCondLst>
                                    <p:cond delay="0"/>
                                  </p:stCondLst>
                                  <p:childTnLst>
                                    <p:animClr clrSpc="rgb" dir="cw">
                                      <p:cBhvr>
                                        <p:cTn id="148" dur="2000" fill="hold"/>
                                        <p:tgtEl>
                                          <p:spTgt spid="36"/>
                                        </p:tgtEl>
                                        <p:attrNameLst>
                                          <p:attrName>stroke.color</p:attrName>
                                        </p:attrNameLst>
                                      </p:cBhvr>
                                      <p:to>
                                        <a:schemeClr val="accent2"/>
                                      </p:to>
                                    </p:animClr>
                                    <p:set>
                                      <p:cBhvr>
                                        <p:cTn id="149" dur="2000" fill="hold"/>
                                        <p:tgtEl>
                                          <p:spTgt spid="36"/>
                                        </p:tgtEl>
                                        <p:attrNameLst>
                                          <p:attrName>stroke.on</p:attrName>
                                        </p:attrNameLst>
                                      </p:cBhvr>
                                      <p:to>
                                        <p:strVal val="true"/>
                                      </p:to>
                                    </p:set>
                                  </p:childTnLst>
                                </p:cTn>
                              </p:par>
                              <p:par>
                                <p:cTn id="150" presetID="7" presetClass="emph" presetSubtype="2" fill="hold" nodeType="withEffect">
                                  <p:stCondLst>
                                    <p:cond delay="0"/>
                                  </p:stCondLst>
                                  <p:childTnLst>
                                    <p:animClr clrSpc="rgb" dir="cw">
                                      <p:cBhvr>
                                        <p:cTn id="151" dur="2000" fill="hold"/>
                                        <p:tgtEl>
                                          <p:spTgt spid="44"/>
                                        </p:tgtEl>
                                        <p:attrNameLst>
                                          <p:attrName>stroke.color</p:attrName>
                                        </p:attrNameLst>
                                      </p:cBhvr>
                                      <p:to>
                                        <a:schemeClr val="accent2"/>
                                      </p:to>
                                    </p:animClr>
                                    <p:set>
                                      <p:cBhvr>
                                        <p:cTn id="152" dur="2000" fill="hold"/>
                                        <p:tgtEl>
                                          <p:spTgt spid="4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p:bldP spid="12" grpId="0"/>
      <p:bldP spid="13" grpId="0" animBg="1"/>
      <p:bldP spid="14" grpId="0" animBg="1"/>
      <p:bldP spid="15" grpId="0" animBg="1"/>
      <p:bldP spid="16" grpId="0" animBg="1"/>
      <p:bldP spid="17" grpId="0"/>
      <p:bldP spid="18" grpId="0" animBg="1"/>
      <p:bldP spid="19" grpId="0" animBg="1"/>
      <p:bldP spid="20" grpId="0" animBg="1"/>
      <p:bldP spid="21" grpId="0"/>
      <p:bldP spid="22" grpId="0" animBg="1"/>
      <p:bldP spid="23" grpId="0" animBg="1"/>
      <p:bldP spid="24" grpId="0" animBg="1"/>
      <p:bldP spid="25" grpId="0"/>
      <p:bldP spid="29" grpId="0" animBg="1"/>
      <p:bldP spid="30" grpId="0" animBg="1"/>
      <p:bldP spid="31" grpId="0"/>
      <p:bldP spid="32" grpId="0" animBg="1"/>
      <p:bldP spid="33" grpId="0" animBg="1"/>
      <p:bldP spid="34" grpId="0" animBg="1"/>
      <p:bldP spid="35" grpId="0" animBg="1"/>
      <p:bldP spid="40" grpId="0"/>
      <p:bldP spid="41" grpId="0" animBg="1"/>
      <p:bldP spid="42" grpId="0" animBg="1"/>
      <p:bldP spid="4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7"/>
          <p:cNvSpPr/>
          <p:nvPr/>
        </p:nvSpPr>
        <p:spPr>
          <a:xfrm>
            <a:off x="8643375" y="4721904"/>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97" name="Google Shape;297;p27"/>
          <p:cNvSpPr/>
          <p:nvPr/>
        </p:nvSpPr>
        <p:spPr>
          <a:xfrm>
            <a:off x="9048601" y="3690555"/>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98" name="Google Shape;298;p27"/>
          <p:cNvSpPr/>
          <p:nvPr/>
        </p:nvSpPr>
        <p:spPr>
          <a:xfrm>
            <a:off x="8370066" y="4050765"/>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99" name="Google Shape;299;p27"/>
          <p:cNvSpPr/>
          <p:nvPr/>
        </p:nvSpPr>
        <p:spPr>
          <a:xfrm>
            <a:off x="7754819" y="4526616"/>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0" name="Google Shape;300;p27"/>
          <p:cNvSpPr/>
          <p:nvPr/>
        </p:nvSpPr>
        <p:spPr>
          <a:xfrm>
            <a:off x="7093815" y="5022750"/>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1" name="Google Shape;301;p27"/>
          <p:cNvSpPr/>
          <p:nvPr/>
        </p:nvSpPr>
        <p:spPr>
          <a:xfrm>
            <a:off x="6620577" y="4376603"/>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2" name="Google Shape;302;p27"/>
          <p:cNvSpPr/>
          <p:nvPr/>
        </p:nvSpPr>
        <p:spPr>
          <a:xfrm>
            <a:off x="6456692" y="3551297"/>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3" name="Google Shape;303;p27"/>
          <p:cNvSpPr/>
          <p:nvPr/>
        </p:nvSpPr>
        <p:spPr>
          <a:xfrm>
            <a:off x="7265444" y="3577991"/>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4" name="Google Shape;304;p27"/>
          <p:cNvSpPr/>
          <p:nvPr/>
        </p:nvSpPr>
        <p:spPr>
          <a:xfrm>
            <a:off x="7519036" y="297013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5" name="Google Shape;305;p27"/>
          <p:cNvSpPr txBox="1"/>
          <p:nvPr/>
        </p:nvSpPr>
        <p:spPr>
          <a:xfrm>
            <a:off x="547879" y="2364604"/>
            <a:ext cx="4190335" cy="4011752"/>
          </a:xfrm>
          <a:prstGeom prst="rect">
            <a:avLst/>
          </a:prstGeom>
          <a:solidFill>
            <a:srgbClr val="FAFAFA"/>
          </a:solidFill>
          <a:ln w="9525" cap="flat" cmpd="sng">
            <a:solidFill>
              <a:srgbClr val="7F7F7F"/>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Clr>
                <a:schemeClr val="dk1"/>
              </a:buClr>
              <a:buSzPts val="1100"/>
              <a:buFont typeface="Noto Sans Symbols"/>
              <a:buNone/>
            </a:pPr>
            <a:r>
              <a:rPr lang="en-US" sz="1400" b="0" dirty="0">
                <a:solidFill>
                  <a:srgbClr val="2699A9"/>
                </a:solidFill>
                <a:latin typeface="Consolas"/>
                <a:ea typeface="Consolas"/>
                <a:cs typeface="Consolas"/>
                <a:sym typeface="Consolas"/>
              </a:rPr>
              <a:t>Set</a:t>
            </a:r>
            <a:r>
              <a:rPr lang="en-US" sz="1400" b="0" dirty="0">
                <a:solidFill>
                  <a:srgbClr val="000000"/>
                </a:solidFill>
                <a:latin typeface="Consolas"/>
                <a:ea typeface="Consolas"/>
                <a:cs typeface="Consolas"/>
                <a:sym typeface="Consolas"/>
              </a:rPr>
              <a:t>&lt;</a:t>
            </a:r>
            <a:r>
              <a:rPr lang="en-US" sz="1400" b="0" dirty="0">
                <a:solidFill>
                  <a:srgbClr val="2699A9"/>
                </a:solidFill>
                <a:latin typeface="Consolas"/>
                <a:ea typeface="Consolas"/>
                <a:cs typeface="Consolas"/>
                <a:sym typeface="Consolas"/>
              </a:rPr>
              <a:t>Node</a:t>
            </a:r>
            <a:r>
              <a:rPr lang="en-US" sz="1400" b="0" dirty="0">
                <a:solidFill>
                  <a:srgbClr val="000000"/>
                </a:solidFill>
                <a:latin typeface="Consolas"/>
                <a:ea typeface="Consolas"/>
                <a:cs typeface="Consolas"/>
                <a:sym typeface="Consolas"/>
              </a:rPr>
              <a:t>&gt; visited; </a:t>
            </a:r>
            <a:r>
              <a:rPr lang="en-US" sz="1400" b="0" dirty="0">
                <a:solidFill>
                  <a:srgbClr val="A5A5A5"/>
                </a:solidFill>
                <a:latin typeface="Consolas"/>
                <a:ea typeface="Consolas"/>
                <a:cs typeface="Consolas"/>
                <a:sym typeface="Consolas"/>
              </a:rPr>
              <a:t>// assume global</a:t>
            </a:r>
            <a:endParaRPr sz="1400" b="1" dirty="0">
              <a:solidFill>
                <a:schemeClr val="dk1"/>
              </a:solidFill>
              <a:latin typeface="Consolas"/>
              <a:ea typeface="Consolas"/>
              <a:cs typeface="Consolas"/>
              <a:sym typeface="Consolas"/>
            </a:endParaRPr>
          </a:p>
          <a:p>
            <a:pPr marL="0" marR="0" lvl="0" indent="0" algn="l" rtl="0">
              <a:spcBef>
                <a:spcPts val="0"/>
              </a:spcBef>
              <a:spcAft>
                <a:spcPts val="0"/>
              </a:spcAft>
              <a:buClr>
                <a:schemeClr val="dk1"/>
              </a:buClr>
              <a:buSzPts val="1100"/>
              <a:buFont typeface="Noto Sans Symbols"/>
              <a:buNone/>
            </a:pPr>
            <a:r>
              <a:rPr lang="en-US" sz="1600" b="1" dirty="0">
                <a:solidFill>
                  <a:schemeClr val="dk1"/>
                </a:solidFill>
                <a:latin typeface="Consolas"/>
                <a:ea typeface="Consolas"/>
                <a:cs typeface="Consolas"/>
                <a:sym typeface="Consolas"/>
              </a:rPr>
              <a:t>connected</a:t>
            </a:r>
            <a:r>
              <a:rPr lang="en-US" sz="1600" b="0" dirty="0">
                <a:solidFill>
                  <a:schemeClr val="dk1"/>
                </a:solidFill>
                <a:latin typeface="Consolas"/>
                <a:ea typeface="Consolas"/>
                <a:cs typeface="Consolas"/>
                <a:sym typeface="Consolas"/>
              </a:rPr>
              <a:t>(</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s,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t) {</a:t>
            </a:r>
            <a:endParaRPr sz="1600" b="0" dirty="0">
              <a:solidFill>
                <a:srgbClr val="A5A5A5"/>
              </a:solidFill>
              <a:latin typeface="Consolas"/>
              <a:ea typeface="Consolas"/>
              <a:cs typeface="Consolas"/>
              <a:sym typeface="Consolas"/>
            </a:endParaRPr>
          </a:p>
          <a:p>
            <a:pPr marL="0" marR="0" lvl="0" indent="0" algn="l" rtl="0">
              <a:spcBef>
                <a:spcPts val="0"/>
              </a:spcBef>
              <a:spcAft>
                <a:spcPts val="0"/>
              </a:spcAft>
              <a:buClr>
                <a:schemeClr val="dk1"/>
              </a:buClr>
              <a:buSzPts val="1100"/>
              <a:buFont typeface="Noto Sans Symbols"/>
              <a:buNone/>
            </a:pPr>
            <a:r>
              <a:rPr lang="en-US" sz="1600" b="0" dirty="0">
                <a:solidFill>
                  <a:srgbClr val="C00000"/>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(s == t)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return</a:t>
            </a:r>
            <a:r>
              <a:rPr lang="en-US" sz="1600" b="0" dirty="0">
                <a:solidFill>
                  <a:schemeClr val="dk1"/>
                </a:solidFill>
                <a:latin typeface="Consolas"/>
                <a:ea typeface="Consolas"/>
                <a:cs typeface="Consolas"/>
                <a:sym typeface="Consolas"/>
              </a:rPr>
              <a:t> true;</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 </a:t>
            </a:r>
            <a:r>
              <a:rPr lang="en-US" sz="1600" b="0" dirty="0">
                <a:solidFill>
                  <a:schemeClr val="accent2"/>
                </a:solidFill>
                <a:latin typeface="Consolas"/>
                <a:ea typeface="Consolas"/>
                <a:cs typeface="Consolas"/>
                <a:sym typeface="Consolas"/>
              </a:rPr>
              <a:t>else</a:t>
            </a:r>
            <a:r>
              <a:rPr lang="en-US" sz="1600" b="0" dirty="0">
                <a:solidFill>
                  <a:schemeClr val="dk1"/>
                </a:solidFill>
                <a:latin typeface="Consolas"/>
                <a:ea typeface="Consolas"/>
                <a:cs typeface="Consolas"/>
                <a:sym typeface="Consolas"/>
              </a:rPr>
              <a:t>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n : </a:t>
            </a:r>
            <a:r>
              <a:rPr lang="en-US" sz="1600" b="0" dirty="0" err="1">
                <a:solidFill>
                  <a:schemeClr val="dk1"/>
                </a:solidFill>
                <a:latin typeface="Consolas"/>
                <a:ea typeface="Consolas"/>
                <a:cs typeface="Consolas"/>
                <a:sym typeface="Consolas"/>
              </a:rPr>
              <a:t>s.neighbors</a:t>
            </a:r>
            <a:r>
              <a:rPr lang="en-US" sz="1600" b="0" dirty="0">
                <a:solidFill>
                  <a:schemeClr val="dk1"/>
                </a:solidFill>
                <a:latin typeface="Consolas"/>
                <a:ea typeface="Consolas"/>
                <a:cs typeface="Consolas"/>
                <a:sym typeface="Consolas"/>
              </a:rPr>
              <a:t>) {</a:t>
            </a:r>
            <a:endParaRPr dirty="0"/>
          </a:p>
          <a:p>
            <a:pPr marL="0" marR="0" lvl="0" indent="0" algn="l" rtl="0">
              <a:spcBef>
                <a:spcPts val="0"/>
              </a:spcBef>
              <a:spcAft>
                <a:spcPts val="0"/>
              </a:spcAft>
              <a:buClr>
                <a:schemeClr val="dk1"/>
              </a:buClr>
              <a:buSzPts val="1100"/>
              <a:buFont typeface="Noto Sans Symbols"/>
              <a:buNone/>
            </a:pPr>
            <a:r>
              <a:rPr lang="en-US" sz="1600" b="0" dirty="0">
                <a:solidFill>
                  <a:srgbClr val="C00000"/>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contains</a:t>
            </a:r>
            <a:r>
              <a:rPr lang="en-US" sz="1600" b="0" dirty="0">
                <a:solidFill>
                  <a:schemeClr val="dk1"/>
                </a:solidFill>
                <a:latin typeface="Consolas"/>
                <a:ea typeface="Consolas"/>
                <a:cs typeface="Consolas"/>
                <a:sym typeface="Consolas"/>
              </a:rPr>
              <a:t>(n))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1" dirty="0">
                <a:solidFill>
                  <a:schemeClr val="dk1"/>
                </a:solidFill>
                <a:latin typeface="Consolas"/>
                <a:ea typeface="Consolas"/>
                <a:cs typeface="Consolas"/>
                <a:sym typeface="Consolas"/>
              </a:rPr>
              <a:t>connected</a:t>
            </a:r>
            <a:r>
              <a:rPr lang="en-US" sz="1600" b="0" dirty="0">
                <a:solidFill>
                  <a:schemeClr val="dk1"/>
                </a:solidFill>
                <a:latin typeface="Consolas"/>
                <a:ea typeface="Consolas"/>
                <a:cs typeface="Consolas"/>
                <a:sym typeface="Consolas"/>
              </a:rPr>
              <a:t>(n, t))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return</a:t>
            </a:r>
            <a:r>
              <a:rPr lang="en-US" sz="1600" b="0" dirty="0">
                <a:solidFill>
                  <a:schemeClr val="dk1"/>
                </a:solidFill>
                <a:latin typeface="Consolas"/>
                <a:ea typeface="Consolas"/>
                <a:cs typeface="Consolas"/>
                <a:sym typeface="Consolas"/>
              </a:rPr>
              <a:t> </a:t>
            </a:r>
            <a:r>
              <a:rPr lang="en-US" sz="1600" b="0" dirty="0">
                <a:solidFill>
                  <a:schemeClr val="accent5"/>
                </a:solidFill>
                <a:latin typeface="Consolas"/>
                <a:ea typeface="Consolas"/>
                <a:cs typeface="Consolas"/>
                <a:sym typeface="Consolas"/>
              </a:rPr>
              <a:t>true</a:t>
            </a:r>
            <a:r>
              <a:rPr lang="en-US" sz="1600" b="0" dirty="0">
                <a:solidFill>
                  <a:schemeClr val="dk1"/>
                </a:solidFill>
                <a:latin typeface="Consolas"/>
                <a:ea typeface="Consolas"/>
                <a:cs typeface="Consolas"/>
                <a:sym typeface="Consolas"/>
              </a:rPr>
              <a:t>;</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return</a:t>
            </a:r>
            <a:r>
              <a:rPr lang="en-US" sz="1600" b="0" dirty="0">
                <a:solidFill>
                  <a:schemeClr val="dk1"/>
                </a:solidFill>
                <a:latin typeface="Consolas"/>
                <a:ea typeface="Consolas"/>
                <a:cs typeface="Consolas"/>
                <a:sym typeface="Consolas"/>
              </a:rPr>
              <a:t> </a:t>
            </a:r>
            <a:r>
              <a:rPr lang="en-US" sz="1600" b="0" dirty="0">
                <a:solidFill>
                  <a:schemeClr val="accent5"/>
                </a:solidFill>
                <a:latin typeface="Consolas"/>
                <a:ea typeface="Consolas"/>
                <a:cs typeface="Consolas"/>
                <a:sym typeface="Consolas"/>
              </a:rPr>
              <a:t>false</a:t>
            </a:r>
            <a:r>
              <a:rPr lang="en-US" sz="1600" b="0" dirty="0">
                <a:solidFill>
                  <a:schemeClr val="dk1"/>
                </a:solidFill>
                <a:latin typeface="Consolas"/>
                <a:ea typeface="Consolas"/>
                <a:cs typeface="Consolas"/>
                <a:sym typeface="Consolas"/>
              </a:rPr>
              <a:t>;</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a:t>
            </a:r>
            <a:endParaRPr dirty="0"/>
          </a:p>
        </p:txBody>
      </p:sp>
      <p:sp>
        <p:nvSpPr>
          <p:cNvPr id="306" name="Google Shape;306;p27"/>
          <p:cNvSpPr txBox="1"/>
          <p:nvPr/>
        </p:nvSpPr>
        <p:spPr>
          <a:xfrm>
            <a:off x="838200" y="296305"/>
            <a:ext cx="10515600" cy="762635"/>
          </a:xfrm>
          <a:prstGeom prst="rect">
            <a:avLst/>
          </a:prstGeom>
          <a:noFill/>
          <a:ln>
            <a:noFill/>
          </a:ln>
        </p:spPr>
        <p:txBody>
          <a:bodyPr spcFirstLastPara="1" wrap="square" lIns="91425" tIns="45700" rIns="91425" bIns="45700" anchor="ctr" anchorCtr="0">
            <a:normAutofit fontScale="85000" lnSpcReduction="10000"/>
          </a:bodyPr>
          <a:lstStyle/>
          <a:p>
            <a:pPr marL="0" marR="0" lvl="0" indent="0" algn="l" rtl="0">
              <a:lnSpc>
                <a:spcPct val="90000"/>
              </a:lnSpc>
              <a:spcBef>
                <a:spcPts val="0"/>
              </a:spcBef>
              <a:spcAft>
                <a:spcPts val="0"/>
              </a:spcAft>
              <a:buClr>
                <a:schemeClr val="dk1"/>
              </a:buClr>
              <a:buSzPts val="4400"/>
              <a:buFont typeface="Calibri"/>
              <a:buNone/>
            </a:pPr>
            <a:r>
              <a:rPr lang="en-US" sz="4400" i="0" dirty="0">
                <a:solidFill>
                  <a:schemeClr val="dk1"/>
                </a:solidFill>
                <a:latin typeface="Quattrocento Sans"/>
                <a:ea typeface="Quattrocento Sans"/>
                <a:cs typeface="Quattrocento Sans"/>
                <a:sym typeface="Quattrocento Sans"/>
              </a:rPr>
              <a:t>Depth-First Search (DFS) (Recursive Algorithm)</a:t>
            </a:r>
            <a:endParaRPr dirty="0">
              <a:latin typeface="Quattrocento Sans"/>
              <a:ea typeface="Quattrocento Sans"/>
              <a:cs typeface="Quattrocento Sans"/>
              <a:sym typeface="Quattrocento Sans"/>
            </a:endParaRPr>
          </a:p>
        </p:txBody>
      </p:sp>
      <p:sp>
        <p:nvSpPr>
          <p:cNvPr id="307" name="Google Shape;307;p27"/>
          <p:cNvSpPr txBox="1"/>
          <p:nvPr/>
        </p:nvSpPr>
        <p:spPr>
          <a:xfrm>
            <a:off x="838200" y="1244279"/>
            <a:ext cx="10515600" cy="920055"/>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None/>
            </a:pPr>
            <a:endParaRPr dirty="0"/>
          </a:p>
        </p:txBody>
      </p:sp>
      <p:sp>
        <p:nvSpPr>
          <p:cNvPr id="308" name="Google Shape;308;p27"/>
          <p:cNvSpPr txBox="1"/>
          <p:nvPr/>
        </p:nvSpPr>
        <p:spPr>
          <a:xfrm>
            <a:off x="245087" y="1150133"/>
            <a:ext cx="11283298" cy="1464000"/>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chemeClr val="dk1"/>
              </a:buClr>
              <a:buSzPts val="2400"/>
              <a:buFont typeface="Arial"/>
              <a:buChar char="•"/>
            </a:pPr>
            <a:r>
              <a:rPr lang="en-US" sz="2400" dirty="0">
                <a:solidFill>
                  <a:schemeClr val="dk1"/>
                </a:solidFill>
                <a:latin typeface="Quattrocento Sans"/>
                <a:ea typeface="Quattrocento Sans"/>
                <a:cs typeface="Quattrocento Sans"/>
                <a:sym typeface="Quattrocento Sans"/>
              </a:rPr>
              <a:t>DFS explores one branch “all the way down” before coming back to try branches</a:t>
            </a:r>
          </a:p>
          <a:p>
            <a:pPr marL="228600" marR="0" lvl="0" indent="-228600" algn="l" rtl="0">
              <a:lnSpc>
                <a:spcPct val="90000"/>
              </a:lnSpc>
              <a:spcBef>
                <a:spcPts val="0"/>
              </a:spcBef>
              <a:spcAft>
                <a:spcPts val="0"/>
              </a:spcAft>
              <a:buClr>
                <a:schemeClr val="dk1"/>
              </a:buClr>
              <a:buSzPts val="2400"/>
              <a:buFont typeface="Arial"/>
              <a:buChar char="•"/>
            </a:pPr>
            <a:r>
              <a:rPr lang="en-US" sz="2400" b="0" i="0" u="none" strike="noStrike" cap="none" dirty="0">
                <a:solidFill>
                  <a:schemeClr val="dk1"/>
                </a:solidFill>
                <a:latin typeface="Quattrocento Sans"/>
                <a:ea typeface="Quattrocento Sans"/>
                <a:cs typeface="Quattrocento Sans"/>
                <a:sym typeface="Quattrocento Sans"/>
              </a:rPr>
              <a:t>Depending on the order of visiting branc</a:t>
            </a:r>
            <a:r>
              <a:rPr lang="en-US" sz="2400" dirty="0">
                <a:solidFill>
                  <a:schemeClr val="dk1"/>
                </a:solidFill>
                <a:latin typeface="Quattrocento Sans"/>
                <a:ea typeface="Quattrocento Sans"/>
                <a:cs typeface="Quattrocento Sans"/>
                <a:sym typeface="Quattrocento Sans"/>
              </a:rPr>
              <a:t>hes, many possible orderings: e.g., {1, 2, 5, 6, 9, 7, 8, 4, 3}, {1, 4, 3, 2, 5, 8, 6, 7, 9}, etc.</a:t>
            </a:r>
            <a:endParaRPr sz="2400" dirty="0">
              <a:solidFill>
                <a:schemeClr val="dk1"/>
              </a:solidFill>
              <a:latin typeface="Quattrocento Sans"/>
              <a:ea typeface="Quattrocento Sans"/>
              <a:cs typeface="Quattrocento Sans"/>
            </a:endParaRPr>
          </a:p>
        </p:txBody>
      </p:sp>
      <p:grpSp>
        <p:nvGrpSpPr>
          <p:cNvPr id="309" name="Google Shape;309;p27"/>
          <p:cNvGrpSpPr/>
          <p:nvPr/>
        </p:nvGrpSpPr>
        <p:grpSpPr>
          <a:xfrm>
            <a:off x="6096000" y="3029633"/>
            <a:ext cx="3425617" cy="2385282"/>
            <a:chOff x="4102516" y="2597342"/>
            <a:chExt cx="2569277" cy="1789006"/>
          </a:xfrm>
        </p:grpSpPr>
        <p:sp>
          <p:nvSpPr>
            <p:cNvPr id="310" name="Google Shape;310;p27"/>
            <p:cNvSpPr/>
            <p:nvPr/>
          </p:nvSpPr>
          <p:spPr>
            <a:xfrm>
              <a:off x="4419916" y="3029859"/>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1</a:t>
              </a:r>
              <a:endParaRPr sz="2133" b="0" i="0" u="none" strike="noStrike" cap="none">
                <a:solidFill>
                  <a:srgbClr val="000000"/>
                </a:solidFill>
                <a:latin typeface="Calibri"/>
                <a:ea typeface="Calibri"/>
                <a:cs typeface="Calibri"/>
                <a:sym typeface="Calibri"/>
              </a:endParaRPr>
            </a:p>
          </p:txBody>
        </p:sp>
        <p:sp>
          <p:nvSpPr>
            <p:cNvPr id="311" name="Google Shape;311;p27"/>
            <p:cNvSpPr/>
            <p:nvPr/>
          </p:nvSpPr>
          <p:spPr>
            <a:xfrm>
              <a:off x="4533375" y="3648838"/>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2</a:t>
              </a:r>
              <a:endParaRPr sz="2133" b="0" i="0" u="none" strike="noStrike" cap="none">
                <a:solidFill>
                  <a:srgbClr val="000000"/>
                </a:solidFill>
                <a:latin typeface="Calibri"/>
                <a:ea typeface="Calibri"/>
                <a:cs typeface="Calibri"/>
                <a:sym typeface="Calibri"/>
              </a:endParaRPr>
            </a:p>
          </p:txBody>
        </p:sp>
        <p:sp>
          <p:nvSpPr>
            <p:cNvPr id="312" name="Google Shape;312;p27"/>
            <p:cNvSpPr/>
            <p:nvPr/>
          </p:nvSpPr>
          <p:spPr>
            <a:xfrm>
              <a:off x="5207219" y="2597342"/>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3</a:t>
              </a:r>
              <a:endParaRPr sz="2133" b="0" i="0" u="none" strike="noStrike" cap="none">
                <a:solidFill>
                  <a:srgbClr val="000000"/>
                </a:solidFill>
                <a:latin typeface="Calibri"/>
                <a:ea typeface="Calibri"/>
                <a:cs typeface="Calibri"/>
                <a:sym typeface="Calibri"/>
              </a:endParaRPr>
            </a:p>
          </p:txBody>
        </p:sp>
        <p:sp>
          <p:nvSpPr>
            <p:cNvPr id="313" name="Google Shape;313;p27"/>
            <p:cNvSpPr/>
            <p:nvPr/>
          </p:nvSpPr>
          <p:spPr>
            <a:xfrm>
              <a:off x="5017025" y="3051009"/>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4</a:t>
              </a:r>
              <a:endParaRPr sz="2133" b="0" i="0" u="none" strike="noStrike" cap="none">
                <a:solidFill>
                  <a:srgbClr val="000000"/>
                </a:solidFill>
                <a:latin typeface="Calibri"/>
                <a:ea typeface="Calibri"/>
                <a:cs typeface="Calibri"/>
                <a:sym typeface="Calibri"/>
              </a:endParaRPr>
            </a:p>
          </p:txBody>
        </p:sp>
        <p:sp>
          <p:nvSpPr>
            <p:cNvPr id="314" name="Google Shape;314;p27"/>
            <p:cNvSpPr/>
            <p:nvPr/>
          </p:nvSpPr>
          <p:spPr>
            <a:xfrm>
              <a:off x="5389511" y="3761348"/>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5</a:t>
              </a:r>
              <a:endParaRPr sz="2133" b="0" i="0" u="none" strike="noStrike" cap="none">
                <a:solidFill>
                  <a:srgbClr val="000000"/>
                </a:solidFill>
                <a:latin typeface="Calibri"/>
                <a:ea typeface="Calibri"/>
                <a:cs typeface="Calibri"/>
                <a:sym typeface="Calibri"/>
              </a:endParaRPr>
            </a:p>
          </p:txBody>
        </p:sp>
        <p:sp>
          <p:nvSpPr>
            <p:cNvPr id="315" name="Google Shape;315;p27"/>
            <p:cNvSpPr/>
            <p:nvPr/>
          </p:nvSpPr>
          <p:spPr>
            <a:xfrm>
              <a:off x="6047903" y="3907814"/>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6</a:t>
              </a:r>
              <a:endParaRPr sz="2133" b="0" i="0" u="none" strike="noStrike" cap="none">
                <a:solidFill>
                  <a:srgbClr val="000000"/>
                </a:solidFill>
                <a:latin typeface="Calibri"/>
                <a:ea typeface="Calibri"/>
                <a:cs typeface="Calibri"/>
                <a:sym typeface="Calibri"/>
              </a:endParaRPr>
            </a:p>
          </p:txBody>
        </p:sp>
        <p:sp>
          <p:nvSpPr>
            <p:cNvPr id="316" name="Google Shape;316;p27"/>
            <p:cNvSpPr/>
            <p:nvPr/>
          </p:nvSpPr>
          <p:spPr>
            <a:xfrm>
              <a:off x="6354393" y="3134302"/>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7</a:t>
              </a:r>
              <a:endParaRPr sz="2133" b="0" i="0" u="none" strike="noStrike" cap="none">
                <a:solidFill>
                  <a:srgbClr val="000000"/>
                </a:solidFill>
                <a:latin typeface="Calibri"/>
                <a:ea typeface="Calibri"/>
                <a:cs typeface="Calibri"/>
                <a:sym typeface="Calibri"/>
              </a:endParaRPr>
            </a:p>
          </p:txBody>
        </p:sp>
        <p:sp>
          <p:nvSpPr>
            <p:cNvPr id="317" name="Google Shape;317;p27"/>
            <p:cNvSpPr/>
            <p:nvPr/>
          </p:nvSpPr>
          <p:spPr>
            <a:xfrm>
              <a:off x="4889819" y="4133448"/>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8</a:t>
              </a:r>
              <a:endParaRPr sz="2133" b="0" i="0" u="none" strike="noStrike" cap="none">
                <a:solidFill>
                  <a:srgbClr val="000000"/>
                </a:solidFill>
                <a:latin typeface="Calibri"/>
                <a:ea typeface="Calibri"/>
                <a:cs typeface="Calibri"/>
                <a:sym typeface="Calibri"/>
              </a:endParaRPr>
            </a:p>
          </p:txBody>
        </p:sp>
        <p:cxnSp>
          <p:nvCxnSpPr>
            <p:cNvPr id="318" name="Google Shape;318;p27"/>
            <p:cNvCxnSpPr>
              <a:stCxn id="310" idx="2"/>
              <a:endCxn id="311" idx="0"/>
            </p:cNvCxnSpPr>
            <p:nvPr/>
          </p:nvCxnSpPr>
          <p:spPr>
            <a:xfrm>
              <a:off x="4578616" y="3282759"/>
              <a:ext cx="113400" cy="366000"/>
            </a:xfrm>
            <a:prstGeom prst="straightConnector1">
              <a:avLst/>
            </a:prstGeom>
            <a:noFill/>
            <a:ln w="19050" cap="flat" cmpd="sng">
              <a:solidFill>
                <a:schemeClr val="dk2"/>
              </a:solidFill>
              <a:prstDash val="solid"/>
              <a:round/>
              <a:headEnd type="none" w="sm" len="sm"/>
              <a:tailEnd type="none" w="sm" len="sm"/>
            </a:ln>
          </p:spPr>
        </p:cxnSp>
        <p:cxnSp>
          <p:nvCxnSpPr>
            <p:cNvPr id="319" name="Google Shape;319;p27"/>
            <p:cNvCxnSpPr>
              <a:stCxn id="310" idx="3"/>
              <a:endCxn id="313" idx="1"/>
            </p:cNvCxnSpPr>
            <p:nvPr/>
          </p:nvCxnSpPr>
          <p:spPr>
            <a:xfrm>
              <a:off x="4737316" y="3156309"/>
              <a:ext cx="279600" cy="21000"/>
            </a:xfrm>
            <a:prstGeom prst="straightConnector1">
              <a:avLst/>
            </a:prstGeom>
            <a:noFill/>
            <a:ln w="19050" cap="flat" cmpd="sng">
              <a:solidFill>
                <a:schemeClr val="dk2"/>
              </a:solidFill>
              <a:prstDash val="solid"/>
              <a:round/>
              <a:headEnd type="none" w="sm" len="sm"/>
              <a:tailEnd type="none" w="sm" len="sm"/>
            </a:ln>
          </p:spPr>
        </p:cxnSp>
        <p:cxnSp>
          <p:nvCxnSpPr>
            <p:cNvPr id="320" name="Google Shape;320;p27"/>
            <p:cNvCxnSpPr>
              <a:stCxn id="312" idx="2"/>
              <a:endCxn id="313" idx="0"/>
            </p:cNvCxnSpPr>
            <p:nvPr/>
          </p:nvCxnSpPr>
          <p:spPr>
            <a:xfrm flipH="1">
              <a:off x="5175719" y="2850242"/>
              <a:ext cx="190200" cy="200700"/>
            </a:xfrm>
            <a:prstGeom prst="straightConnector1">
              <a:avLst/>
            </a:prstGeom>
            <a:noFill/>
            <a:ln w="19050" cap="flat" cmpd="sng">
              <a:solidFill>
                <a:schemeClr val="dk2"/>
              </a:solidFill>
              <a:prstDash val="solid"/>
              <a:round/>
              <a:headEnd type="none" w="sm" len="sm"/>
              <a:tailEnd type="none" w="sm" len="sm"/>
            </a:ln>
          </p:spPr>
        </p:cxnSp>
        <p:cxnSp>
          <p:nvCxnSpPr>
            <p:cNvPr id="321" name="Google Shape;321;p27"/>
            <p:cNvCxnSpPr>
              <a:stCxn id="315" idx="0"/>
              <a:endCxn id="316" idx="2"/>
            </p:cNvCxnSpPr>
            <p:nvPr/>
          </p:nvCxnSpPr>
          <p:spPr>
            <a:xfrm rot="10800000" flipH="1">
              <a:off x="6206603" y="3387314"/>
              <a:ext cx="306600" cy="520500"/>
            </a:xfrm>
            <a:prstGeom prst="straightConnector1">
              <a:avLst/>
            </a:prstGeom>
            <a:noFill/>
            <a:ln w="19050" cap="flat" cmpd="sng">
              <a:solidFill>
                <a:schemeClr val="dk2"/>
              </a:solidFill>
              <a:prstDash val="solid"/>
              <a:round/>
              <a:headEnd type="none" w="sm" len="sm"/>
              <a:tailEnd type="none" w="sm" len="sm"/>
            </a:ln>
          </p:spPr>
        </p:cxnSp>
        <p:cxnSp>
          <p:nvCxnSpPr>
            <p:cNvPr id="322" name="Google Shape;322;p27"/>
            <p:cNvCxnSpPr>
              <a:stCxn id="315" idx="1"/>
              <a:endCxn id="314" idx="3"/>
            </p:cNvCxnSpPr>
            <p:nvPr/>
          </p:nvCxnSpPr>
          <p:spPr>
            <a:xfrm rot="10800000">
              <a:off x="5706803" y="3887864"/>
              <a:ext cx="341100" cy="146400"/>
            </a:xfrm>
            <a:prstGeom prst="straightConnector1">
              <a:avLst/>
            </a:prstGeom>
            <a:noFill/>
            <a:ln w="19050" cap="flat" cmpd="sng">
              <a:solidFill>
                <a:schemeClr val="dk2"/>
              </a:solidFill>
              <a:prstDash val="solid"/>
              <a:round/>
              <a:headEnd type="none" w="sm" len="sm"/>
              <a:tailEnd type="none" w="sm" len="sm"/>
            </a:ln>
          </p:spPr>
        </p:cxnSp>
        <p:cxnSp>
          <p:nvCxnSpPr>
            <p:cNvPr id="323" name="Google Shape;323;p27"/>
            <p:cNvCxnSpPr>
              <a:stCxn id="311" idx="3"/>
              <a:endCxn id="314" idx="1"/>
            </p:cNvCxnSpPr>
            <p:nvPr/>
          </p:nvCxnSpPr>
          <p:spPr>
            <a:xfrm>
              <a:off x="4850775" y="3775288"/>
              <a:ext cx="538800" cy="112500"/>
            </a:xfrm>
            <a:prstGeom prst="straightConnector1">
              <a:avLst/>
            </a:prstGeom>
            <a:noFill/>
            <a:ln w="19050" cap="flat" cmpd="sng">
              <a:solidFill>
                <a:schemeClr val="dk2"/>
              </a:solidFill>
              <a:prstDash val="solid"/>
              <a:round/>
              <a:headEnd type="none" w="sm" len="sm"/>
              <a:tailEnd type="none" w="sm" len="sm"/>
            </a:ln>
          </p:spPr>
        </p:cxnSp>
        <p:cxnSp>
          <p:nvCxnSpPr>
            <p:cNvPr id="324" name="Google Shape;324;p27"/>
            <p:cNvCxnSpPr>
              <a:stCxn id="314" idx="2"/>
              <a:endCxn id="317" idx="0"/>
            </p:cNvCxnSpPr>
            <p:nvPr/>
          </p:nvCxnSpPr>
          <p:spPr>
            <a:xfrm flipH="1">
              <a:off x="5048411" y="4014248"/>
              <a:ext cx="499800" cy="119100"/>
            </a:xfrm>
            <a:prstGeom prst="straightConnector1">
              <a:avLst/>
            </a:prstGeom>
            <a:noFill/>
            <a:ln w="19050" cap="flat" cmpd="sng">
              <a:solidFill>
                <a:schemeClr val="dk2"/>
              </a:solidFill>
              <a:prstDash val="solid"/>
              <a:round/>
              <a:headEnd type="none" w="sm" len="sm"/>
              <a:tailEnd type="none" w="sm" len="sm"/>
            </a:ln>
          </p:spPr>
        </p:cxnSp>
        <p:sp>
          <p:nvSpPr>
            <p:cNvPr id="325" name="Google Shape;325;p27"/>
            <p:cNvSpPr txBox="1"/>
            <p:nvPr/>
          </p:nvSpPr>
          <p:spPr>
            <a:xfrm>
              <a:off x="4102516" y="2940796"/>
              <a:ext cx="317400" cy="358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s</a:t>
              </a:r>
              <a:endParaRPr sz="2133" b="0" i="0" u="none" strike="noStrike" cap="none">
                <a:solidFill>
                  <a:srgbClr val="000000"/>
                </a:solidFill>
                <a:latin typeface="Calibri"/>
                <a:ea typeface="Calibri"/>
                <a:cs typeface="Calibri"/>
                <a:sym typeface="Calibri"/>
              </a:endParaRPr>
            </a:p>
          </p:txBody>
        </p:sp>
      </p:grpSp>
      <p:sp>
        <p:nvSpPr>
          <p:cNvPr id="326" name="Google Shape;326;p27"/>
          <p:cNvSpPr txBox="1"/>
          <p:nvPr/>
        </p:nvSpPr>
        <p:spPr>
          <a:xfrm>
            <a:off x="6163906" y="3090772"/>
            <a:ext cx="10134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4C3283"/>
                </a:solidFill>
                <a:latin typeface="Quattrocento Sans"/>
                <a:ea typeface="Quattrocento Sans"/>
                <a:cs typeface="Quattrocento Sans"/>
                <a:sym typeface="Quattrocento Sans"/>
              </a:rPr>
              <a:t>VISITED</a:t>
            </a:r>
            <a:endParaRPr>
              <a:solidFill>
                <a:srgbClr val="4C3283"/>
              </a:solidFill>
            </a:endParaRPr>
          </a:p>
        </p:txBody>
      </p:sp>
      <p:sp>
        <p:nvSpPr>
          <p:cNvPr id="327" name="Google Shape;327;p27"/>
          <p:cNvSpPr/>
          <p:nvPr/>
        </p:nvSpPr>
        <p:spPr>
          <a:xfrm>
            <a:off x="8423531" y="4103315"/>
            <a:ext cx="423200" cy="3372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9</a:t>
            </a:r>
            <a:endParaRPr sz="2133" b="0" i="0" u="none" strike="noStrike" cap="none">
              <a:solidFill>
                <a:srgbClr val="000000"/>
              </a:solidFill>
              <a:latin typeface="Calibri"/>
              <a:ea typeface="Calibri"/>
              <a:cs typeface="Calibri"/>
              <a:sym typeface="Calibri"/>
            </a:endParaRPr>
          </a:p>
        </p:txBody>
      </p:sp>
      <p:cxnSp>
        <p:nvCxnSpPr>
          <p:cNvPr id="328" name="Google Shape;328;p27"/>
          <p:cNvCxnSpPr>
            <a:stCxn id="315" idx="0"/>
            <a:endCxn id="327" idx="2"/>
          </p:cNvCxnSpPr>
          <p:nvPr/>
        </p:nvCxnSpPr>
        <p:spPr>
          <a:xfrm rot="10800000">
            <a:off x="8635279" y="4440586"/>
            <a:ext cx="266100" cy="336300"/>
          </a:xfrm>
          <a:prstGeom prst="straightConnector1">
            <a:avLst/>
          </a:prstGeom>
          <a:noFill/>
          <a:ln w="19050" cap="flat" cmpd="sng">
            <a:solidFill>
              <a:schemeClr val="dk2"/>
            </a:solidFill>
            <a:prstDash val="solid"/>
            <a:round/>
            <a:headEnd type="none" w="sm" len="sm"/>
            <a:tailEnd type="none" w="sm" len="sm"/>
          </a:ln>
        </p:spPr>
      </p:cxnSp>
      <p:sp>
        <p:nvSpPr>
          <p:cNvPr id="329" name="Google Shape;329;p27"/>
          <p:cNvSpPr/>
          <p:nvPr/>
        </p:nvSpPr>
        <p:spPr>
          <a:xfrm>
            <a:off x="1056202" y="3632885"/>
            <a:ext cx="1732005" cy="231183"/>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6"/>
                                        </p:tgtEl>
                                        <p:attrNameLst>
                                          <p:attrName>style.visibility</p:attrName>
                                        </p:attrNameLst>
                                      </p:cBhvr>
                                      <p:to>
                                        <p:strVal val="visible"/>
                                      </p:to>
                                    </p:set>
                                    <p:animEffect transition="in" filter="fade">
                                      <p:cBhvr>
                                        <p:cTn id="7" dur="500"/>
                                        <p:tgtEl>
                                          <p:spTgt spid="326"/>
                                        </p:tgtEl>
                                      </p:cBhvr>
                                    </p:animEffect>
                                  </p:childTnLst>
                                </p:cTn>
                              </p:par>
                              <p:par>
                                <p:cTn id="8" presetID="10" presetClass="entr" presetSubtype="0" fill="hold" nodeType="withEffect">
                                  <p:stCondLst>
                                    <p:cond delay="0"/>
                                  </p:stCondLst>
                                  <p:childTnLst>
                                    <p:set>
                                      <p:cBhvr>
                                        <p:cTn id="9" dur="1" fill="hold">
                                          <p:stCondLst>
                                            <p:cond delay="0"/>
                                          </p:stCondLst>
                                        </p:cTn>
                                        <p:tgtEl>
                                          <p:spTgt spid="329"/>
                                        </p:tgtEl>
                                        <p:attrNameLst>
                                          <p:attrName>style.visibility</p:attrName>
                                        </p:attrNameLst>
                                      </p:cBhvr>
                                      <p:to>
                                        <p:strVal val="visible"/>
                                      </p:to>
                                    </p:set>
                                    <p:animEffect transition="in" filter="fade">
                                      <p:cBhvr>
                                        <p:cTn id="10" dur="500"/>
                                        <p:tgtEl>
                                          <p:spTgt spid="329"/>
                                        </p:tgtEl>
                                      </p:cBhvr>
                                    </p:animEffect>
                                  </p:childTnLst>
                                </p:cTn>
                              </p:par>
                              <p:par>
                                <p:cTn id="11" presetID="10" presetClass="entr" presetSubtype="0" fill="hold" nodeType="withEffect">
                                  <p:stCondLst>
                                    <p:cond delay="0"/>
                                  </p:stCondLst>
                                  <p:childTnLst>
                                    <p:set>
                                      <p:cBhvr>
                                        <p:cTn id="12" dur="1" fill="hold">
                                          <p:stCondLst>
                                            <p:cond delay="0"/>
                                          </p:stCondLst>
                                        </p:cTn>
                                        <p:tgtEl>
                                          <p:spTgt spid="302"/>
                                        </p:tgtEl>
                                        <p:attrNameLst>
                                          <p:attrName>style.visibility</p:attrName>
                                        </p:attrNameLst>
                                      </p:cBhvr>
                                      <p:to>
                                        <p:strVal val="visible"/>
                                      </p:to>
                                    </p:set>
                                    <p:animEffect transition="in" filter="fade">
                                      <p:cBhvr>
                                        <p:cTn id="13" dur="500"/>
                                        <p:tgtEl>
                                          <p:spTgt spid="30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01"/>
                                        </p:tgtEl>
                                        <p:attrNameLst>
                                          <p:attrName>style.visibility</p:attrName>
                                        </p:attrNameLst>
                                      </p:cBhvr>
                                      <p:to>
                                        <p:strVal val="visible"/>
                                      </p:to>
                                    </p:set>
                                    <p:animEffect transition="in" filter="fade">
                                      <p:cBhvr>
                                        <p:cTn id="18" dur="500"/>
                                        <p:tgtEl>
                                          <p:spTgt spid="30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99"/>
                                        </p:tgtEl>
                                        <p:attrNameLst>
                                          <p:attrName>style.visibility</p:attrName>
                                        </p:attrNameLst>
                                      </p:cBhvr>
                                      <p:to>
                                        <p:strVal val="visible"/>
                                      </p:to>
                                    </p:set>
                                    <p:animEffect transition="in" filter="fade">
                                      <p:cBhvr>
                                        <p:cTn id="23" dur="500"/>
                                        <p:tgtEl>
                                          <p:spTgt spid="29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96"/>
                                        </p:tgtEl>
                                        <p:attrNameLst>
                                          <p:attrName>style.visibility</p:attrName>
                                        </p:attrNameLst>
                                      </p:cBhvr>
                                      <p:to>
                                        <p:strVal val="visible"/>
                                      </p:to>
                                    </p:set>
                                    <p:animEffect transition="in" filter="fade">
                                      <p:cBhvr>
                                        <p:cTn id="28" dur="500"/>
                                        <p:tgtEl>
                                          <p:spTgt spid="29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98"/>
                                        </p:tgtEl>
                                        <p:attrNameLst>
                                          <p:attrName>style.visibility</p:attrName>
                                        </p:attrNameLst>
                                      </p:cBhvr>
                                      <p:to>
                                        <p:strVal val="visible"/>
                                      </p:to>
                                    </p:set>
                                    <p:animEffect transition="in" filter="fade">
                                      <p:cBhvr>
                                        <p:cTn id="33" dur="500"/>
                                        <p:tgtEl>
                                          <p:spTgt spid="29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97"/>
                                        </p:tgtEl>
                                        <p:attrNameLst>
                                          <p:attrName>style.visibility</p:attrName>
                                        </p:attrNameLst>
                                      </p:cBhvr>
                                      <p:to>
                                        <p:strVal val="visible"/>
                                      </p:to>
                                    </p:set>
                                    <p:animEffect transition="in" filter="fade">
                                      <p:cBhvr>
                                        <p:cTn id="38" dur="500"/>
                                        <p:tgtEl>
                                          <p:spTgt spid="29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00"/>
                                        </p:tgtEl>
                                        <p:attrNameLst>
                                          <p:attrName>style.visibility</p:attrName>
                                        </p:attrNameLst>
                                      </p:cBhvr>
                                      <p:to>
                                        <p:strVal val="visible"/>
                                      </p:to>
                                    </p:set>
                                    <p:animEffect transition="in" filter="fade">
                                      <p:cBhvr>
                                        <p:cTn id="43" dur="500"/>
                                        <p:tgtEl>
                                          <p:spTgt spid="30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03"/>
                                        </p:tgtEl>
                                        <p:attrNameLst>
                                          <p:attrName>style.visibility</p:attrName>
                                        </p:attrNameLst>
                                      </p:cBhvr>
                                      <p:to>
                                        <p:strVal val="visible"/>
                                      </p:to>
                                    </p:set>
                                    <p:animEffect transition="in" filter="fade">
                                      <p:cBhvr>
                                        <p:cTn id="48" dur="500"/>
                                        <p:tgtEl>
                                          <p:spTgt spid="30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04"/>
                                        </p:tgtEl>
                                        <p:attrNameLst>
                                          <p:attrName>style.visibility</p:attrName>
                                        </p:attrNameLst>
                                      </p:cBhvr>
                                      <p:to>
                                        <p:strVal val="visible"/>
                                      </p:to>
                                    </p:set>
                                    <p:animEffect transition="in" filter="fade">
                                      <p:cBhvr>
                                        <p:cTn id="53" dur="500"/>
                                        <p:tgtEl>
                                          <p:spTgt spid="3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33"/>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DFS w/ Stack vs. BFS w/ Queue</a:t>
            </a:r>
            <a:endParaRPr dirty="0"/>
          </a:p>
        </p:txBody>
      </p:sp>
      <p:sp>
        <p:nvSpPr>
          <p:cNvPr id="577" name="Google Shape;577;p33"/>
          <p:cNvSpPr txBox="1"/>
          <p:nvPr/>
        </p:nvSpPr>
        <p:spPr>
          <a:xfrm>
            <a:off x="6474941" y="1219200"/>
            <a:ext cx="5471983" cy="5461686"/>
          </a:xfrm>
          <a:prstGeom prst="rect">
            <a:avLst/>
          </a:prstGeom>
          <a:solidFill>
            <a:srgbClr val="FAFAFA"/>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bfs</a:t>
            </a:r>
            <a:r>
              <a:rPr lang="en-US" sz="1600" b="0" dirty="0">
                <a:solidFill>
                  <a:schemeClr val="dk1"/>
                </a:solidFill>
                <a:latin typeface="Consolas"/>
                <a:ea typeface="Consolas"/>
                <a:cs typeface="Consolas"/>
                <a:sym typeface="Consolas"/>
              </a:rPr>
              <a:t>(</a:t>
            </a:r>
            <a:r>
              <a:rPr lang="en-US" sz="1600" b="0" dirty="0">
                <a:solidFill>
                  <a:schemeClr val="accent3"/>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start)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1" dirty="0">
                <a:solidFill>
                  <a:schemeClr val="accent3"/>
                </a:solidFill>
                <a:highlight>
                  <a:srgbClr val="E6DAFF"/>
                </a:highlight>
                <a:latin typeface="Consolas"/>
                <a:ea typeface="Consolas"/>
                <a:cs typeface="Consolas"/>
                <a:sym typeface="Consolas"/>
              </a:rPr>
              <a:t>Queue</a:t>
            </a:r>
            <a:r>
              <a:rPr lang="en-US" sz="1600" b="0" dirty="0">
                <a:solidFill>
                  <a:schemeClr val="dk1"/>
                </a:solidFill>
                <a:highlight>
                  <a:srgbClr val="E6DAFF"/>
                </a:highlight>
                <a:latin typeface="Consolas"/>
                <a:ea typeface="Consolas"/>
                <a:cs typeface="Consolas"/>
                <a:sym typeface="Consolas"/>
              </a:rPr>
              <a:t>&lt;</a:t>
            </a:r>
            <a:r>
              <a:rPr lang="en-US" sz="1600" b="0" dirty="0">
                <a:solidFill>
                  <a:schemeClr val="accent3"/>
                </a:solidFill>
                <a:highlight>
                  <a:srgbClr val="E6DAFF"/>
                </a:highlight>
                <a:latin typeface="Consolas"/>
                <a:ea typeface="Consolas"/>
                <a:cs typeface="Consolas"/>
                <a:sym typeface="Consolas"/>
              </a:rPr>
              <a:t>Node</a:t>
            </a:r>
            <a:r>
              <a:rPr lang="en-US" sz="1600" b="0" dirty="0">
                <a:solidFill>
                  <a:schemeClr val="dk1"/>
                </a:solidFill>
                <a:highlight>
                  <a:srgbClr val="E6DAFF"/>
                </a:highlight>
                <a:latin typeface="Consolas"/>
                <a:ea typeface="Consolas"/>
                <a:cs typeface="Consolas"/>
                <a:sym typeface="Consolas"/>
              </a:rPr>
              <a:t>&gt; perimeter = </a:t>
            </a:r>
            <a:r>
              <a:rPr lang="en-US" sz="1600" b="0" dirty="0">
                <a:solidFill>
                  <a:schemeClr val="accent2"/>
                </a:solidFill>
                <a:highlight>
                  <a:srgbClr val="E6DAFF"/>
                </a:highlight>
                <a:latin typeface="Consolas"/>
                <a:ea typeface="Consolas"/>
                <a:cs typeface="Consolas"/>
                <a:sym typeface="Consolas"/>
              </a:rPr>
              <a:t>new</a:t>
            </a:r>
            <a:r>
              <a:rPr lang="en-US" sz="1600" b="0" dirty="0">
                <a:solidFill>
                  <a:schemeClr val="dk1"/>
                </a:solidFill>
                <a:highlight>
                  <a:srgbClr val="E6DAFF"/>
                </a:highlight>
                <a:latin typeface="Consolas"/>
                <a:ea typeface="Consolas"/>
                <a:cs typeface="Consolas"/>
                <a:sym typeface="Consolas"/>
              </a:rPr>
              <a:t> </a:t>
            </a:r>
            <a:r>
              <a:rPr lang="en-US" sz="1600" b="1" dirty="0">
                <a:solidFill>
                  <a:schemeClr val="accent3"/>
                </a:solidFill>
                <a:highlight>
                  <a:srgbClr val="E6DAFF"/>
                </a:highlight>
                <a:latin typeface="Consolas"/>
                <a:ea typeface="Consolas"/>
                <a:cs typeface="Consolas"/>
                <a:sym typeface="Consolas"/>
              </a:rPr>
              <a:t>Queue</a:t>
            </a:r>
            <a:r>
              <a:rPr lang="en-US" sz="1600" b="0" dirty="0">
                <a:solidFill>
                  <a:schemeClr val="dk1"/>
                </a:solidFill>
                <a:highlight>
                  <a:srgbClr val="E6DAFF"/>
                </a:highlight>
                <a:latin typeface="Consolas"/>
                <a:ea typeface="Consolas"/>
                <a:cs typeface="Consolas"/>
                <a:sym typeface="Consolas"/>
              </a:rPr>
              <a:t>&lt;&gt;();</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&gt; visited = </a:t>
            </a:r>
            <a:r>
              <a:rPr lang="en-US" sz="1600" b="0" dirty="0">
                <a:solidFill>
                  <a:schemeClr val="accent2"/>
                </a:solidFill>
                <a:latin typeface="Consolas"/>
                <a:ea typeface="Consolas"/>
                <a:cs typeface="Consolas"/>
                <a:sym typeface="Consolas"/>
              </a:rPr>
              <a:t>new</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&lt;&gt;();  </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isEmpty</a:t>
            </a: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from =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remove</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graph.</a:t>
            </a:r>
            <a:r>
              <a:rPr lang="en-US" sz="1600" b="1" dirty="0" err="1">
                <a:solidFill>
                  <a:schemeClr val="dk1"/>
                </a:solidFill>
                <a:latin typeface="Consolas"/>
                <a:ea typeface="Consolas"/>
                <a:cs typeface="Consolas"/>
                <a:sym typeface="Consolas"/>
              </a:rPr>
              <a:t>edgesFrom</a:t>
            </a:r>
            <a:r>
              <a:rPr lang="en-US" sz="1600" b="0" dirty="0">
                <a:solidFill>
                  <a:schemeClr val="dk1"/>
                </a:solidFill>
                <a:latin typeface="Consolas"/>
                <a:ea typeface="Consolas"/>
                <a:cs typeface="Consolas"/>
                <a:sym typeface="Consolas"/>
              </a:rPr>
              <a:t>(from))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to = edge.</a:t>
            </a:r>
            <a:r>
              <a:rPr lang="en-US" sz="1600" b="1" dirty="0">
                <a:solidFill>
                  <a:schemeClr val="dk1"/>
                </a:solidFill>
                <a:latin typeface="Consolas"/>
                <a:ea typeface="Consolas"/>
                <a:cs typeface="Consolas"/>
                <a:sym typeface="Consolas"/>
              </a:rPr>
              <a:t>to</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contains</a:t>
            </a:r>
            <a:r>
              <a:rPr lang="en-US" sz="1600" b="0" dirty="0">
                <a:solidFill>
                  <a:schemeClr val="dk1"/>
                </a:solidFill>
                <a:latin typeface="Consolas"/>
                <a:ea typeface="Consolas"/>
                <a:cs typeface="Consolas"/>
                <a:sym typeface="Consolas"/>
              </a:rPr>
              <a:t>(to))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a:t>
            </a:r>
            <a:endParaRPr dirty="0"/>
          </a:p>
        </p:txBody>
      </p:sp>
      <p:sp>
        <p:nvSpPr>
          <p:cNvPr id="580" name="Google Shape;580;p33"/>
          <p:cNvSpPr txBox="1"/>
          <p:nvPr/>
        </p:nvSpPr>
        <p:spPr>
          <a:xfrm>
            <a:off x="624025" y="1219200"/>
            <a:ext cx="5582100" cy="5461800"/>
          </a:xfrm>
          <a:prstGeom prst="rect">
            <a:avLst/>
          </a:prstGeom>
          <a:solidFill>
            <a:srgbClr val="FAFAFA"/>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dfs</a:t>
            </a:r>
            <a:r>
              <a:rPr lang="en-US" sz="1600" b="0" dirty="0">
                <a:solidFill>
                  <a:schemeClr val="dk1"/>
                </a:solidFill>
                <a:latin typeface="Consolas"/>
                <a:ea typeface="Consolas"/>
                <a:cs typeface="Consolas"/>
                <a:sym typeface="Consolas"/>
              </a:rPr>
              <a:t>(</a:t>
            </a:r>
            <a:r>
              <a:rPr lang="en-US" sz="1600" b="0" dirty="0">
                <a:solidFill>
                  <a:schemeClr val="accent3"/>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start)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1" dirty="0">
                <a:solidFill>
                  <a:schemeClr val="accent3"/>
                </a:solidFill>
                <a:highlight>
                  <a:srgbClr val="E6DAFF"/>
                </a:highlight>
                <a:latin typeface="Consolas"/>
                <a:ea typeface="Consolas"/>
                <a:cs typeface="Consolas"/>
                <a:sym typeface="Consolas"/>
              </a:rPr>
              <a:t>Stack</a:t>
            </a:r>
            <a:r>
              <a:rPr lang="en-US" sz="1600" b="0" dirty="0">
                <a:solidFill>
                  <a:schemeClr val="dk1"/>
                </a:solidFill>
                <a:highlight>
                  <a:srgbClr val="E6DAFF"/>
                </a:highlight>
                <a:latin typeface="Consolas"/>
                <a:ea typeface="Consolas"/>
                <a:cs typeface="Consolas"/>
                <a:sym typeface="Consolas"/>
              </a:rPr>
              <a:t>&lt;</a:t>
            </a:r>
            <a:r>
              <a:rPr lang="en-US" sz="1600" b="0" dirty="0">
                <a:solidFill>
                  <a:schemeClr val="accent3"/>
                </a:solidFill>
                <a:highlight>
                  <a:srgbClr val="E6DAFF"/>
                </a:highlight>
                <a:latin typeface="Consolas"/>
                <a:ea typeface="Consolas"/>
                <a:cs typeface="Consolas"/>
                <a:sym typeface="Consolas"/>
              </a:rPr>
              <a:t>Node</a:t>
            </a:r>
            <a:r>
              <a:rPr lang="en-US" sz="1600" b="0" dirty="0">
                <a:solidFill>
                  <a:schemeClr val="dk1"/>
                </a:solidFill>
                <a:highlight>
                  <a:srgbClr val="E6DAFF"/>
                </a:highlight>
                <a:latin typeface="Consolas"/>
                <a:ea typeface="Consolas"/>
                <a:cs typeface="Consolas"/>
                <a:sym typeface="Consolas"/>
              </a:rPr>
              <a:t>&gt; perimeter = </a:t>
            </a:r>
            <a:r>
              <a:rPr lang="en-US" sz="1600" b="0" dirty="0">
                <a:solidFill>
                  <a:schemeClr val="accent2"/>
                </a:solidFill>
                <a:highlight>
                  <a:srgbClr val="E6DAFF"/>
                </a:highlight>
                <a:latin typeface="Consolas"/>
                <a:ea typeface="Consolas"/>
                <a:cs typeface="Consolas"/>
                <a:sym typeface="Consolas"/>
              </a:rPr>
              <a:t>new</a:t>
            </a:r>
            <a:r>
              <a:rPr lang="en-US" sz="1600" b="0" dirty="0">
                <a:solidFill>
                  <a:schemeClr val="dk1"/>
                </a:solidFill>
                <a:highlight>
                  <a:srgbClr val="E6DAFF"/>
                </a:highlight>
                <a:latin typeface="Consolas"/>
                <a:ea typeface="Consolas"/>
                <a:cs typeface="Consolas"/>
                <a:sym typeface="Consolas"/>
              </a:rPr>
              <a:t> </a:t>
            </a:r>
            <a:r>
              <a:rPr lang="en-US" sz="1600" b="1" dirty="0">
                <a:solidFill>
                  <a:schemeClr val="accent3"/>
                </a:solidFill>
                <a:highlight>
                  <a:srgbClr val="E6DAFF"/>
                </a:highlight>
                <a:latin typeface="Consolas"/>
                <a:ea typeface="Consolas"/>
                <a:cs typeface="Consolas"/>
                <a:sym typeface="Consolas"/>
              </a:rPr>
              <a:t>Stack</a:t>
            </a:r>
            <a:r>
              <a:rPr lang="en-US" sz="1600" b="0" dirty="0">
                <a:solidFill>
                  <a:schemeClr val="dk1"/>
                </a:solidFill>
                <a:highlight>
                  <a:srgbClr val="E6DAFF"/>
                </a:highlight>
                <a:latin typeface="Consolas"/>
                <a:ea typeface="Consolas"/>
                <a:cs typeface="Consolas"/>
                <a:sym typeface="Consolas"/>
              </a:rPr>
              <a:t>&lt;&gt;();</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&gt; visited = </a:t>
            </a:r>
            <a:r>
              <a:rPr lang="en-US" sz="1600" b="0" dirty="0">
                <a:solidFill>
                  <a:schemeClr val="accent2"/>
                </a:solidFill>
                <a:latin typeface="Consolas"/>
                <a:ea typeface="Consolas"/>
                <a:cs typeface="Consolas"/>
                <a:sym typeface="Consolas"/>
              </a:rPr>
              <a:t>new</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&lt;&gt;();  </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isEmpty</a:t>
            </a: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from =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remove</a:t>
            </a:r>
            <a:r>
              <a:rPr lang="en-US" sz="1600" b="0" dirty="0">
                <a:solidFill>
                  <a:schemeClr val="dk1"/>
                </a:solidFill>
                <a:latin typeface="Consolas"/>
                <a:ea typeface="Consolas"/>
                <a:cs typeface="Consolas"/>
                <a:sym typeface="Consolas"/>
              </a:rPr>
              <a:t>();</a:t>
            </a: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dirty="0">
                <a:solidFill>
                  <a:schemeClr val="dk1"/>
                </a:solidFill>
                <a:latin typeface="Consolas"/>
                <a:ea typeface="Consolas"/>
                <a:cs typeface="Consolas"/>
                <a:sym typeface="Consolas"/>
              </a:rPr>
              <a:t>	</a:t>
            </a:r>
            <a:r>
              <a:rPr lang="en-US" sz="1600" dirty="0">
                <a:solidFill>
                  <a:schemeClr val="accent2"/>
                </a:solidFill>
                <a:latin typeface="Consolas"/>
                <a:ea typeface="Consolas"/>
                <a:cs typeface="Consolas"/>
                <a:sym typeface="Consolas"/>
              </a:rPr>
              <a:t>if (!</a:t>
            </a:r>
            <a:r>
              <a:rPr lang="en-US" sz="1600" dirty="0" err="1">
                <a:solidFill>
                  <a:schemeClr val="accent2"/>
                </a:solidFill>
                <a:latin typeface="Consolas"/>
                <a:ea typeface="Consolas"/>
                <a:cs typeface="Consolas"/>
                <a:sym typeface="Consolas"/>
              </a:rPr>
              <a:t>visted.contains</a:t>
            </a:r>
            <a:r>
              <a:rPr lang="en-US" sz="1600" dirty="0">
                <a:solidFill>
                  <a:schemeClr val="accent2"/>
                </a:solidFill>
                <a:latin typeface="Consolas"/>
                <a:ea typeface="Consolas"/>
                <a:cs typeface="Consolas"/>
                <a:sym typeface="Consolas"/>
              </a:rPr>
              <a:t>(from)) {</a:t>
            </a:r>
            <a:endParaRPr sz="160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edge:graph.</a:t>
            </a:r>
            <a:r>
              <a:rPr lang="en-US" sz="1600" b="1" dirty="0" err="1">
                <a:solidFill>
                  <a:schemeClr val="dk1"/>
                </a:solidFill>
                <a:latin typeface="Consolas"/>
                <a:ea typeface="Consolas"/>
                <a:cs typeface="Consolas"/>
                <a:sym typeface="Consolas"/>
              </a:rPr>
              <a:t>edgesFrom</a:t>
            </a:r>
            <a:r>
              <a:rPr lang="en-US" sz="1600" b="0" dirty="0">
                <a:solidFill>
                  <a:schemeClr val="dk1"/>
                </a:solidFill>
                <a:latin typeface="Consolas"/>
                <a:ea typeface="Consolas"/>
                <a:cs typeface="Consolas"/>
                <a:sym typeface="Consolas"/>
              </a:rPr>
              <a:t>(from))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to = edge.</a:t>
            </a:r>
            <a:r>
              <a:rPr lang="en-US" sz="1600" b="1" dirty="0">
                <a:solidFill>
                  <a:schemeClr val="dk1"/>
                </a:solidFill>
                <a:latin typeface="Consolas"/>
                <a:ea typeface="Consolas"/>
                <a:cs typeface="Consolas"/>
                <a:sym typeface="Consolas"/>
              </a:rPr>
              <a:t>to();</a:t>
            </a:r>
            <a:endParaRPr sz="1600" b="1"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1" dirty="0">
                <a:solidFill>
                  <a:schemeClr val="dk1"/>
                </a:solidFill>
                <a:latin typeface="Consolas"/>
                <a:ea typeface="Consolas"/>
                <a:cs typeface="Consolas"/>
                <a:sym typeface="Consolas"/>
              </a:rPr>
              <a:t>(to)</a:t>
            </a:r>
            <a:endParaRPr sz="1600" b="1"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dirty="0">
                <a:solidFill>
                  <a:schemeClr val="dk1"/>
                </a:solidFill>
                <a:latin typeface="Consolas"/>
                <a:ea typeface="Consolas"/>
                <a:cs typeface="Consolas"/>
                <a:sym typeface="Consolas"/>
              </a:rPr>
              <a:t>      }</a:t>
            </a:r>
            <a:endParaRPr sz="1600" b="1"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endParaRPr sz="1600" b="1"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dirty="0">
                <a:solidFill>
                  <a:schemeClr val="dk1"/>
                </a:solidFill>
                <a:latin typeface="Consolas"/>
                <a:ea typeface="Consolas"/>
                <a:cs typeface="Consolas"/>
                <a:sym typeface="Consolas"/>
              </a:rPr>
              <a:t>      </a:t>
            </a:r>
            <a:r>
              <a:rPr lang="en-US" sz="1600" b="1" dirty="0" err="1">
                <a:solidFill>
                  <a:schemeClr val="dk1"/>
                </a:solidFill>
                <a:latin typeface="Consolas"/>
                <a:ea typeface="Consolas"/>
                <a:cs typeface="Consolas"/>
                <a:sym typeface="Consolas"/>
              </a:rPr>
              <a:t>visited.add</a:t>
            </a:r>
            <a:r>
              <a:rPr lang="en-US" sz="1600" b="1" dirty="0">
                <a:solidFill>
                  <a:schemeClr val="dk1"/>
                </a:solidFill>
                <a:latin typeface="Consolas"/>
                <a:ea typeface="Consolas"/>
                <a:cs typeface="Consolas"/>
                <a:sym typeface="Consolas"/>
              </a:rPr>
              <a:t>(from);</a:t>
            </a:r>
            <a:endParaRPr sz="1600" b="1"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dirty="0">
                <a:solidFill>
                  <a:schemeClr val="dk1"/>
                </a:solidFill>
                <a:latin typeface="Consolas"/>
                <a:ea typeface="Consolas"/>
                <a:cs typeface="Consolas"/>
                <a:sym typeface="Consolas"/>
              </a:rPr>
              <a:t>    }</a:t>
            </a:r>
            <a:endParaRPr sz="1600" b="1"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dirty="0">
                <a:solidFill>
                  <a:schemeClr val="dk1"/>
                </a:solidFill>
                <a:latin typeface="Consolas"/>
                <a:ea typeface="Consolas"/>
                <a:cs typeface="Consolas"/>
                <a:sym typeface="Consolas"/>
              </a:rPr>
              <a:t>  }</a:t>
            </a:r>
            <a:endParaRPr sz="1600" b="1"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dirty="0">
                <a:solidFill>
                  <a:schemeClr val="dk1"/>
                </a:solidFill>
                <a:latin typeface="Consolas"/>
                <a:ea typeface="Consolas"/>
                <a:cs typeface="Consolas"/>
                <a:sym typeface="Consolas"/>
              </a:rPr>
              <a:t>}</a:t>
            </a:r>
            <a:endParaRPr sz="1600" b="1" dirty="0">
              <a:solidFill>
                <a:schemeClr val="dk1"/>
              </a:solidFill>
              <a:latin typeface="Consolas"/>
              <a:ea typeface="Consolas"/>
              <a:cs typeface="Consolas"/>
              <a:sym typeface="Consola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34"/>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Recap: Graph Traversals</a:t>
            </a:r>
            <a:endParaRPr/>
          </a:p>
        </p:txBody>
      </p:sp>
      <p:sp>
        <p:nvSpPr>
          <p:cNvPr id="591" name="Google Shape;591;p34"/>
          <p:cNvSpPr/>
          <p:nvPr/>
        </p:nvSpPr>
        <p:spPr>
          <a:xfrm>
            <a:off x="6348844" y="1700085"/>
            <a:ext cx="5091547" cy="2577580"/>
          </a:xfrm>
          <a:prstGeom prst="rect">
            <a:avLst/>
          </a:prstGeom>
          <a:solidFill>
            <a:srgbClr val="B6A47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b="1" i="1" dirty="0">
                <a:solidFill>
                  <a:schemeClr val="lt1"/>
                </a:solidFill>
                <a:latin typeface="Quattrocento Sans"/>
                <a:ea typeface="Quattrocento Sans"/>
                <a:cs typeface="Quattrocento Sans"/>
                <a:sym typeface="Quattrocento Sans"/>
              </a:rPr>
              <a:t>BFS</a:t>
            </a:r>
            <a:endParaRPr dirty="0"/>
          </a:p>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(Iterative)</a:t>
            </a:r>
            <a:endParaRPr dirty="0"/>
          </a:p>
          <a:p>
            <a:pPr marL="0" marR="0" lvl="0" indent="0" algn="ctr" rtl="0">
              <a:spcBef>
                <a:spcPts val="0"/>
              </a:spcBef>
              <a:spcAft>
                <a:spcPts val="0"/>
              </a:spcAft>
              <a:buNone/>
            </a:pPr>
            <a:endParaRPr sz="1800" dirty="0">
              <a:solidFill>
                <a:schemeClr val="lt1"/>
              </a:solidFill>
              <a:latin typeface="Quattrocento Sans"/>
              <a:ea typeface="Quattrocento Sans"/>
              <a:cs typeface="Quattrocento Sans"/>
              <a:sym typeface="Quattrocento Sans"/>
            </a:endParaRPr>
          </a:p>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Quattrocento Sans"/>
                <a:ea typeface="Quattrocento Sans"/>
                <a:cs typeface="Quattrocento Sans"/>
                <a:sym typeface="Quattrocento Sans"/>
              </a:rPr>
              <a:t>Explore layer-by-layer: examine every node at a certain distance from start, then examine nodes that are one level farther </a:t>
            </a:r>
            <a:endParaRPr dirty="0"/>
          </a:p>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Quattrocento Sans"/>
                <a:ea typeface="Quattrocento Sans"/>
                <a:cs typeface="Quattrocento Sans"/>
                <a:sym typeface="Quattrocento Sans"/>
              </a:rPr>
              <a:t>Uses a </a:t>
            </a:r>
            <a:r>
              <a:rPr lang="en-US" sz="1800" b="1" u="sng" dirty="0">
                <a:solidFill>
                  <a:schemeClr val="lt1"/>
                </a:solidFill>
                <a:latin typeface="Quattrocento Sans"/>
                <a:ea typeface="Quattrocento Sans"/>
                <a:cs typeface="Quattrocento Sans"/>
                <a:sym typeface="Quattrocento Sans"/>
              </a:rPr>
              <a:t>queue</a:t>
            </a:r>
            <a:r>
              <a:rPr lang="en-US" sz="1800" dirty="0">
                <a:solidFill>
                  <a:schemeClr val="lt1"/>
                </a:solidFill>
                <a:latin typeface="Quattrocento Sans"/>
                <a:ea typeface="Quattrocento Sans"/>
                <a:cs typeface="Quattrocento Sans"/>
                <a:sym typeface="Quattrocento Sans"/>
              </a:rPr>
              <a:t>!</a:t>
            </a:r>
            <a:endParaRPr dirty="0"/>
          </a:p>
          <a:p>
            <a:pPr marL="0" marR="0" lvl="0" indent="0" algn="ctr" rtl="0">
              <a:spcBef>
                <a:spcPts val="0"/>
              </a:spcBef>
              <a:spcAft>
                <a:spcPts val="0"/>
              </a:spcAft>
              <a:buNone/>
            </a:pPr>
            <a:endParaRPr sz="1800" dirty="0">
              <a:solidFill>
                <a:schemeClr val="lt1"/>
              </a:solidFill>
              <a:latin typeface="Quattrocento Sans"/>
              <a:ea typeface="Quattrocento Sans"/>
              <a:cs typeface="Quattrocento Sans"/>
              <a:sym typeface="Quattrocento Sans"/>
            </a:endParaRPr>
          </a:p>
        </p:txBody>
      </p:sp>
      <p:sp>
        <p:nvSpPr>
          <p:cNvPr id="592" name="Google Shape;592;p34"/>
          <p:cNvSpPr/>
          <p:nvPr/>
        </p:nvSpPr>
        <p:spPr>
          <a:xfrm>
            <a:off x="751608" y="1700085"/>
            <a:ext cx="5344391" cy="2577580"/>
          </a:xfrm>
          <a:prstGeom prst="rect">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b="1" i="1">
                <a:solidFill>
                  <a:schemeClr val="lt1"/>
                </a:solidFill>
                <a:latin typeface="Quattrocento Sans"/>
                <a:ea typeface="Quattrocento Sans"/>
                <a:cs typeface="Quattrocento Sans"/>
                <a:sym typeface="Quattrocento Sans"/>
              </a:rPr>
              <a:t>DFS</a:t>
            </a:r>
            <a:endParaRPr>
              <a:solidFill>
                <a:schemeClr val="lt1"/>
              </a:solidFill>
            </a:endParaRPr>
          </a:p>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(Iterative)</a:t>
            </a:r>
            <a:endParaRPr>
              <a:solidFill>
                <a:schemeClr val="lt1"/>
              </a:solidFill>
            </a:endParaRPr>
          </a:p>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Quattrocento Sans"/>
                <a:ea typeface="Quattrocento Sans"/>
                <a:cs typeface="Quattrocento Sans"/>
                <a:sym typeface="Quattrocento Sans"/>
              </a:rPr>
              <a:t>Follow a “choice” all the way to the end, then come back to revisit other choices</a:t>
            </a:r>
            <a:endParaRPr>
              <a:solidFill>
                <a:schemeClr val="lt1"/>
              </a:solidFil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Quattrocento Sans"/>
                <a:ea typeface="Quattrocento Sans"/>
                <a:cs typeface="Quattrocento Sans"/>
                <a:sym typeface="Quattrocento Sans"/>
              </a:rPr>
              <a:t>Uses a </a:t>
            </a:r>
            <a:r>
              <a:rPr lang="en-US" sz="1800" b="1" u="sng">
                <a:solidFill>
                  <a:schemeClr val="lt1"/>
                </a:solidFill>
                <a:latin typeface="Quattrocento Sans"/>
                <a:ea typeface="Quattrocento Sans"/>
                <a:cs typeface="Quattrocento Sans"/>
                <a:sym typeface="Quattrocento Sans"/>
              </a:rPr>
              <a:t>stack</a:t>
            </a:r>
            <a:r>
              <a:rPr lang="en-US" sz="1800">
                <a:solidFill>
                  <a:schemeClr val="lt1"/>
                </a:solidFill>
                <a:latin typeface="Quattrocento Sans"/>
                <a:ea typeface="Quattrocento Sans"/>
                <a:cs typeface="Quattrocento Sans"/>
                <a:sym typeface="Quattrocento Sans"/>
              </a:rPr>
              <a:t>!</a:t>
            </a:r>
            <a:endParaRPr>
              <a:solidFill>
                <a:schemeClr val="lt1"/>
              </a:solidFill>
            </a:endParaRPr>
          </a:p>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93" name="Google Shape;593;p34"/>
          <p:cNvSpPr/>
          <p:nvPr/>
        </p:nvSpPr>
        <p:spPr>
          <a:xfrm>
            <a:off x="4066311" y="3612011"/>
            <a:ext cx="1776846" cy="1018309"/>
          </a:xfrm>
          <a:prstGeom prst="roundRect">
            <a:avLst>
              <a:gd name="adj" fmla="val 16667"/>
            </a:avLst>
          </a:prstGeom>
          <a:solidFill>
            <a:srgbClr val="4C328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i="1">
                <a:solidFill>
                  <a:schemeClr val="lt1"/>
                </a:solidFill>
                <a:latin typeface="Quattrocento Sans"/>
                <a:ea typeface="Quattrocento Sans"/>
                <a:cs typeface="Quattrocento Sans"/>
                <a:sym typeface="Quattrocento Sans"/>
              </a:rPr>
              <a:t>DFS</a:t>
            </a:r>
            <a:endParaRPr sz="4800" b="1" i="1">
              <a:solidFill>
                <a:schemeClr val="lt1"/>
              </a:solidFill>
              <a:latin typeface="Quattrocento Sans"/>
              <a:ea typeface="Quattrocento Sans"/>
              <a:cs typeface="Quattrocento Sans"/>
              <a:sym typeface="Quattrocento Sans"/>
            </a:endParaRPr>
          </a:p>
          <a:p>
            <a:pPr marL="0" marR="0" lvl="0" indent="0" algn="ctr" rtl="0">
              <a:spcBef>
                <a:spcPts val="0"/>
              </a:spcBef>
              <a:spcAft>
                <a:spcPts val="0"/>
              </a:spcAft>
              <a:buNone/>
            </a:pPr>
            <a:r>
              <a:rPr lang="en-US" sz="1400">
                <a:solidFill>
                  <a:schemeClr val="lt1"/>
                </a:solidFill>
                <a:latin typeface="Quattrocento Sans"/>
                <a:ea typeface="Quattrocento Sans"/>
                <a:cs typeface="Quattrocento Sans"/>
                <a:sym typeface="Quattrocento Sans"/>
              </a:rPr>
              <a:t>(Recursive)</a:t>
            </a:r>
            <a:endParaRPr/>
          </a:p>
        </p:txBody>
      </p:sp>
      <p:grpSp>
        <p:nvGrpSpPr>
          <p:cNvPr id="594" name="Google Shape;594;p34"/>
          <p:cNvGrpSpPr/>
          <p:nvPr/>
        </p:nvGrpSpPr>
        <p:grpSpPr>
          <a:xfrm>
            <a:off x="5843025" y="4272554"/>
            <a:ext cx="5778300" cy="307800"/>
            <a:chOff x="5843025" y="6396325"/>
            <a:chExt cx="5778300" cy="307800"/>
          </a:xfrm>
        </p:grpSpPr>
        <p:sp>
          <p:nvSpPr>
            <p:cNvPr id="595" name="Google Shape;595;p34"/>
            <p:cNvSpPr txBox="1"/>
            <p:nvPr/>
          </p:nvSpPr>
          <p:spPr>
            <a:xfrm>
              <a:off x="6167925" y="6396325"/>
              <a:ext cx="54534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a:solidFill>
                    <a:schemeClr val="dk1"/>
                  </a:solidFill>
                  <a:latin typeface="Quattrocento Sans"/>
                  <a:ea typeface="Quattrocento Sans"/>
                  <a:cs typeface="Quattrocento Sans"/>
                  <a:sym typeface="Quattrocento Sans"/>
                </a:rPr>
                <a:t>On huge graphs, might overflow the call stack</a:t>
              </a:r>
              <a:endParaRPr dirty="0"/>
            </a:p>
          </p:txBody>
        </p:sp>
        <p:cxnSp>
          <p:nvCxnSpPr>
            <p:cNvPr id="596" name="Google Shape;596;p34"/>
            <p:cNvCxnSpPr>
              <a:stCxn id="595" idx="1"/>
            </p:cNvCxnSpPr>
            <p:nvPr/>
          </p:nvCxnSpPr>
          <p:spPr>
            <a:xfrm rot="10800000">
              <a:off x="5843025" y="6550225"/>
              <a:ext cx="324900" cy="0"/>
            </a:xfrm>
            <a:prstGeom prst="straightConnector1">
              <a:avLst/>
            </a:prstGeom>
            <a:noFill/>
            <a:ln w="28575" cap="flat" cmpd="sng">
              <a:solidFill>
                <a:srgbClr val="4C3283"/>
              </a:solidFill>
              <a:prstDash val="solid"/>
              <a:round/>
              <a:headEnd type="none" w="sm" len="sm"/>
              <a:tailEnd type="triangl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25" name="Rectangle 24">
            <a:extLst>
              <a:ext uri="{FF2B5EF4-FFF2-40B4-BE49-F238E27FC236}">
                <a16:creationId xmlns:a16="http://schemas.microsoft.com/office/drawing/2014/main" id="{80C26244-8177-B021-E21B-C9B9204460E7}"/>
              </a:ext>
            </a:extLst>
          </p:cNvPr>
          <p:cNvSpPr/>
          <p:nvPr/>
        </p:nvSpPr>
        <p:spPr>
          <a:xfrm>
            <a:off x="8086782" y="1122744"/>
            <a:ext cx="3675457" cy="49789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E"/>
          </a:p>
        </p:txBody>
      </p:sp>
      <p:sp>
        <p:nvSpPr>
          <p:cNvPr id="620" name="Google Shape;620;p37"/>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Topological Sort</a:t>
            </a:r>
            <a:endParaRPr dirty="0"/>
          </a:p>
        </p:txBody>
      </p:sp>
      <p:sp>
        <p:nvSpPr>
          <p:cNvPr id="621" name="Google Shape;621;p37"/>
          <p:cNvSpPr txBox="1">
            <a:spLocks noGrp="1"/>
          </p:cNvSpPr>
          <p:nvPr>
            <p:ph type="body" idx="1"/>
          </p:nvPr>
        </p:nvSpPr>
        <p:spPr>
          <a:xfrm>
            <a:off x="838200" y="1429384"/>
            <a:ext cx="6772500" cy="4972200"/>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1600"/>
              </a:spcBef>
              <a:spcAft>
                <a:spcPts val="0"/>
              </a:spcAft>
              <a:buNone/>
            </a:pPr>
            <a:r>
              <a:rPr lang="en-GB" dirty="0"/>
              <a:t>A Directed Acyclic Graph (DAG) : A directed graph (digraph) without any cycles</a:t>
            </a:r>
          </a:p>
          <a:p>
            <a:pPr marL="0" lvl="0" indent="0" algn="l" rtl="0">
              <a:lnSpc>
                <a:spcPct val="90000"/>
              </a:lnSpc>
              <a:spcBef>
                <a:spcPts val="1600"/>
              </a:spcBef>
              <a:spcAft>
                <a:spcPts val="0"/>
              </a:spcAft>
              <a:buNone/>
            </a:pPr>
            <a:r>
              <a:rPr lang="en-US" dirty="0"/>
              <a:t>A DAG encodes a “dependency graph”</a:t>
            </a:r>
            <a:endParaRPr dirty="0"/>
          </a:p>
          <a:p>
            <a:pPr marL="265176" lvl="1" indent="-137159" algn="l" rtl="0">
              <a:lnSpc>
                <a:spcPct val="90000"/>
              </a:lnSpc>
              <a:spcBef>
                <a:spcPts val="400"/>
              </a:spcBef>
              <a:spcAft>
                <a:spcPts val="0"/>
              </a:spcAft>
              <a:buSzPts val="1800"/>
              <a:buChar char="○"/>
            </a:pPr>
            <a:r>
              <a:rPr lang="en-US" dirty="0"/>
              <a:t>An edge (u, v) means u must precede v</a:t>
            </a:r>
            <a:endParaRPr dirty="0"/>
          </a:p>
          <a:p>
            <a:pPr marL="265176" lvl="1" indent="-137159" algn="l" rtl="0">
              <a:lnSpc>
                <a:spcPct val="90000"/>
              </a:lnSpc>
              <a:spcBef>
                <a:spcPts val="600"/>
              </a:spcBef>
              <a:spcAft>
                <a:spcPts val="0"/>
              </a:spcAft>
              <a:buSzPts val="1800"/>
              <a:buChar char="○"/>
            </a:pPr>
            <a:r>
              <a:rPr lang="en-US" dirty="0"/>
              <a:t>A topological sort </a:t>
            </a:r>
            <a:r>
              <a:rPr lang="en-US" altLang="zh-CN" dirty="0"/>
              <a:t>or </a:t>
            </a:r>
            <a:r>
              <a:rPr lang="en-US" dirty="0"/>
              <a:t>topological ordering of a DAG gives a total node ordering that </a:t>
            </a:r>
            <a:r>
              <a:rPr lang="en-US" b="1" dirty="0"/>
              <a:t>respects dependencies</a:t>
            </a:r>
            <a:br>
              <a:rPr lang="en-US" b="1" dirty="0"/>
            </a:br>
            <a:endParaRPr lang="en-GB" dirty="0"/>
          </a:p>
          <a:p>
            <a:pPr marL="0" lvl="0" indent="0" algn="l" rtl="0">
              <a:lnSpc>
                <a:spcPct val="90000"/>
              </a:lnSpc>
              <a:spcBef>
                <a:spcPts val="1600"/>
              </a:spcBef>
              <a:spcAft>
                <a:spcPts val="0"/>
              </a:spcAft>
              <a:buNone/>
            </a:pPr>
            <a:r>
              <a:rPr lang="en-GB" dirty="0"/>
              <a:t>Applications:</a:t>
            </a:r>
          </a:p>
          <a:p>
            <a:pPr marL="265176" lvl="1" indent="-137159" algn="l" rtl="0">
              <a:lnSpc>
                <a:spcPct val="90000"/>
              </a:lnSpc>
              <a:spcBef>
                <a:spcPts val="600"/>
              </a:spcBef>
              <a:spcAft>
                <a:spcPts val="0"/>
              </a:spcAft>
              <a:buSzPts val="1800"/>
              <a:buChar char="○"/>
            </a:pPr>
            <a:r>
              <a:rPr lang="en-US" dirty="0"/>
              <a:t>Compiling multiple Java files</a:t>
            </a:r>
            <a:endParaRPr dirty="0"/>
          </a:p>
          <a:p>
            <a:pPr marL="265176" lvl="1" indent="-137159" algn="l" rtl="0">
              <a:lnSpc>
                <a:spcPct val="90000"/>
              </a:lnSpc>
              <a:spcBef>
                <a:spcPts val="600"/>
              </a:spcBef>
              <a:spcAft>
                <a:spcPts val="0"/>
              </a:spcAft>
              <a:buSzPts val="1800"/>
              <a:buChar char="○"/>
            </a:pPr>
            <a:r>
              <a:rPr lang="en-US" dirty="0"/>
              <a:t>Multi-job Workflows</a:t>
            </a:r>
            <a:endParaRPr dirty="0"/>
          </a:p>
        </p:txBody>
      </p:sp>
      <p:grpSp>
        <p:nvGrpSpPr>
          <p:cNvPr id="622" name="Google Shape;622;p37"/>
          <p:cNvGrpSpPr/>
          <p:nvPr/>
        </p:nvGrpSpPr>
        <p:grpSpPr>
          <a:xfrm>
            <a:off x="9337243" y="1731231"/>
            <a:ext cx="1666253" cy="1323836"/>
            <a:chOff x="9337243" y="2135533"/>
            <a:chExt cx="1666253" cy="1323836"/>
          </a:xfrm>
        </p:grpSpPr>
        <p:sp>
          <p:nvSpPr>
            <p:cNvPr id="623" name="Google Shape;623;p37"/>
            <p:cNvSpPr/>
            <p:nvPr/>
          </p:nvSpPr>
          <p:spPr>
            <a:xfrm>
              <a:off x="9337243" y="2135533"/>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A</a:t>
              </a:r>
              <a:endParaRPr/>
            </a:p>
          </p:txBody>
        </p:sp>
        <p:cxnSp>
          <p:nvCxnSpPr>
            <p:cNvPr id="624" name="Google Shape;624;p37"/>
            <p:cNvCxnSpPr>
              <a:stCxn id="623" idx="3"/>
              <a:endCxn id="625" idx="1"/>
            </p:cNvCxnSpPr>
            <p:nvPr/>
          </p:nvCxnSpPr>
          <p:spPr>
            <a:xfrm>
              <a:off x="9761443" y="2293333"/>
              <a:ext cx="817800" cy="504000"/>
            </a:xfrm>
            <a:prstGeom prst="straightConnector1">
              <a:avLst/>
            </a:prstGeom>
            <a:noFill/>
            <a:ln w="28575" cap="flat" cmpd="sng">
              <a:solidFill>
                <a:srgbClr val="A48DD3"/>
              </a:solidFill>
              <a:prstDash val="solid"/>
              <a:round/>
              <a:headEnd type="none" w="sm" len="sm"/>
              <a:tailEnd type="triangle" w="lg" len="lg"/>
            </a:ln>
          </p:spPr>
        </p:cxnSp>
        <p:sp>
          <p:nvSpPr>
            <p:cNvPr id="626" name="Google Shape;626;p37"/>
            <p:cNvSpPr/>
            <p:nvPr/>
          </p:nvSpPr>
          <p:spPr>
            <a:xfrm>
              <a:off x="9549380" y="3143769"/>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B</a:t>
              </a:r>
              <a:endParaRPr/>
            </a:p>
          </p:txBody>
        </p:sp>
        <p:cxnSp>
          <p:nvCxnSpPr>
            <p:cNvPr id="627" name="Google Shape;627;p37"/>
            <p:cNvCxnSpPr>
              <a:stCxn id="626" idx="3"/>
              <a:endCxn id="625" idx="1"/>
            </p:cNvCxnSpPr>
            <p:nvPr/>
          </p:nvCxnSpPr>
          <p:spPr>
            <a:xfrm rot="10800000" flipH="1">
              <a:off x="9973580" y="2797569"/>
              <a:ext cx="605700" cy="504000"/>
            </a:xfrm>
            <a:prstGeom prst="straightConnector1">
              <a:avLst/>
            </a:prstGeom>
            <a:noFill/>
            <a:ln w="28575" cap="flat" cmpd="sng">
              <a:solidFill>
                <a:srgbClr val="A48DD3"/>
              </a:solidFill>
              <a:prstDash val="solid"/>
              <a:round/>
              <a:headEnd type="none" w="sm" len="sm"/>
              <a:tailEnd type="triangle" w="lg" len="lg"/>
            </a:ln>
          </p:spPr>
        </p:cxnSp>
        <p:sp>
          <p:nvSpPr>
            <p:cNvPr id="625" name="Google Shape;625;p37"/>
            <p:cNvSpPr/>
            <p:nvPr/>
          </p:nvSpPr>
          <p:spPr>
            <a:xfrm>
              <a:off x="10579296" y="2639651"/>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C</a:t>
              </a:r>
              <a:endParaRPr/>
            </a:p>
          </p:txBody>
        </p:sp>
        <p:cxnSp>
          <p:nvCxnSpPr>
            <p:cNvPr id="628" name="Google Shape;628;p37"/>
            <p:cNvCxnSpPr>
              <a:stCxn id="623" idx="2"/>
              <a:endCxn id="626" idx="0"/>
            </p:cNvCxnSpPr>
            <p:nvPr/>
          </p:nvCxnSpPr>
          <p:spPr>
            <a:xfrm>
              <a:off x="9549343" y="2451133"/>
              <a:ext cx="212100" cy="692700"/>
            </a:xfrm>
            <a:prstGeom prst="straightConnector1">
              <a:avLst/>
            </a:prstGeom>
            <a:noFill/>
            <a:ln w="28575" cap="flat" cmpd="sng">
              <a:solidFill>
                <a:srgbClr val="A48DD3"/>
              </a:solidFill>
              <a:prstDash val="solid"/>
              <a:round/>
              <a:headEnd type="none" w="sm" len="sm"/>
              <a:tailEnd type="triangle" w="lg" len="lg"/>
            </a:ln>
          </p:spPr>
        </p:cxnSp>
      </p:grpSp>
      <p:grpSp>
        <p:nvGrpSpPr>
          <p:cNvPr id="629" name="Google Shape;629;p37"/>
          <p:cNvGrpSpPr/>
          <p:nvPr/>
        </p:nvGrpSpPr>
        <p:grpSpPr>
          <a:xfrm>
            <a:off x="8204637" y="1517506"/>
            <a:ext cx="3382238" cy="1672501"/>
            <a:chOff x="8204637" y="1921808"/>
            <a:chExt cx="3382238" cy="1672501"/>
          </a:xfrm>
        </p:grpSpPr>
        <p:sp>
          <p:nvSpPr>
            <p:cNvPr id="630" name="Google Shape;630;p37"/>
            <p:cNvSpPr/>
            <p:nvPr/>
          </p:nvSpPr>
          <p:spPr>
            <a:xfrm>
              <a:off x="10070679" y="1921808"/>
              <a:ext cx="1310400" cy="340500"/>
            </a:xfrm>
            <a:prstGeom prst="wedgeRoundRectCallout">
              <a:avLst>
                <a:gd name="adj1" fmla="val -45299"/>
                <a:gd name="adj2" fmla="val 97384"/>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A before C</a:t>
              </a:r>
              <a:endParaRPr/>
            </a:p>
          </p:txBody>
        </p:sp>
        <p:sp>
          <p:nvSpPr>
            <p:cNvPr id="631" name="Google Shape;631;p37"/>
            <p:cNvSpPr/>
            <p:nvPr/>
          </p:nvSpPr>
          <p:spPr>
            <a:xfrm>
              <a:off x="10276475" y="3253809"/>
              <a:ext cx="1310400" cy="340500"/>
            </a:xfrm>
            <a:prstGeom prst="wedgeRoundRectCallout">
              <a:avLst>
                <a:gd name="adj1" fmla="val -48017"/>
                <a:gd name="adj2" fmla="val -80523"/>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B before C</a:t>
              </a:r>
              <a:endParaRPr/>
            </a:p>
          </p:txBody>
        </p:sp>
        <p:sp>
          <p:nvSpPr>
            <p:cNvPr id="632" name="Google Shape;632;p37"/>
            <p:cNvSpPr/>
            <p:nvPr/>
          </p:nvSpPr>
          <p:spPr>
            <a:xfrm>
              <a:off x="8204637" y="2766469"/>
              <a:ext cx="1310400" cy="340500"/>
            </a:xfrm>
            <a:prstGeom prst="wedgeRoundRectCallout">
              <a:avLst>
                <a:gd name="adj1" fmla="val 48035"/>
                <a:gd name="adj2" fmla="val -90987"/>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A before B</a:t>
              </a:r>
              <a:endParaRPr/>
            </a:p>
          </p:txBody>
        </p:sp>
      </p:grpSp>
      <p:grpSp>
        <p:nvGrpSpPr>
          <p:cNvPr id="633" name="Google Shape;633;p37"/>
          <p:cNvGrpSpPr/>
          <p:nvPr/>
        </p:nvGrpSpPr>
        <p:grpSpPr>
          <a:xfrm>
            <a:off x="9251755" y="4066278"/>
            <a:ext cx="1988504" cy="328105"/>
            <a:chOff x="9090876" y="4678533"/>
            <a:chExt cx="1988504" cy="328105"/>
          </a:xfrm>
        </p:grpSpPr>
        <p:sp>
          <p:nvSpPr>
            <p:cNvPr id="634" name="Google Shape;634;p37"/>
            <p:cNvSpPr/>
            <p:nvPr/>
          </p:nvSpPr>
          <p:spPr>
            <a:xfrm>
              <a:off x="9090876" y="4691038"/>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A</a:t>
              </a:r>
              <a:endParaRPr/>
            </a:p>
          </p:txBody>
        </p:sp>
        <p:sp>
          <p:nvSpPr>
            <p:cNvPr id="635" name="Google Shape;635;p37"/>
            <p:cNvSpPr/>
            <p:nvPr/>
          </p:nvSpPr>
          <p:spPr>
            <a:xfrm>
              <a:off x="9873028" y="4691038"/>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B</a:t>
              </a:r>
              <a:endParaRPr/>
            </a:p>
          </p:txBody>
        </p:sp>
        <p:sp>
          <p:nvSpPr>
            <p:cNvPr id="636" name="Google Shape;636;p37"/>
            <p:cNvSpPr/>
            <p:nvPr/>
          </p:nvSpPr>
          <p:spPr>
            <a:xfrm>
              <a:off x="10655180" y="4678533"/>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C</a:t>
              </a:r>
              <a:endParaRPr/>
            </a:p>
          </p:txBody>
        </p:sp>
      </p:grpSp>
      <p:sp>
        <p:nvSpPr>
          <p:cNvPr id="637" name="Google Shape;637;p37"/>
          <p:cNvSpPr txBox="1"/>
          <p:nvPr/>
        </p:nvSpPr>
        <p:spPr>
          <a:xfrm>
            <a:off x="8601740" y="3591443"/>
            <a:ext cx="1988633"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Quattrocento Sans"/>
                <a:ea typeface="Quattrocento Sans"/>
                <a:cs typeface="Quattrocento Sans"/>
                <a:sym typeface="Quattrocento Sans"/>
              </a:rPr>
              <a:t>Topological Sort:</a:t>
            </a:r>
            <a:endParaRPr dirty="0"/>
          </a:p>
        </p:txBody>
      </p:sp>
      <p:sp>
        <p:nvSpPr>
          <p:cNvPr id="638" name="Google Shape;638;p37"/>
          <p:cNvSpPr txBox="1"/>
          <p:nvPr/>
        </p:nvSpPr>
        <p:spPr>
          <a:xfrm>
            <a:off x="8589461" y="4816361"/>
            <a:ext cx="33333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Quattrocento Sans"/>
                <a:ea typeface="Quattrocento Sans"/>
                <a:cs typeface="Quattrocento Sans"/>
                <a:sym typeface="Quattrocento Sans"/>
              </a:rPr>
              <a:t>With original edges for reference:</a:t>
            </a:r>
            <a:endParaRPr dirty="0"/>
          </a:p>
        </p:txBody>
      </p:sp>
      <p:sp>
        <p:nvSpPr>
          <p:cNvPr id="640" name="Google Shape;640;p37"/>
          <p:cNvSpPr/>
          <p:nvPr/>
        </p:nvSpPr>
        <p:spPr>
          <a:xfrm>
            <a:off x="9251755" y="5607803"/>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A</a:t>
            </a:r>
            <a:endParaRPr/>
          </a:p>
        </p:txBody>
      </p:sp>
      <p:sp>
        <p:nvSpPr>
          <p:cNvPr id="641" name="Google Shape;641;p37"/>
          <p:cNvSpPr/>
          <p:nvPr/>
        </p:nvSpPr>
        <p:spPr>
          <a:xfrm>
            <a:off x="10033907" y="5607803"/>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B</a:t>
            </a:r>
            <a:endParaRPr/>
          </a:p>
        </p:txBody>
      </p:sp>
      <p:sp>
        <p:nvSpPr>
          <p:cNvPr id="642" name="Google Shape;642;p37"/>
          <p:cNvSpPr/>
          <p:nvPr/>
        </p:nvSpPr>
        <p:spPr>
          <a:xfrm>
            <a:off x="10816059" y="5607803"/>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C</a:t>
            </a:r>
            <a:endParaRPr/>
          </a:p>
        </p:txBody>
      </p:sp>
      <p:cxnSp>
        <p:nvCxnSpPr>
          <p:cNvPr id="643" name="Google Shape;643;p37"/>
          <p:cNvCxnSpPr>
            <a:stCxn id="640" idx="3"/>
            <a:endCxn id="641" idx="1"/>
          </p:cNvCxnSpPr>
          <p:nvPr/>
        </p:nvCxnSpPr>
        <p:spPr>
          <a:xfrm>
            <a:off x="9675955" y="5765603"/>
            <a:ext cx="357900" cy="0"/>
          </a:xfrm>
          <a:prstGeom prst="straightConnector1">
            <a:avLst/>
          </a:prstGeom>
          <a:noFill/>
          <a:ln w="28575" cap="flat" cmpd="sng">
            <a:solidFill>
              <a:srgbClr val="A48DD3"/>
            </a:solidFill>
            <a:prstDash val="solid"/>
            <a:round/>
            <a:headEnd type="none" w="sm" len="sm"/>
            <a:tailEnd type="triangle" w="lg" len="lg"/>
          </a:ln>
        </p:spPr>
      </p:cxnSp>
      <p:cxnSp>
        <p:nvCxnSpPr>
          <p:cNvPr id="644" name="Google Shape;644;p37"/>
          <p:cNvCxnSpPr>
            <a:stCxn id="641" idx="3"/>
            <a:endCxn id="642" idx="1"/>
          </p:cNvCxnSpPr>
          <p:nvPr/>
        </p:nvCxnSpPr>
        <p:spPr>
          <a:xfrm>
            <a:off x="10458107" y="5765603"/>
            <a:ext cx="357900" cy="0"/>
          </a:xfrm>
          <a:prstGeom prst="straightConnector1">
            <a:avLst/>
          </a:prstGeom>
          <a:noFill/>
          <a:ln w="28575" cap="flat" cmpd="sng">
            <a:solidFill>
              <a:srgbClr val="A48DD3"/>
            </a:solidFill>
            <a:prstDash val="solid"/>
            <a:round/>
            <a:headEnd type="none" w="sm" len="sm"/>
            <a:tailEnd type="triangle" w="lg" len="lg"/>
          </a:ln>
        </p:spPr>
      </p:cxnSp>
      <p:cxnSp>
        <p:nvCxnSpPr>
          <p:cNvPr id="645" name="Google Shape;645;p37"/>
          <p:cNvCxnSpPr>
            <a:stCxn id="640" idx="0"/>
            <a:endCxn id="642" idx="0"/>
          </p:cNvCxnSpPr>
          <p:nvPr/>
        </p:nvCxnSpPr>
        <p:spPr>
          <a:xfrm rot="16200000" flipH="1">
            <a:off x="10245655" y="4826003"/>
            <a:ext cx="600" cy="1564200"/>
          </a:xfrm>
          <a:prstGeom prst="curvedConnector3">
            <a:avLst>
              <a:gd name="adj1" fmla="val -40330167"/>
            </a:avLst>
          </a:prstGeom>
          <a:noFill/>
          <a:ln w="28575" cap="flat" cmpd="sng">
            <a:solidFill>
              <a:srgbClr val="A48DD3"/>
            </a:solidFill>
            <a:prstDash val="solid"/>
            <a:round/>
            <a:headEnd type="none" w="sm" len="sm"/>
            <a:tailEnd type="triangle" w="lg" len="lg"/>
          </a:ln>
        </p:spPr>
      </p:cxnSp>
      <p:sp>
        <p:nvSpPr>
          <p:cNvPr id="646" name="Google Shape;646;p37"/>
          <p:cNvSpPr txBox="1"/>
          <p:nvPr/>
        </p:nvSpPr>
        <p:spPr>
          <a:xfrm>
            <a:off x="8204623" y="1219200"/>
            <a:ext cx="1556820"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Quattrocento Sans"/>
                <a:ea typeface="Quattrocento Sans"/>
                <a:cs typeface="Quattrocento Sans"/>
                <a:sym typeface="Quattrocento Sans"/>
              </a:rPr>
              <a:t>Given a DAG</a:t>
            </a:r>
            <a:endParaRPr dirty="0"/>
          </a:p>
        </p:txBody>
      </p:sp>
      <p:grpSp>
        <p:nvGrpSpPr>
          <p:cNvPr id="26" name="Group 25">
            <a:extLst>
              <a:ext uri="{FF2B5EF4-FFF2-40B4-BE49-F238E27FC236}">
                <a16:creationId xmlns:a16="http://schemas.microsoft.com/office/drawing/2014/main" id="{44862F1D-5D41-D008-0CD0-1C407BA15885}"/>
              </a:ext>
            </a:extLst>
          </p:cNvPr>
          <p:cNvGrpSpPr/>
          <p:nvPr/>
        </p:nvGrpSpPr>
        <p:grpSpPr>
          <a:xfrm>
            <a:off x="4318016" y="4429165"/>
            <a:ext cx="4224759" cy="2099943"/>
            <a:chOff x="4318016" y="4429165"/>
            <a:chExt cx="4224759" cy="2099943"/>
          </a:xfrm>
        </p:grpSpPr>
        <p:sp>
          <p:nvSpPr>
            <p:cNvPr id="12" name="Google Shape;623;p37">
              <a:extLst>
                <a:ext uri="{FF2B5EF4-FFF2-40B4-BE49-F238E27FC236}">
                  <a16:creationId xmlns:a16="http://schemas.microsoft.com/office/drawing/2014/main" id="{E644F7E5-0824-8E4B-E4C2-E722741CD05D}"/>
                </a:ext>
              </a:extLst>
            </p:cNvPr>
            <p:cNvSpPr/>
            <p:nvPr/>
          </p:nvSpPr>
          <p:spPr>
            <a:xfrm>
              <a:off x="5534255" y="4642890"/>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A</a:t>
              </a:r>
              <a:endParaRPr/>
            </a:p>
          </p:txBody>
        </p:sp>
        <p:cxnSp>
          <p:nvCxnSpPr>
            <p:cNvPr id="13" name="Google Shape;624;p37">
              <a:extLst>
                <a:ext uri="{FF2B5EF4-FFF2-40B4-BE49-F238E27FC236}">
                  <a16:creationId xmlns:a16="http://schemas.microsoft.com/office/drawing/2014/main" id="{76B39C9A-D7AB-4E0C-2736-7FF66AF02D25}"/>
                </a:ext>
              </a:extLst>
            </p:cNvPr>
            <p:cNvCxnSpPr>
              <a:cxnSpLocks/>
              <a:endCxn id="12" idx="3"/>
            </p:cNvCxnSpPr>
            <p:nvPr/>
          </p:nvCxnSpPr>
          <p:spPr>
            <a:xfrm flipH="1" flipV="1">
              <a:off x="5958455" y="4800690"/>
              <a:ext cx="854151" cy="543898"/>
            </a:xfrm>
            <a:prstGeom prst="straightConnector1">
              <a:avLst/>
            </a:prstGeom>
            <a:noFill/>
            <a:ln w="28575" cap="flat" cmpd="sng">
              <a:solidFill>
                <a:srgbClr val="A48DD3"/>
              </a:solidFill>
              <a:prstDash val="solid"/>
              <a:round/>
              <a:headEnd type="none" w="sm" len="sm"/>
              <a:tailEnd type="triangle" w="lg" len="lg"/>
            </a:ln>
          </p:spPr>
        </p:cxnSp>
        <p:sp>
          <p:nvSpPr>
            <p:cNvPr id="14" name="Google Shape;626;p37">
              <a:extLst>
                <a:ext uri="{FF2B5EF4-FFF2-40B4-BE49-F238E27FC236}">
                  <a16:creationId xmlns:a16="http://schemas.microsoft.com/office/drawing/2014/main" id="{5B3B3DBC-1C7B-2833-1D54-2F897AABA0B2}"/>
                </a:ext>
              </a:extLst>
            </p:cNvPr>
            <p:cNvSpPr/>
            <p:nvPr/>
          </p:nvSpPr>
          <p:spPr>
            <a:xfrm>
              <a:off x="5746392" y="5651126"/>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B</a:t>
              </a:r>
              <a:endParaRPr/>
            </a:p>
          </p:txBody>
        </p:sp>
        <p:cxnSp>
          <p:nvCxnSpPr>
            <p:cNvPr id="15" name="Google Shape;627;p37">
              <a:extLst>
                <a:ext uri="{FF2B5EF4-FFF2-40B4-BE49-F238E27FC236}">
                  <a16:creationId xmlns:a16="http://schemas.microsoft.com/office/drawing/2014/main" id="{8CCB7F42-1D28-65D9-77EC-4F5EC6CC5633}"/>
                </a:ext>
              </a:extLst>
            </p:cNvPr>
            <p:cNvCxnSpPr>
              <a:stCxn id="14" idx="3"/>
              <a:endCxn id="16" idx="1"/>
            </p:cNvCxnSpPr>
            <p:nvPr/>
          </p:nvCxnSpPr>
          <p:spPr>
            <a:xfrm rot="10800000" flipH="1">
              <a:off x="6170592" y="5304926"/>
              <a:ext cx="605700" cy="504000"/>
            </a:xfrm>
            <a:prstGeom prst="straightConnector1">
              <a:avLst/>
            </a:prstGeom>
            <a:noFill/>
            <a:ln w="28575" cap="flat" cmpd="sng">
              <a:solidFill>
                <a:srgbClr val="A48DD3"/>
              </a:solidFill>
              <a:prstDash val="solid"/>
              <a:round/>
              <a:headEnd type="none" w="sm" len="sm"/>
              <a:tailEnd type="triangle" w="lg" len="lg"/>
            </a:ln>
          </p:spPr>
        </p:cxnSp>
        <p:sp>
          <p:nvSpPr>
            <p:cNvPr id="16" name="Google Shape;625;p37">
              <a:extLst>
                <a:ext uri="{FF2B5EF4-FFF2-40B4-BE49-F238E27FC236}">
                  <a16:creationId xmlns:a16="http://schemas.microsoft.com/office/drawing/2014/main" id="{F401AAAE-981C-A761-B35A-C595418F07F4}"/>
                </a:ext>
              </a:extLst>
            </p:cNvPr>
            <p:cNvSpPr/>
            <p:nvPr/>
          </p:nvSpPr>
          <p:spPr>
            <a:xfrm>
              <a:off x="6776308" y="5147008"/>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C</a:t>
              </a:r>
              <a:endParaRPr/>
            </a:p>
          </p:txBody>
        </p:sp>
        <p:cxnSp>
          <p:nvCxnSpPr>
            <p:cNvPr id="17" name="Google Shape;628;p37">
              <a:extLst>
                <a:ext uri="{FF2B5EF4-FFF2-40B4-BE49-F238E27FC236}">
                  <a16:creationId xmlns:a16="http://schemas.microsoft.com/office/drawing/2014/main" id="{2275B930-34B7-A612-57CC-C127162F8939}"/>
                </a:ext>
              </a:extLst>
            </p:cNvPr>
            <p:cNvCxnSpPr>
              <a:stCxn id="12" idx="2"/>
              <a:endCxn id="14" idx="0"/>
            </p:cNvCxnSpPr>
            <p:nvPr/>
          </p:nvCxnSpPr>
          <p:spPr>
            <a:xfrm>
              <a:off x="5746355" y="4958490"/>
              <a:ext cx="212100" cy="692700"/>
            </a:xfrm>
            <a:prstGeom prst="straightConnector1">
              <a:avLst/>
            </a:prstGeom>
            <a:noFill/>
            <a:ln w="28575" cap="flat" cmpd="sng">
              <a:solidFill>
                <a:srgbClr val="A48DD3"/>
              </a:solidFill>
              <a:prstDash val="solid"/>
              <a:round/>
              <a:headEnd type="none" w="sm" len="sm"/>
              <a:tailEnd type="triangle" w="lg" len="lg"/>
            </a:ln>
          </p:spPr>
        </p:cxnSp>
        <p:grpSp>
          <p:nvGrpSpPr>
            <p:cNvPr id="18" name="Google Shape;629;p37">
              <a:extLst>
                <a:ext uri="{FF2B5EF4-FFF2-40B4-BE49-F238E27FC236}">
                  <a16:creationId xmlns:a16="http://schemas.microsoft.com/office/drawing/2014/main" id="{CA9D6E79-31F7-F8E9-E5DB-FFF8C23E98ED}"/>
                </a:ext>
              </a:extLst>
            </p:cNvPr>
            <p:cNvGrpSpPr/>
            <p:nvPr/>
          </p:nvGrpSpPr>
          <p:grpSpPr>
            <a:xfrm>
              <a:off x="4401649" y="4429165"/>
              <a:ext cx="3382238" cy="1672501"/>
              <a:chOff x="8204637" y="1921808"/>
              <a:chExt cx="3382238" cy="1672501"/>
            </a:xfrm>
          </p:grpSpPr>
          <p:sp>
            <p:nvSpPr>
              <p:cNvPr id="19" name="Google Shape;630;p37">
                <a:extLst>
                  <a:ext uri="{FF2B5EF4-FFF2-40B4-BE49-F238E27FC236}">
                    <a16:creationId xmlns:a16="http://schemas.microsoft.com/office/drawing/2014/main" id="{2304E96F-6A5B-C4B7-B525-8F2EA7CC3759}"/>
                  </a:ext>
                </a:extLst>
              </p:cNvPr>
              <p:cNvSpPr/>
              <p:nvPr/>
            </p:nvSpPr>
            <p:spPr>
              <a:xfrm>
                <a:off x="10070679" y="1921808"/>
                <a:ext cx="1310400" cy="340500"/>
              </a:xfrm>
              <a:prstGeom prst="wedgeRoundRectCallout">
                <a:avLst>
                  <a:gd name="adj1" fmla="val -45299"/>
                  <a:gd name="adj2" fmla="val 97384"/>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C before A</a:t>
                </a:r>
                <a:endParaRPr dirty="0"/>
              </a:p>
            </p:txBody>
          </p:sp>
          <p:sp>
            <p:nvSpPr>
              <p:cNvPr id="20" name="Google Shape;631;p37">
                <a:extLst>
                  <a:ext uri="{FF2B5EF4-FFF2-40B4-BE49-F238E27FC236}">
                    <a16:creationId xmlns:a16="http://schemas.microsoft.com/office/drawing/2014/main" id="{95F6F88C-0077-7140-F5E8-2213AEAB4AC9}"/>
                  </a:ext>
                </a:extLst>
              </p:cNvPr>
              <p:cNvSpPr/>
              <p:nvPr/>
            </p:nvSpPr>
            <p:spPr>
              <a:xfrm>
                <a:off x="10276475" y="3253809"/>
                <a:ext cx="1310400" cy="340500"/>
              </a:xfrm>
              <a:prstGeom prst="wedgeRoundRectCallout">
                <a:avLst>
                  <a:gd name="adj1" fmla="val -48017"/>
                  <a:gd name="adj2" fmla="val -80523"/>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B before C</a:t>
                </a:r>
                <a:endParaRPr/>
              </a:p>
            </p:txBody>
          </p:sp>
          <p:sp>
            <p:nvSpPr>
              <p:cNvPr id="21" name="Google Shape;632;p37">
                <a:extLst>
                  <a:ext uri="{FF2B5EF4-FFF2-40B4-BE49-F238E27FC236}">
                    <a16:creationId xmlns:a16="http://schemas.microsoft.com/office/drawing/2014/main" id="{64165787-D79A-DA51-5FE7-F5154A3A7910}"/>
                  </a:ext>
                </a:extLst>
              </p:cNvPr>
              <p:cNvSpPr/>
              <p:nvPr/>
            </p:nvSpPr>
            <p:spPr>
              <a:xfrm>
                <a:off x="8204637" y="2766469"/>
                <a:ext cx="1310400" cy="340500"/>
              </a:xfrm>
              <a:prstGeom prst="wedgeRoundRectCallout">
                <a:avLst>
                  <a:gd name="adj1" fmla="val 48035"/>
                  <a:gd name="adj2" fmla="val -90987"/>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A before B</a:t>
                </a:r>
                <a:endParaRPr/>
              </a:p>
            </p:txBody>
          </p:sp>
        </p:grpSp>
        <p:sp>
          <p:nvSpPr>
            <p:cNvPr id="24" name="Google Shape;646;p37">
              <a:extLst>
                <a:ext uri="{FF2B5EF4-FFF2-40B4-BE49-F238E27FC236}">
                  <a16:creationId xmlns:a16="http://schemas.microsoft.com/office/drawing/2014/main" id="{777BCAFB-675C-65F2-DFC7-A9BD0A29B8D3}"/>
                </a:ext>
              </a:extLst>
            </p:cNvPr>
            <p:cNvSpPr txBox="1"/>
            <p:nvPr/>
          </p:nvSpPr>
          <p:spPr>
            <a:xfrm>
              <a:off x="4318016" y="6159817"/>
              <a:ext cx="4224759"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Quattrocento Sans"/>
                  <a:ea typeface="Quattrocento Sans"/>
                  <a:cs typeface="Quattrocento Sans"/>
                  <a:sym typeface="Quattrocento Sans"/>
                </a:rPr>
                <a:t>Not a DAG. No possible topological sort</a:t>
              </a:r>
              <a:endParaRPr dirty="0"/>
            </a:p>
          </p:txBody>
        </p:sp>
      </p:grpSp>
    </p:spTree>
    <p:extLst>
      <p:ext uri="{BB962C8B-B14F-4D97-AF65-F5344CB8AC3E}">
        <p14:creationId xmlns:p14="http://schemas.microsoft.com/office/powerpoint/2010/main" val="2831365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0AB0A-9BE1-82D4-7F37-D80895ABCAFA}"/>
              </a:ext>
            </a:extLst>
          </p:cNvPr>
          <p:cNvSpPr>
            <a:spLocks noGrp="1"/>
          </p:cNvSpPr>
          <p:nvPr>
            <p:ph type="title"/>
          </p:nvPr>
        </p:nvSpPr>
        <p:spPr/>
        <p:txBody>
          <a:bodyPr/>
          <a:lstStyle/>
          <a:p>
            <a:r>
              <a:rPr lang="en-GB" dirty="0"/>
              <a:t>Cycles and Undirected Edges </a:t>
            </a:r>
            <a:endParaRPr lang="en-SE" dirty="0"/>
          </a:p>
        </p:txBody>
      </p:sp>
      <p:sp>
        <p:nvSpPr>
          <p:cNvPr id="3" name="Text Placeholder 2">
            <a:extLst>
              <a:ext uri="{FF2B5EF4-FFF2-40B4-BE49-F238E27FC236}">
                <a16:creationId xmlns:a16="http://schemas.microsoft.com/office/drawing/2014/main" id="{EEE7DBC7-BA34-9A1D-8782-68F711DEB579}"/>
              </a:ext>
            </a:extLst>
          </p:cNvPr>
          <p:cNvSpPr>
            <a:spLocks noGrp="1"/>
          </p:cNvSpPr>
          <p:nvPr>
            <p:ph type="body" idx="1"/>
          </p:nvPr>
        </p:nvSpPr>
        <p:spPr>
          <a:xfrm>
            <a:off x="424945" y="1568275"/>
            <a:ext cx="9040884" cy="4822816"/>
          </a:xfrm>
        </p:spPr>
        <p:txBody>
          <a:bodyPr/>
          <a:lstStyle/>
          <a:p>
            <a:r>
              <a:rPr lang="en-GB" dirty="0"/>
              <a:t>Why is topological sort not possible for digraphs containing cycles?</a:t>
            </a:r>
          </a:p>
          <a:p>
            <a:pPr lvl="1"/>
            <a:r>
              <a:rPr lang="en-GB" dirty="0"/>
              <a:t>Imagine a graph with 3 nodes and edges = {1 to 2 , 2 to 3, 3 to 1} forming a cycle. Now if we try to topologically sort this graph starting from any node, it will always create a contradiction to our definition. All the nodes in a cycle are indirectly dependent on each other hence topological </a:t>
            </a:r>
            <a:r>
              <a:rPr lang="en-GB" dirty="0" err="1"/>
              <a:t>sortfails</a:t>
            </a:r>
            <a:endParaRPr lang="en-GB" dirty="0"/>
          </a:p>
          <a:p>
            <a:r>
              <a:rPr lang="en-GB" dirty="0"/>
              <a:t>Why is topological sort not possible for graphs with undirected edges?</a:t>
            </a:r>
          </a:p>
          <a:p>
            <a:pPr lvl="1"/>
            <a:r>
              <a:rPr lang="en-GB" dirty="0"/>
              <a:t>Special case of a cycle. Undirected edge between two nodes u and v means, there is an edge from u to v as well as from v to u. Because of this both the nodes u and v depend upon each other and none of them can appear before the other in the topological </a:t>
            </a:r>
            <a:r>
              <a:rPr lang="en-GB" dirty="0" err="1"/>
              <a:t>sortwithout</a:t>
            </a:r>
            <a:r>
              <a:rPr lang="en-GB" dirty="0"/>
              <a:t> creating a contradiction</a:t>
            </a:r>
          </a:p>
        </p:txBody>
      </p:sp>
      <p:sp>
        <p:nvSpPr>
          <p:cNvPr id="9" name="object 5">
            <a:extLst>
              <a:ext uri="{FF2B5EF4-FFF2-40B4-BE49-F238E27FC236}">
                <a16:creationId xmlns:a16="http://schemas.microsoft.com/office/drawing/2014/main" id="{80661710-AF97-F4F9-5B49-EAA79880403A}"/>
              </a:ext>
            </a:extLst>
          </p:cNvPr>
          <p:cNvSpPr/>
          <p:nvPr/>
        </p:nvSpPr>
        <p:spPr>
          <a:xfrm>
            <a:off x="11040162" y="4013732"/>
            <a:ext cx="929580" cy="305842"/>
          </a:xfrm>
          <a:custGeom>
            <a:avLst/>
            <a:gdLst/>
            <a:ahLst/>
            <a:cxnLst/>
            <a:rect l="l" t="t" r="r" b="b"/>
            <a:pathLst>
              <a:path w="1322070" h="434975">
                <a:moveTo>
                  <a:pt x="1321880" y="434787"/>
                </a:moveTo>
                <a:lnTo>
                  <a:pt x="1294061" y="382851"/>
                </a:lnTo>
                <a:lnTo>
                  <a:pt x="1257685" y="330450"/>
                </a:lnTo>
                <a:lnTo>
                  <a:pt x="1213352" y="278581"/>
                </a:lnTo>
                <a:lnTo>
                  <a:pt x="1161659" y="228241"/>
                </a:lnTo>
                <a:lnTo>
                  <a:pt x="1103204" y="180425"/>
                </a:lnTo>
                <a:lnTo>
                  <a:pt x="1071628" y="157775"/>
                </a:lnTo>
                <a:lnTo>
                  <a:pt x="1038585" y="136131"/>
                </a:lnTo>
                <a:lnTo>
                  <a:pt x="1004151" y="115616"/>
                </a:lnTo>
                <a:lnTo>
                  <a:pt x="968400" y="96355"/>
                </a:lnTo>
                <a:lnTo>
                  <a:pt x="931406" y="78473"/>
                </a:lnTo>
                <a:lnTo>
                  <a:pt x="893246" y="62094"/>
                </a:lnTo>
                <a:lnTo>
                  <a:pt x="853993" y="47343"/>
                </a:lnTo>
                <a:lnTo>
                  <a:pt x="813722" y="34345"/>
                </a:lnTo>
                <a:lnTo>
                  <a:pt x="772508" y="23223"/>
                </a:lnTo>
                <a:lnTo>
                  <a:pt x="730426" y="14103"/>
                </a:lnTo>
                <a:lnTo>
                  <a:pt x="687550" y="7110"/>
                </a:lnTo>
                <a:lnTo>
                  <a:pt x="643955" y="2367"/>
                </a:lnTo>
                <a:lnTo>
                  <a:pt x="599716" y="0"/>
                </a:lnTo>
                <a:lnTo>
                  <a:pt x="554908" y="132"/>
                </a:lnTo>
                <a:lnTo>
                  <a:pt x="509605" y="2889"/>
                </a:lnTo>
                <a:lnTo>
                  <a:pt x="463882" y="8395"/>
                </a:lnTo>
                <a:lnTo>
                  <a:pt x="417814" y="16775"/>
                </a:lnTo>
                <a:lnTo>
                  <a:pt x="371475" y="28153"/>
                </a:lnTo>
                <a:lnTo>
                  <a:pt x="324941" y="42654"/>
                </a:lnTo>
                <a:lnTo>
                  <a:pt x="278286" y="60402"/>
                </a:lnTo>
                <a:lnTo>
                  <a:pt x="231584" y="81523"/>
                </a:lnTo>
                <a:lnTo>
                  <a:pt x="184911" y="106140"/>
                </a:lnTo>
                <a:lnTo>
                  <a:pt x="138342" y="134378"/>
                </a:lnTo>
                <a:lnTo>
                  <a:pt x="91950" y="166362"/>
                </a:lnTo>
                <a:lnTo>
                  <a:pt x="45811" y="202216"/>
                </a:lnTo>
                <a:lnTo>
                  <a:pt x="0" y="242065"/>
                </a:lnTo>
              </a:path>
            </a:pathLst>
          </a:custGeom>
          <a:ln w="42693">
            <a:solidFill>
              <a:srgbClr val="231F2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0" name="object 6">
            <a:extLst>
              <a:ext uri="{FF2B5EF4-FFF2-40B4-BE49-F238E27FC236}">
                <a16:creationId xmlns:a16="http://schemas.microsoft.com/office/drawing/2014/main" id="{10E9C4DD-AB2D-C485-C5DA-83DDBE33C643}"/>
              </a:ext>
            </a:extLst>
          </p:cNvPr>
          <p:cNvSpPr/>
          <p:nvPr/>
        </p:nvSpPr>
        <p:spPr>
          <a:xfrm>
            <a:off x="10961537" y="4125767"/>
            <a:ext cx="135776" cy="130391"/>
          </a:xfrm>
          <a:prstGeom prst="rect">
            <a:avLst/>
          </a:prstGeom>
          <a:blipFill>
            <a:blip r:embed="rId2" cstate="print"/>
            <a:stretch>
              <a:fillRect/>
            </a:stretch>
          </a:blip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1" name="object 7">
            <a:extLst>
              <a:ext uri="{FF2B5EF4-FFF2-40B4-BE49-F238E27FC236}">
                <a16:creationId xmlns:a16="http://schemas.microsoft.com/office/drawing/2014/main" id="{5B579EAA-23C0-45C6-8A55-58202157E6BF}"/>
              </a:ext>
            </a:extLst>
          </p:cNvPr>
          <p:cNvSpPr/>
          <p:nvPr/>
        </p:nvSpPr>
        <p:spPr>
          <a:xfrm>
            <a:off x="9488978" y="4123704"/>
            <a:ext cx="0" cy="1386334"/>
          </a:xfrm>
          <a:custGeom>
            <a:avLst/>
            <a:gdLst/>
            <a:ahLst/>
            <a:cxnLst/>
            <a:rect l="l" t="t" r="r" b="b"/>
            <a:pathLst>
              <a:path h="1971675">
                <a:moveTo>
                  <a:pt x="0" y="0"/>
                </a:moveTo>
                <a:lnTo>
                  <a:pt x="0" y="1971529"/>
                </a:lnTo>
              </a:path>
            </a:pathLst>
          </a:custGeom>
          <a:ln w="42338">
            <a:solidFill>
              <a:srgbClr val="231F2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2" name="object 8">
            <a:extLst>
              <a:ext uri="{FF2B5EF4-FFF2-40B4-BE49-F238E27FC236}">
                <a16:creationId xmlns:a16="http://schemas.microsoft.com/office/drawing/2014/main" id="{4B51BBBA-2F0A-5120-8D06-F86E3ADF5944}"/>
              </a:ext>
            </a:extLst>
          </p:cNvPr>
          <p:cNvSpPr/>
          <p:nvPr/>
        </p:nvSpPr>
        <p:spPr>
          <a:xfrm>
            <a:off x="9315110" y="3948319"/>
            <a:ext cx="2783401" cy="2049724"/>
          </a:xfrm>
          <a:prstGeom prst="rect">
            <a:avLst/>
          </a:prstGeom>
          <a:blipFill>
            <a:blip r:embed="rId3" cstate="print"/>
            <a:stretch>
              <a:fillRect/>
            </a:stretch>
          </a:blip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3" name="Rectangle 12">
            <a:extLst>
              <a:ext uri="{FF2B5EF4-FFF2-40B4-BE49-F238E27FC236}">
                <a16:creationId xmlns:a16="http://schemas.microsoft.com/office/drawing/2014/main" id="{BBF61BB4-47DE-2174-1144-731A7D38E70C}"/>
              </a:ext>
            </a:extLst>
          </p:cNvPr>
          <p:cNvSpPr/>
          <p:nvPr/>
        </p:nvSpPr>
        <p:spPr>
          <a:xfrm>
            <a:off x="9542474" y="6036991"/>
            <a:ext cx="2247731" cy="276999"/>
          </a:xfrm>
          <a:prstGeom prst="rect">
            <a:avLst/>
          </a:prstGeom>
        </p:spPr>
        <p:txBody>
          <a:bodyPr wrap="none">
            <a:spAutoFit/>
          </a:bodyPr>
          <a:lstStyle/>
          <a:p>
            <a:pPr defTabSz="457200">
              <a:buClrTx/>
              <a:buFontTx/>
              <a:buNone/>
            </a:pPr>
            <a:r>
              <a:rPr lang="en-US" sz="1200" kern="1200" dirty="0">
                <a:solidFill>
                  <a:srgbClr val="1B8E1D"/>
                </a:solidFill>
                <a:latin typeface="Arial" panose="020B0604020202020204" pitchFamily="34" charset="0"/>
                <a:ea typeface="+mn-ea"/>
                <a:cs typeface="Arial" panose="020B0604020202020204" pitchFamily="34" charset="0"/>
              </a:rPr>
              <a:t>a </a:t>
            </a:r>
            <a:r>
              <a:rPr lang="en-US" sz="1200" dirty="0">
                <a:solidFill>
                  <a:srgbClr val="1B8E1D"/>
                </a:solidFill>
                <a:latin typeface="Arial" panose="020B0604020202020204" pitchFamily="34" charset="0"/>
                <a:ea typeface="+mn-ea"/>
                <a:cs typeface="Arial" panose="020B0604020202020204" pitchFamily="34" charset="0"/>
              </a:rPr>
              <a:t>digraph</a:t>
            </a:r>
            <a:r>
              <a:rPr lang="en-US" sz="1200" kern="1200" dirty="0">
                <a:solidFill>
                  <a:srgbClr val="1B8E1D"/>
                </a:solidFill>
                <a:latin typeface="Arial" panose="020B0604020202020204" pitchFamily="34" charset="0"/>
                <a:ea typeface="+mn-ea"/>
                <a:cs typeface="Arial" panose="020B0604020202020204" pitchFamily="34" charset="0"/>
              </a:rPr>
              <a:t> with a directed cycle</a:t>
            </a:r>
          </a:p>
        </p:txBody>
      </p:sp>
    </p:spTree>
    <p:extLst>
      <p:ext uri="{BB962C8B-B14F-4D97-AF65-F5344CB8AC3E}">
        <p14:creationId xmlns:p14="http://schemas.microsoft.com/office/powerpoint/2010/main" val="1956669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500"/>
                                        <p:tgtEl>
                                          <p:spTgt spid="1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dissolv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67B29-BA52-EA07-B058-E08D4D18093F}"/>
              </a:ext>
            </a:extLst>
          </p:cNvPr>
          <p:cNvSpPr>
            <a:spLocks noGrp="1"/>
          </p:cNvSpPr>
          <p:nvPr>
            <p:ph type="title"/>
          </p:nvPr>
        </p:nvSpPr>
        <p:spPr/>
        <p:txBody>
          <a:bodyPr>
            <a:normAutofit fontScale="90000"/>
          </a:bodyPr>
          <a:lstStyle/>
          <a:p>
            <a:r>
              <a:rPr lang="en-GB" dirty="0"/>
              <a:t>Topological Sort</a:t>
            </a:r>
            <a:br>
              <a:rPr lang="en-GB" dirty="0"/>
            </a:br>
            <a:r>
              <a:rPr lang="en-GB" dirty="0"/>
              <a:t>Example I</a:t>
            </a:r>
            <a:endParaRPr lang="en-SE" dirty="0"/>
          </a:p>
        </p:txBody>
      </p:sp>
      <p:sp>
        <p:nvSpPr>
          <p:cNvPr id="3" name="Text Placeholder 2">
            <a:extLst>
              <a:ext uri="{FF2B5EF4-FFF2-40B4-BE49-F238E27FC236}">
                <a16:creationId xmlns:a16="http://schemas.microsoft.com/office/drawing/2014/main" id="{79C0F753-9B9C-1F7C-2B09-73B800417D92}"/>
              </a:ext>
            </a:extLst>
          </p:cNvPr>
          <p:cNvSpPr>
            <a:spLocks noGrp="1"/>
          </p:cNvSpPr>
          <p:nvPr>
            <p:ph type="body" idx="1"/>
          </p:nvPr>
        </p:nvSpPr>
        <p:spPr/>
        <p:txBody>
          <a:bodyPr/>
          <a:lstStyle/>
          <a:p>
            <a:endParaRPr lang="en-SE"/>
          </a:p>
        </p:txBody>
      </p:sp>
      <p:pic>
        <p:nvPicPr>
          <p:cNvPr id="4" name="Picture 3">
            <a:extLst>
              <a:ext uri="{FF2B5EF4-FFF2-40B4-BE49-F238E27FC236}">
                <a16:creationId xmlns:a16="http://schemas.microsoft.com/office/drawing/2014/main" id="{44F6ABEF-345E-92A3-5932-9CBB274899A7}"/>
              </a:ext>
            </a:extLst>
          </p:cNvPr>
          <p:cNvPicPr>
            <a:picLocks noChangeAspect="1"/>
          </p:cNvPicPr>
          <p:nvPr/>
        </p:nvPicPr>
        <p:blipFill>
          <a:blip r:embed="rId2"/>
          <a:stretch>
            <a:fillRect/>
          </a:stretch>
        </p:blipFill>
        <p:spPr>
          <a:xfrm>
            <a:off x="4276309" y="0"/>
            <a:ext cx="7169517" cy="6645216"/>
          </a:xfrm>
          <a:prstGeom prst="rect">
            <a:avLst/>
          </a:prstGeom>
        </p:spPr>
      </p:pic>
    </p:spTree>
    <p:extLst>
      <p:ext uri="{BB962C8B-B14F-4D97-AF65-F5344CB8AC3E}">
        <p14:creationId xmlns:p14="http://schemas.microsoft.com/office/powerpoint/2010/main" val="2312219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39"/>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GB" dirty="0"/>
              <a:t>Topological Sort Example II</a:t>
            </a:r>
            <a:endParaRPr dirty="0"/>
          </a:p>
        </p:txBody>
      </p:sp>
      <p:sp>
        <p:nvSpPr>
          <p:cNvPr id="660" name="Google Shape;660;p39"/>
          <p:cNvSpPr txBox="1">
            <a:spLocks noGrp="1"/>
          </p:cNvSpPr>
          <p:nvPr>
            <p:ph type="body" idx="1"/>
          </p:nvPr>
        </p:nvSpPr>
        <p:spPr>
          <a:xfrm>
            <a:off x="614551" y="1290596"/>
            <a:ext cx="11187300" cy="508500"/>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sz="2600" dirty="0">
                <a:solidFill>
                  <a:schemeClr val="dk1"/>
                </a:solidFill>
                <a:latin typeface="Quattrocento Sans"/>
                <a:ea typeface="Quattrocento Sans"/>
                <a:cs typeface="Quattrocento Sans"/>
                <a:sym typeface="Quattrocento Sans"/>
              </a:rPr>
              <a:t>Give all possible topological orderings of this DAG</a:t>
            </a:r>
            <a:endParaRPr sz="2600" dirty="0">
              <a:solidFill>
                <a:schemeClr val="dk1"/>
              </a:solidFill>
              <a:latin typeface="Quattrocento Sans"/>
              <a:ea typeface="Quattrocento Sans"/>
              <a:cs typeface="Quattrocento Sans"/>
              <a:sym typeface="Quattrocento Sans"/>
            </a:endParaRPr>
          </a:p>
        </p:txBody>
      </p:sp>
      <p:sp>
        <p:nvSpPr>
          <p:cNvPr id="661" name="Google Shape;661;p39"/>
          <p:cNvSpPr/>
          <p:nvPr/>
        </p:nvSpPr>
        <p:spPr>
          <a:xfrm>
            <a:off x="2825114" y="2294039"/>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sp>
        <p:nvSpPr>
          <p:cNvPr id="662" name="Google Shape;662;p39"/>
          <p:cNvSpPr/>
          <p:nvPr/>
        </p:nvSpPr>
        <p:spPr>
          <a:xfrm>
            <a:off x="4176710" y="3394571"/>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sp>
        <p:nvSpPr>
          <p:cNvPr id="663" name="Google Shape;663;p39"/>
          <p:cNvSpPr/>
          <p:nvPr/>
        </p:nvSpPr>
        <p:spPr>
          <a:xfrm>
            <a:off x="4153171" y="2298028"/>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sp>
        <p:nvSpPr>
          <p:cNvPr id="664" name="Google Shape;664;p39"/>
          <p:cNvSpPr/>
          <p:nvPr/>
        </p:nvSpPr>
        <p:spPr>
          <a:xfrm>
            <a:off x="5715301" y="3394571"/>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E</a:t>
            </a:r>
            <a:endParaRPr/>
          </a:p>
        </p:txBody>
      </p:sp>
      <p:sp>
        <p:nvSpPr>
          <p:cNvPr id="665" name="Google Shape;665;p39"/>
          <p:cNvSpPr/>
          <p:nvPr/>
        </p:nvSpPr>
        <p:spPr>
          <a:xfrm>
            <a:off x="5676017" y="2288017"/>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cxnSp>
        <p:nvCxnSpPr>
          <p:cNvPr id="666" name="Google Shape;666;p39"/>
          <p:cNvCxnSpPr>
            <a:stCxn id="661" idx="5"/>
            <a:endCxn id="662" idx="1"/>
          </p:cNvCxnSpPr>
          <p:nvPr/>
        </p:nvCxnSpPr>
        <p:spPr>
          <a:xfrm>
            <a:off x="3245830" y="2705793"/>
            <a:ext cx="1003200" cy="759300"/>
          </a:xfrm>
          <a:prstGeom prst="straightConnector1">
            <a:avLst/>
          </a:prstGeom>
          <a:noFill/>
          <a:ln w="28575" cap="flat" cmpd="sng">
            <a:solidFill>
              <a:schemeClr val="dk1"/>
            </a:solidFill>
            <a:prstDash val="solid"/>
            <a:round/>
            <a:headEnd type="none" w="sm" len="sm"/>
            <a:tailEnd type="triangle" w="lg" len="lg"/>
          </a:ln>
        </p:spPr>
      </p:cxnSp>
      <p:cxnSp>
        <p:nvCxnSpPr>
          <p:cNvPr id="667" name="Google Shape;667;p39"/>
          <p:cNvCxnSpPr>
            <a:stCxn id="661" idx="6"/>
            <a:endCxn id="663" idx="2"/>
          </p:cNvCxnSpPr>
          <p:nvPr/>
        </p:nvCxnSpPr>
        <p:spPr>
          <a:xfrm>
            <a:off x="3318014" y="2535239"/>
            <a:ext cx="835200" cy="3900"/>
          </a:xfrm>
          <a:prstGeom prst="straightConnector1">
            <a:avLst/>
          </a:prstGeom>
          <a:noFill/>
          <a:ln w="28575" cap="flat" cmpd="sng">
            <a:solidFill>
              <a:schemeClr val="dk1"/>
            </a:solidFill>
            <a:prstDash val="solid"/>
            <a:round/>
            <a:headEnd type="none" w="sm" len="sm"/>
            <a:tailEnd type="triangle" w="lg" len="lg"/>
          </a:ln>
        </p:spPr>
      </p:cxnSp>
      <p:cxnSp>
        <p:nvCxnSpPr>
          <p:cNvPr id="668" name="Google Shape;668;p39"/>
          <p:cNvCxnSpPr>
            <a:stCxn id="663" idx="4"/>
            <a:endCxn id="662" idx="0"/>
          </p:cNvCxnSpPr>
          <p:nvPr/>
        </p:nvCxnSpPr>
        <p:spPr>
          <a:xfrm>
            <a:off x="4399621" y="2780428"/>
            <a:ext cx="23400" cy="614100"/>
          </a:xfrm>
          <a:prstGeom prst="straightConnector1">
            <a:avLst/>
          </a:prstGeom>
          <a:noFill/>
          <a:ln w="28575" cap="flat" cmpd="sng">
            <a:solidFill>
              <a:schemeClr val="dk1"/>
            </a:solidFill>
            <a:prstDash val="solid"/>
            <a:round/>
            <a:headEnd type="none" w="sm" len="sm"/>
            <a:tailEnd type="triangle" w="lg" len="lg"/>
          </a:ln>
        </p:spPr>
      </p:cxnSp>
      <p:cxnSp>
        <p:nvCxnSpPr>
          <p:cNvPr id="669" name="Google Shape;669;p39"/>
          <p:cNvCxnSpPr>
            <a:stCxn id="663" idx="6"/>
            <a:endCxn id="665" idx="2"/>
          </p:cNvCxnSpPr>
          <p:nvPr/>
        </p:nvCxnSpPr>
        <p:spPr>
          <a:xfrm rot="10800000" flipH="1">
            <a:off x="4646071" y="2529328"/>
            <a:ext cx="1029900" cy="9900"/>
          </a:xfrm>
          <a:prstGeom prst="straightConnector1">
            <a:avLst/>
          </a:prstGeom>
          <a:noFill/>
          <a:ln w="28575" cap="flat" cmpd="sng">
            <a:solidFill>
              <a:schemeClr val="dk1"/>
            </a:solidFill>
            <a:prstDash val="solid"/>
            <a:round/>
            <a:headEnd type="none" w="sm" len="sm"/>
            <a:tailEnd type="triangle" w="lg" len="lg"/>
          </a:ln>
        </p:spPr>
      </p:cxnSp>
      <p:cxnSp>
        <p:nvCxnSpPr>
          <p:cNvPr id="670" name="Google Shape;670;p39"/>
          <p:cNvCxnSpPr>
            <a:stCxn id="663" idx="5"/>
            <a:endCxn id="664" idx="1"/>
          </p:cNvCxnSpPr>
          <p:nvPr/>
        </p:nvCxnSpPr>
        <p:spPr>
          <a:xfrm>
            <a:off x="4573887" y="2709782"/>
            <a:ext cx="1213500" cy="755400"/>
          </a:xfrm>
          <a:prstGeom prst="straightConnector1">
            <a:avLst/>
          </a:prstGeom>
          <a:noFill/>
          <a:ln w="28575" cap="flat" cmpd="sng">
            <a:solidFill>
              <a:schemeClr val="dk1"/>
            </a:solidFill>
            <a:prstDash val="solid"/>
            <a:round/>
            <a:headEnd type="none" w="sm" len="sm"/>
            <a:tailEnd type="triangle" w="lg" len="lg"/>
          </a:ln>
        </p:spPr>
      </p:cxnSp>
      <p:sp>
        <p:nvSpPr>
          <p:cNvPr id="7" name="Google Shape;692;p40">
            <a:extLst>
              <a:ext uri="{FF2B5EF4-FFF2-40B4-BE49-F238E27FC236}">
                <a16:creationId xmlns:a16="http://schemas.microsoft.com/office/drawing/2014/main" id="{42B06AC4-5F54-C961-9788-D89A7FA3C563}"/>
              </a:ext>
            </a:extLst>
          </p:cNvPr>
          <p:cNvSpPr txBox="1">
            <a:spLocks/>
          </p:cNvSpPr>
          <p:nvPr/>
        </p:nvSpPr>
        <p:spPr>
          <a:xfrm>
            <a:off x="723227" y="4373577"/>
            <a:ext cx="7934636" cy="1193827"/>
          </a:xfrm>
          <a:prstGeom prst="rect">
            <a:avLst/>
          </a:prstGeom>
          <a:noFill/>
          <a:ln>
            <a:noFill/>
          </a:ln>
        </p:spPr>
        <p:txBody>
          <a:bodyPr spcFirstLastPara="1" wrap="square" lIns="45700" tIns="45700" rIns="45700" bIns="45700" anchor="t" anchorCtr="0">
            <a:normAutofit/>
          </a:bodyPr>
          <a:lstStyle>
            <a:defPPr marR="0" lvl="0" algn="l" rtl="0">
              <a:lnSpc>
                <a:spcPct val="100000"/>
              </a:lnSpc>
              <a:spcBef>
                <a:spcPts val="0"/>
              </a:spcBef>
              <a:spcAft>
                <a:spcPts val="0"/>
              </a:spcAft>
            </a:defPPr>
            <a:lvl1pPr marL="457200" marR="0" lvl="0" indent="-393700" algn="l" rtl="0">
              <a:lnSpc>
                <a:spcPct val="90000"/>
              </a:lnSpc>
              <a:spcBef>
                <a:spcPts val="1200"/>
              </a:spcBef>
              <a:spcAft>
                <a:spcPts val="0"/>
              </a:spcAft>
              <a:buClr>
                <a:srgbClr val="4C3282"/>
              </a:buClr>
              <a:buSzPts val="2600"/>
              <a:buFont typeface="Twentieth Century"/>
              <a:buChar char="●"/>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pPr marL="0" indent="0">
              <a:spcBef>
                <a:spcPts val="0"/>
              </a:spcBef>
              <a:buFont typeface="Twentieth Century"/>
              <a:buNone/>
            </a:pPr>
            <a:r>
              <a:rPr lang="en-GB" dirty="0"/>
              <a:t>By observation, we can get (A, C, B, D, E), (A, C, B, E, D)</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4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GB" dirty="0"/>
              <a:t>Topological Sort Example III</a:t>
            </a:r>
            <a:endParaRPr dirty="0"/>
          </a:p>
        </p:txBody>
      </p:sp>
      <p:sp>
        <p:nvSpPr>
          <p:cNvPr id="692" name="Google Shape;692;p40"/>
          <p:cNvSpPr txBox="1">
            <a:spLocks noGrp="1"/>
          </p:cNvSpPr>
          <p:nvPr>
            <p:ph type="body" idx="1"/>
          </p:nvPr>
        </p:nvSpPr>
        <p:spPr>
          <a:xfrm>
            <a:off x="596207" y="1384389"/>
            <a:ext cx="11187300" cy="794700"/>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GB" sz="2600" dirty="0">
                <a:solidFill>
                  <a:schemeClr val="dk1"/>
                </a:solidFill>
                <a:latin typeface="Quattrocento Sans"/>
                <a:sym typeface="Quattrocento Sans"/>
              </a:rPr>
              <a:t>Give</a:t>
            </a:r>
            <a:r>
              <a:rPr lang="en-GB" sz="2400" dirty="0"/>
              <a:t> </a:t>
            </a:r>
            <a:r>
              <a:rPr lang="en-GB" sz="2600" dirty="0">
                <a:solidFill>
                  <a:schemeClr val="dk1"/>
                </a:solidFill>
                <a:latin typeface="Quattrocento Sans"/>
                <a:sym typeface="Quattrocento Sans"/>
              </a:rPr>
              <a:t>all possible topological orderings of this DAG</a:t>
            </a:r>
          </a:p>
        </p:txBody>
      </p:sp>
      <p:sp>
        <p:nvSpPr>
          <p:cNvPr id="13" name="Google Shape;661;p39">
            <a:extLst>
              <a:ext uri="{FF2B5EF4-FFF2-40B4-BE49-F238E27FC236}">
                <a16:creationId xmlns:a16="http://schemas.microsoft.com/office/drawing/2014/main" id="{90C54AEA-E89E-D124-3B1F-7DDA9CB49CF8}"/>
              </a:ext>
            </a:extLst>
          </p:cNvPr>
          <p:cNvSpPr/>
          <p:nvPr/>
        </p:nvSpPr>
        <p:spPr>
          <a:xfrm>
            <a:off x="2939102" y="2132198"/>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sp>
        <p:nvSpPr>
          <p:cNvPr id="14" name="Google Shape;662;p39">
            <a:extLst>
              <a:ext uri="{FF2B5EF4-FFF2-40B4-BE49-F238E27FC236}">
                <a16:creationId xmlns:a16="http://schemas.microsoft.com/office/drawing/2014/main" id="{5D3D064A-CA52-D246-6FB7-A20CBBA7E4DA}"/>
              </a:ext>
            </a:extLst>
          </p:cNvPr>
          <p:cNvSpPr/>
          <p:nvPr/>
        </p:nvSpPr>
        <p:spPr>
          <a:xfrm>
            <a:off x="2949398" y="3147785"/>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sp>
        <p:nvSpPr>
          <p:cNvPr id="15" name="Google Shape;663;p39">
            <a:extLst>
              <a:ext uri="{FF2B5EF4-FFF2-40B4-BE49-F238E27FC236}">
                <a16:creationId xmlns:a16="http://schemas.microsoft.com/office/drawing/2014/main" id="{CB9CB51B-4AF8-9DD0-0B00-EA39A63B2B22}"/>
              </a:ext>
            </a:extLst>
          </p:cNvPr>
          <p:cNvSpPr/>
          <p:nvPr/>
        </p:nvSpPr>
        <p:spPr>
          <a:xfrm>
            <a:off x="4267159" y="2136187"/>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sp>
        <p:nvSpPr>
          <p:cNvPr id="16" name="Google Shape;664;p39">
            <a:extLst>
              <a:ext uri="{FF2B5EF4-FFF2-40B4-BE49-F238E27FC236}">
                <a16:creationId xmlns:a16="http://schemas.microsoft.com/office/drawing/2014/main" id="{ACBFEE98-E04D-C391-877F-412D294D9889}"/>
              </a:ext>
            </a:extLst>
          </p:cNvPr>
          <p:cNvSpPr/>
          <p:nvPr/>
        </p:nvSpPr>
        <p:spPr>
          <a:xfrm>
            <a:off x="5789959" y="3147785"/>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E</a:t>
            </a:r>
            <a:endParaRPr/>
          </a:p>
        </p:txBody>
      </p:sp>
      <p:sp>
        <p:nvSpPr>
          <p:cNvPr id="17" name="Google Shape;665;p39">
            <a:extLst>
              <a:ext uri="{FF2B5EF4-FFF2-40B4-BE49-F238E27FC236}">
                <a16:creationId xmlns:a16="http://schemas.microsoft.com/office/drawing/2014/main" id="{4D04AA7C-4E46-2E49-250C-950413C102A2}"/>
              </a:ext>
            </a:extLst>
          </p:cNvPr>
          <p:cNvSpPr/>
          <p:nvPr/>
        </p:nvSpPr>
        <p:spPr>
          <a:xfrm>
            <a:off x="5790005" y="2126176"/>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cxnSp>
        <p:nvCxnSpPr>
          <p:cNvPr id="19" name="Google Shape;667;p39">
            <a:extLst>
              <a:ext uri="{FF2B5EF4-FFF2-40B4-BE49-F238E27FC236}">
                <a16:creationId xmlns:a16="http://schemas.microsoft.com/office/drawing/2014/main" id="{ADD8EC74-02F1-C9F8-7D20-25845BE4D292}"/>
              </a:ext>
            </a:extLst>
          </p:cNvPr>
          <p:cNvCxnSpPr>
            <a:stCxn id="13" idx="6"/>
            <a:endCxn id="15" idx="2"/>
          </p:cNvCxnSpPr>
          <p:nvPr/>
        </p:nvCxnSpPr>
        <p:spPr>
          <a:xfrm>
            <a:off x="3432002" y="2373398"/>
            <a:ext cx="835200" cy="3900"/>
          </a:xfrm>
          <a:prstGeom prst="straightConnector1">
            <a:avLst/>
          </a:prstGeom>
          <a:noFill/>
          <a:ln w="28575" cap="flat" cmpd="sng">
            <a:solidFill>
              <a:schemeClr val="dk1"/>
            </a:solidFill>
            <a:prstDash val="solid"/>
            <a:round/>
            <a:headEnd type="none" w="sm" len="sm"/>
            <a:tailEnd type="triangle" w="lg" len="lg"/>
          </a:ln>
        </p:spPr>
      </p:cxnSp>
      <p:cxnSp>
        <p:nvCxnSpPr>
          <p:cNvPr id="21" name="Google Shape;669;p39">
            <a:extLst>
              <a:ext uri="{FF2B5EF4-FFF2-40B4-BE49-F238E27FC236}">
                <a16:creationId xmlns:a16="http://schemas.microsoft.com/office/drawing/2014/main" id="{294C835E-D443-702A-58C5-455E88505045}"/>
              </a:ext>
            </a:extLst>
          </p:cNvPr>
          <p:cNvCxnSpPr>
            <a:stCxn id="15" idx="6"/>
            <a:endCxn id="17" idx="2"/>
          </p:cNvCxnSpPr>
          <p:nvPr/>
        </p:nvCxnSpPr>
        <p:spPr>
          <a:xfrm rot="10800000" flipH="1">
            <a:off x="4760059" y="2367487"/>
            <a:ext cx="1029900" cy="9900"/>
          </a:xfrm>
          <a:prstGeom prst="straightConnector1">
            <a:avLst/>
          </a:prstGeom>
          <a:noFill/>
          <a:ln w="28575" cap="flat" cmpd="sng">
            <a:solidFill>
              <a:schemeClr val="dk1"/>
            </a:solidFill>
            <a:prstDash val="solid"/>
            <a:round/>
            <a:headEnd type="none" w="sm" len="sm"/>
            <a:tailEnd type="triangle" w="lg" len="lg"/>
          </a:ln>
        </p:spPr>
      </p:cxnSp>
      <p:cxnSp>
        <p:nvCxnSpPr>
          <p:cNvPr id="23" name="Google Shape;670;p39">
            <a:extLst>
              <a:ext uri="{FF2B5EF4-FFF2-40B4-BE49-F238E27FC236}">
                <a16:creationId xmlns:a16="http://schemas.microsoft.com/office/drawing/2014/main" id="{B3D65E7A-E71E-0EEE-D2C6-DD78717457F8}"/>
              </a:ext>
            </a:extLst>
          </p:cNvPr>
          <p:cNvCxnSpPr>
            <a:stCxn id="15" idx="5"/>
            <a:endCxn id="16" idx="1"/>
          </p:cNvCxnSpPr>
          <p:nvPr/>
        </p:nvCxnSpPr>
        <p:spPr>
          <a:xfrm>
            <a:off x="4687875" y="2547941"/>
            <a:ext cx="1174268" cy="670490"/>
          </a:xfrm>
          <a:prstGeom prst="straightConnector1">
            <a:avLst/>
          </a:prstGeom>
          <a:noFill/>
          <a:ln w="28575" cap="flat" cmpd="sng">
            <a:solidFill>
              <a:schemeClr val="dk1"/>
            </a:solidFill>
            <a:prstDash val="solid"/>
            <a:round/>
            <a:headEnd type="none" w="sm" len="sm"/>
            <a:tailEnd type="triangle" w="lg" len="lg"/>
          </a:ln>
        </p:spPr>
      </p:cxnSp>
      <p:cxnSp>
        <p:nvCxnSpPr>
          <p:cNvPr id="30" name="Google Shape;667;p39">
            <a:extLst>
              <a:ext uri="{FF2B5EF4-FFF2-40B4-BE49-F238E27FC236}">
                <a16:creationId xmlns:a16="http://schemas.microsoft.com/office/drawing/2014/main" id="{04073208-5E0F-8D7B-B171-B7AF6F226FB6}"/>
              </a:ext>
            </a:extLst>
          </p:cNvPr>
          <p:cNvCxnSpPr>
            <a:cxnSpLocks/>
            <a:endCxn id="15" idx="3"/>
          </p:cNvCxnSpPr>
          <p:nvPr/>
        </p:nvCxnSpPr>
        <p:spPr>
          <a:xfrm flipV="1">
            <a:off x="3413983" y="2547941"/>
            <a:ext cx="925360" cy="764323"/>
          </a:xfrm>
          <a:prstGeom prst="straightConnector1">
            <a:avLst/>
          </a:prstGeom>
          <a:noFill/>
          <a:ln w="28575" cap="flat" cmpd="sng">
            <a:solidFill>
              <a:schemeClr val="dk1"/>
            </a:solidFill>
            <a:prstDash val="solid"/>
            <a:round/>
            <a:headEnd type="none" w="sm" len="sm"/>
            <a:tailEnd type="triangle" w="lg" len="lg"/>
          </a:ln>
        </p:spPr>
      </p:cxnSp>
      <p:sp>
        <p:nvSpPr>
          <p:cNvPr id="33" name="Google Shape;664;p39">
            <a:extLst>
              <a:ext uri="{FF2B5EF4-FFF2-40B4-BE49-F238E27FC236}">
                <a16:creationId xmlns:a16="http://schemas.microsoft.com/office/drawing/2014/main" id="{ECDCA0B3-6468-3681-F2C2-35674659B062}"/>
              </a:ext>
            </a:extLst>
          </p:cNvPr>
          <p:cNvSpPr/>
          <p:nvPr/>
        </p:nvSpPr>
        <p:spPr>
          <a:xfrm>
            <a:off x="7127476" y="3147785"/>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E</a:t>
            </a:r>
            <a:endParaRPr/>
          </a:p>
        </p:txBody>
      </p:sp>
      <p:cxnSp>
        <p:nvCxnSpPr>
          <p:cNvPr id="34" name="Google Shape;667;p39">
            <a:extLst>
              <a:ext uri="{FF2B5EF4-FFF2-40B4-BE49-F238E27FC236}">
                <a16:creationId xmlns:a16="http://schemas.microsoft.com/office/drawing/2014/main" id="{6D6A2198-B3F8-41D8-1E8E-8A674A4CAA99}"/>
              </a:ext>
            </a:extLst>
          </p:cNvPr>
          <p:cNvCxnSpPr>
            <a:cxnSpLocks/>
          </p:cNvCxnSpPr>
          <p:nvPr/>
        </p:nvCxnSpPr>
        <p:spPr>
          <a:xfrm>
            <a:off x="6295330" y="3387035"/>
            <a:ext cx="835200" cy="3900"/>
          </a:xfrm>
          <a:prstGeom prst="straightConnector1">
            <a:avLst/>
          </a:prstGeom>
          <a:noFill/>
          <a:ln w="28575" cap="flat" cmpd="sng">
            <a:solidFill>
              <a:schemeClr val="dk1"/>
            </a:solidFill>
            <a:prstDash val="solid"/>
            <a:round/>
            <a:headEnd type="none" w="sm" len="sm"/>
            <a:tailEnd type="triangle" w="lg" len="lg"/>
          </a:ln>
        </p:spPr>
      </p:cxnSp>
      <p:sp>
        <p:nvSpPr>
          <p:cNvPr id="35" name="Google Shape;692;p40">
            <a:extLst>
              <a:ext uri="{FF2B5EF4-FFF2-40B4-BE49-F238E27FC236}">
                <a16:creationId xmlns:a16="http://schemas.microsoft.com/office/drawing/2014/main" id="{CAD3A4FE-8B6E-04AB-FE17-A0541FBFD8D7}"/>
              </a:ext>
            </a:extLst>
          </p:cNvPr>
          <p:cNvSpPr txBox="1">
            <a:spLocks/>
          </p:cNvSpPr>
          <p:nvPr/>
        </p:nvSpPr>
        <p:spPr>
          <a:xfrm>
            <a:off x="723226" y="4373577"/>
            <a:ext cx="10654687" cy="2217247"/>
          </a:xfrm>
          <a:prstGeom prst="rect">
            <a:avLst/>
          </a:prstGeom>
          <a:noFill/>
          <a:ln>
            <a:noFill/>
          </a:ln>
        </p:spPr>
        <p:txBody>
          <a:bodyPr spcFirstLastPara="1" wrap="square" lIns="45700" tIns="45700" rIns="45700" bIns="45700" anchor="t" anchorCtr="0">
            <a:normAutofit/>
          </a:bodyPr>
          <a:lstStyle>
            <a:defPPr marR="0" lvl="0" algn="l" rtl="0">
              <a:lnSpc>
                <a:spcPct val="100000"/>
              </a:lnSpc>
              <a:spcBef>
                <a:spcPts val="0"/>
              </a:spcBef>
              <a:spcAft>
                <a:spcPts val="0"/>
              </a:spcAft>
            </a:defPPr>
            <a:lvl1pPr marL="457200" marR="0" lvl="0" indent="-393700" algn="l" rtl="0">
              <a:lnSpc>
                <a:spcPct val="90000"/>
              </a:lnSpc>
              <a:spcBef>
                <a:spcPts val="1200"/>
              </a:spcBef>
              <a:spcAft>
                <a:spcPts val="0"/>
              </a:spcAft>
              <a:buClr>
                <a:srgbClr val="4C3282"/>
              </a:buClr>
              <a:buSzPts val="2600"/>
              <a:buFont typeface="Twentieth Century"/>
              <a:buChar char="●"/>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pPr marL="0" indent="0">
              <a:spcBef>
                <a:spcPts val="0"/>
              </a:spcBef>
              <a:buFont typeface="Twentieth Century"/>
              <a:buNone/>
            </a:pPr>
            <a:r>
              <a:rPr lang="en-GB" dirty="0"/>
              <a:t>By observation, we can get: all possible </a:t>
            </a:r>
            <a:r>
              <a:rPr lang="en-GB" dirty="0" err="1"/>
              <a:t>interleavings</a:t>
            </a:r>
            <a:r>
              <a:rPr lang="en-GB" dirty="0"/>
              <a:t> with (AB) or (BA) before C, (DEF) or (DFE) or (EFD) after C. e.g., ABCDEF, BACEDF, etc.</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2"/>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Applications</a:t>
            </a:r>
            <a:endParaRPr/>
          </a:p>
        </p:txBody>
      </p:sp>
      <p:sp>
        <p:nvSpPr>
          <p:cNvPr id="194" name="Google Shape;194;p22"/>
          <p:cNvSpPr txBox="1">
            <a:spLocks noGrp="1"/>
          </p:cNvSpPr>
          <p:nvPr>
            <p:ph type="body" idx="1"/>
          </p:nvPr>
        </p:nvSpPr>
        <p:spPr>
          <a:xfrm>
            <a:off x="575250" y="1277875"/>
            <a:ext cx="4052100" cy="1748700"/>
          </a:xfrm>
          <a:prstGeom prst="rect">
            <a:avLst/>
          </a:prstGeom>
          <a:noFill/>
          <a:ln>
            <a:noFill/>
          </a:ln>
        </p:spPr>
        <p:txBody>
          <a:bodyPr spcFirstLastPara="1" wrap="square" lIns="45700" tIns="45700" rIns="45700" bIns="45700" anchor="t" anchorCtr="0">
            <a:normAutofit/>
          </a:bodyPr>
          <a:lstStyle/>
          <a:p>
            <a:pPr marL="0" lvl="0" indent="0" algn="l" rtl="0">
              <a:lnSpc>
                <a:spcPct val="80000"/>
              </a:lnSpc>
              <a:spcBef>
                <a:spcPts val="0"/>
              </a:spcBef>
              <a:spcAft>
                <a:spcPts val="0"/>
              </a:spcAft>
              <a:buNone/>
            </a:pPr>
            <a:r>
              <a:rPr lang="en-US" sz="2000" dirty="0"/>
              <a:t>Physical Maps</a:t>
            </a:r>
            <a:endParaRPr sz="2000" dirty="0"/>
          </a:p>
          <a:p>
            <a:pPr marL="285750" lvl="0" indent="-158750" algn="l" rtl="0">
              <a:lnSpc>
                <a:spcPct val="80000"/>
              </a:lnSpc>
              <a:spcBef>
                <a:spcPts val="400"/>
              </a:spcBef>
              <a:spcAft>
                <a:spcPts val="0"/>
              </a:spcAft>
              <a:buSzPts val="1600"/>
              <a:buChar char="●"/>
            </a:pPr>
            <a:r>
              <a:rPr lang="en-US" sz="1600" dirty="0"/>
              <a:t>Airline maps</a:t>
            </a:r>
            <a:endParaRPr sz="1600" dirty="0"/>
          </a:p>
          <a:p>
            <a:pPr marL="457200" lvl="1" indent="-133350" algn="l" rtl="0">
              <a:lnSpc>
                <a:spcPct val="80000"/>
              </a:lnSpc>
              <a:spcBef>
                <a:spcPts val="0"/>
              </a:spcBef>
              <a:spcAft>
                <a:spcPts val="0"/>
              </a:spcAft>
              <a:buSzPts val="1200"/>
              <a:buChar char="○"/>
            </a:pPr>
            <a:r>
              <a:rPr lang="en-US" sz="1200" dirty="0"/>
              <a:t>nodes are airports, edges are flight paths</a:t>
            </a:r>
            <a:endParaRPr sz="1200" dirty="0"/>
          </a:p>
          <a:p>
            <a:pPr marL="285750" lvl="0" indent="-158750" algn="l" rtl="0">
              <a:lnSpc>
                <a:spcPct val="80000"/>
              </a:lnSpc>
              <a:spcBef>
                <a:spcPts val="1000"/>
              </a:spcBef>
              <a:spcAft>
                <a:spcPts val="0"/>
              </a:spcAft>
              <a:buSzPts val="1600"/>
              <a:buChar char="●"/>
            </a:pPr>
            <a:r>
              <a:rPr lang="en-US" sz="1600" dirty="0"/>
              <a:t>Traffic</a:t>
            </a:r>
            <a:endParaRPr sz="1600" dirty="0"/>
          </a:p>
          <a:p>
            <a:pPr marL="457200" lvl="1" indent="-133350" algn="l" rtl="0">
              <a:lnSpc>
                <a:spcPct val="80000"/>
              </a:lnSpc>
              <a:spcBef>
                <a:spcPts val="0"/>
              </a:spcBef>
              <a:spcAft>
                <a:spcPts val="0"/>
              </a:spcAft>
              <a:buSzPts val="1200"/>
              <a:buChar char="○"/>
            </a:pPr>
            <a:r>
              <a:rPr lang="en-US" sz="1200" dirty="0"/>
              <a:t>nodes are addresses, edges are streets</a:t>
            </a:r>
            <a:endParaRPr sz="1200" dirty="0"/>
          </a:p>
          <a:p>
            <a:pPr marL="128016" lvl="1" indent="0" algn="l" rtl="0">
              <a:lnSpc>
                <a:spcPct val="80000"/>
              </a:lnSpc>
              <a:spcBef>
                <a:spcPts val="600"/>
              </a:spcBef>
              <a:spcAft>
                <a:spcPts val="0"/>
              </a:spcAft>
              <a:buSzPts val="1800"/>
              <a:buNone/>
            </a:pPr>
            <a:endParaRPr sz="1600" dirty="0"/>
          </a:p>
        </p:txBody>
      </p:sp>
      <p:pic>
        <p:nvPicPr>
          <p:cNvPr id="195" name="Google Shape;195;p22"/>
          <p:cNvPicPr preferRelativeResize="0"/>
          <p:nvPr/>
        </p:nvPicPr>
        <p:blipFill rotWithShape="1">
          <a:blip r:embed="rId3">
            <a:alphaModFix/>
          </a:blip>
          <a:srcRect l="21556" r="24157"/>
          <a:stretch/>
        </p:blipFill>
        <p:spPr>
          <a:xfrm>
            <a:off x="5923471" y="1367804"/>
            <a:ext cx="5170099" cy="4444444"/>
          </a:xfrm>
          <a:prstGeom prst="rect">
            <a:avLst/>
          </a:prstGeom>
          <a:noFill/>
          <a:ln>
            <a:noFill/>
          </a:ln>
        </p:spPr>
      </p:pic>
      <p:pic>
        <p:nvPicPr>
          <p:cNvPr id="196" name="Google Shape;196;p22"/>
          <p:cNvPicPr preferRelativeResize="0"/>
          <p:nvPr/>
        </p:nvPicPr>
        <p:blipFill rotWithShape="1">
          <a:blip r:embed="rId4">
            <a:alphaModFix/>
          </a:blip>
          <a:srcRect/>
          <a:stretch/>
        </p:blipFill>
        <p:spPr>
          <a:xfrm>
            <a:off x="5858516" y="906217"/>
            <a:ext cx="5045566" cy="5045566"/>
          </a:xfrm>
          <a:prstGeom prst="rect">
            <a:avLst/>
          </a:prstGeom>
          <a:noFill/>
          <a:ln>
            <a:noFill/>
          </a:ln>
        </p:spPr>
      </p:pic>
      <p:pic>
        <p:nvPicPr>
          <p:cNvPr id="197" name="Google Shape;197;p22"/>
          <p:cNvPicPr preferRelativeResize="0"/>
          <p:nvPr/>
        </p:nvPicPr>
        <p:blipFill rotWithShape="1">
          <a:blip r:embed="rId5">
            <a:alphaModFix/>
          </a:blip>
          <a:srcRect/>
          <a:stretch/>
        </p:blipFill>
        <p:spPr>
          <a:xfrm>
            <a:off x="5367253" y="560586"/>
            <a:ext cx="6282531" cy="5289853"/>
          </a:xfrm>
          <a:prstGeom prst="rect">
            <a:avLst/>
          </a:prstGeom>
          <a:noFill/>
          <a:ln>
            <a:noFill/>
          </a:ln>
        </p:spPr>
      </p:pic>
      <p:pic>
        <p:nvPicPr>
          <p:cNvPr id="198" name="Google Shape;198;p22"/>
          <p:cNvPicPr preferRelativeResize="0"/>
          <p:nvPr/>
        </p:nvPicPr>
        <p:blipFill rotWithShape="1">
          <a:blip r:embed="rId6">
            <a:alphaModFix/>
          </a:blip>
          <a:srcRect/>
          <a:stretch/>
        </p:blipFill>
        <p:spPr>
          <a:xfrm>
            <a:off x="4838456" y="1575253"/>
            <a:ext cx="7265137" cy="3627706"/>
          </a:xfrm>
          <a:prstGeom prst="rect">
            <a:avLst/>
          </a:prstGeom>
          <a:noFill/>
          <a:ln>
            <a:noFill/>
          </a:ln>
        </p:spPr>
      </p:pic>
      <p:sp>
        <p:nvSpPr>
          <p:cNvPr id="199" name="Google Shape;199;p22"/>
          <p:cNvSpPr txBox="1"/>
          <p:nvPr/>
        </p:nvSpPr>
        <p:spPr>
          <a:xfrm>
            <a:off x="575250" y="2572450"/>
            <a:ext cx="3895200" cy="14478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n-US" sz="2000" dirty="0">
                <a:solidFill>
                  <a:schemeClr val="dk1"/>
                </a:solidFill>
                <a:latin typeface="Quattrocento Sans"/>
                <a:ea typeface="Quattrocento Sans"/>
                <a:cs typeface="Quattrocento Sans"/>
                <a:sym typeface="Quattrocento Sans"/>
              </a:rPr>
              <a:t>Relationships</a:t>
            </a:r>
            <a:endParaRPr sz="2000" dirty="0">
              <a:solidFill>
                <a:schemeClr val="dk1"/>
              </a:solidFill>
              <a:latin typeface="Quattrocento Sans"/>
              <a:ea typeface="Quattrocento Sans"/>
              <a:cs typeface="Quattrocento Sans"/>
              <a:sym typeface="Quattrocento Sans"/>
            </a:endParaRPr>
          </a:p>
          <a:p>
            <a:pPr marL="285750" lvl="0" indent="-158750" algn="l" rtl="0">
              <a:lnSpc>
                <a:spcPct val="80000"/>
              </a:lnSpc>
              <a:spcBef>
                <a:spcPts val="400"/>
              </a:spcBef>
              <a:spcAft>
                <a:spcPts val="0"/>
              </a:spcAft>
              <a:buClr>
                <a:srgbClr val="4C3282"/>
              </a:buClr>
              <a:buSzPts val="1600"/>
              <a:buFont typeface="Twentieth Century"/>
              <a:buChar char="●"/>
            </a:pPr>
            <a:r>
              <a:rPr lang="en-US" sz="1600" dirty="0">
                <a:solidFill>
                  <a:schemeClr val="dk1"/>
                </a:solidFill>
                <a:latin typeface="Quattrocento Sans"/>
                <a:ea typeface="Quattrocento Sans"/>
                <a:cs typeface="Quattrocento Sans"/>
                <a:sym typeface="Quattrocento Sans"/>
              </a:rPr>
              <a:t>Social media graphs</a:t>
            </a:r>
            <a:endParaRPr sz="1600" dirty="0">
              <a:solidFill>
                <a:schemeClr val="dk1"/>
              </a:solidFill>
              <a:latin typeface="Quattrocento Sans"/>
              <a:ea typeface="Quattrocento Sans"/>
              <a:cs typeface="Quattrocento Sans"/>
              <a:sym typeface="Quattrocento Sans"/>
            </a:endParaRPr>
          </a:p>
          <a:p>
            <a:pPr marL="457200" lvl="1" indent="-133350" algn="l" rtl="0">
              <a:lnSpc>
                <a:spcPct val="80000"/>
              </a:lnSpc>
              <a:spcBef>
                <a:spcPts val="0"/>
              </a:spcBef>
              <a:spcAft>
                <a:spcPts val="0"/>
              </a:spcAft>
              <a:buClr>
                <a:srgbClr val="B6A479"/>
              </a:buClr>
              <a:buSzPts val="1200"/>
              <a:buFont typeface="Quattrocento Sans"/>
              <a:buChar char="○"/>
            </a:pPr>
            <a:r>
              <a:rPr lang="en-US" sz="1200" dirty="0">
                <a:solidFill>
                  <a:schemeClr val="dk1"/>
                </a:solidFill>
                <a:latin typeface="Quattrocento Sans"/>
                <a:ea typeface="Quattrocento Sans"/>
                <a:cs typeface="Quattrocento Sans"/>
                <a:sym typeface="Quattrocento Sans"/>
              </a:rPr>
              <a:t>nodes are accounts, edges are follower relationships</a:t>
            </a:r>
            <a:endParaRPr sz="1200" dirty="0">
              <a:solidFill>
                <a:schemeClr val="dk1"/>
              </a:solidFill>
              <a:latin typeface="Quattrocento Sans"/>
              <a:ea typeface="Quattrocento Sans"/>
              <a:cs typeface="Quattrocento Sans"/>
              <a:sym typeface="Quattrocento Sans"/>
            </a:endParaRPr>
          </a:p>
          <a:p>
            <a:pPr marL="285750" lvl="0" indent="-158750" algn="l" rtl="0">
              <a:lnSpc>
                <a:spcPct val="80000"/>
              </a:lnSpc>
              <a:spcBef>
                <a:spcPts val="1000"/>
              </a:spcBef>
              <a:spcAft>
                <a:spcPts val="0"/>
              </a:spcAft>
              <a:buClr>
                <a:srgbClr val="4C3282"/>
              </a:buClr>
              <a:buSzPts val="1600"/>
              <a:buFont typeface="Twentieth Century"/>
              <a:buChar char="●"/>
            </a:pPr>
            <a:r>
              <a:rPr lang="en-US" sz="1600" dirty="0">
                <a:solidFill>
                  <a:schemeClr val="dk1"/>
                </a:solidFill>
                <a:latin typeface="Quattrocento Sans"/>
                <a:ea typeface="Quattrocento Sans"/>
                <a:cs typeface="Quattrocento Sans"/>
                <a:sym typeface="Quattrocento Sans"/>
              </a:rPr>
              <a:t>Traffic</a:t>
            </a:r>
            <a:endParaRPr sz="1600" dirty="0">
              <a:solidFill>
                <a:schemeClr val="dk1"/>
              </a:solidFill>
              <a:latin typeface="Quattrocento Sans"/>
              <a:ea typeface="Quattrocento Sans"/>
              <a:cs typeface="Quattrocento Sans"/>
              <a:sym typeface="Quattrocento Sans"/>
            </a:endParaRPr>
          </a:p>
          <a:p>
            <a:pPr marL="457200" lvl="1" indent="-133350" algn="l" rtl="0">
              <a:lnSpc>
                <a:spcPct val="80000"/>
              </a:lnSpc>
              <a:spcBef>
                <a:spcPts val="0"/>
              </a:spcBef>
              <a:spcAft>
                <a:spcPts val="0"/>
              </a:spcAft>
              <a:buClr>
                <a:srgbClr val="B6A479"/>
              </a:buClr>
              <a:buSzPts val="1200"/>
              <a:buFont typeface="Quattrocento Sans"/>
              <a:buChar char="○"/>
            </a:pPr>
            <a:r>
              <a:rPr lang="en-US" sz="1200" dirty="0">
                <a:solidFill>
                  <a:schemeClr val="dk1"/>
                </a:solidFill>
                <a:latin typeface="Quattrocento Sans"/>
                <a:ea typeface="Quattrocento Sans"/>
                <a:cs typeface="Quattrocento Sans"/>
                <a:sym typeface="Quattrocento Sans"/>
              </a:rPr>
              <a:t>nodes are classes, edges are usage</a:t>
            </a:r>
            <a:endParaRPr sz="1200" dirty="0">
              <a:latin typeface="Quattrocento Sans"/>
              <a:ea typeface="Quattrocento Sans"/>
              <a:cs typeface="Quattrocento Sans"/>
              <a:sym typeface="Quattrocento Sans"/>
            </a:endParaRPr>
          </a:p>
        </p:txBody>
      </p:sp>
      <p:sp>
        <p:nvSpPr>
          <p:cNvPr id="200" name="Google Shape;200;p22"/>
          <p:cNvSpPr txBox="1"/>
          <p:nvPr/>
        </p:nvSpPr>
        <p:spPr>
          <a:xfrm>
            <a:off x="575250" y="4020250"/>
            <a:ext cx="3895200" cy="12693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n-US" sz="2000" dirty="0">
                <a:solidFill>
                  <a:schemeClr val="dk1"/>
                </a:solidFill>
                <a:latin typeface="Quattrocento Sans"/>
                <a:ea typeface="Quattrocento Sans"/>
                <a:cs typeface="Quattrocento Sans"/>
                <a:sym typeface="Quattrocento Sans"/>
              </a:rPr>
              <a:t>Influence</a:t>
            </a:r>
            <a:endParaRPr sz="2000" dirty="0">
              <a:solidFill>
                <a:schemeClr val="dk1"/>
              </a:solidFill>
              <a:latin typeface="Quattrocento Sans"/>
              <a:ea typeface="Quattrocento Sans"/>
              <a:cs typeface="Quattrocento Sans"/>
              <a:sym typeface="Quattrocento Sans"/>
            </a:endParaRPr>
          </a:p>
          <a:p>
            <a:pPr marL="285750" lvl="0" indent="-158750" algn="l" rtl="0">
              <a:lnSpc>
                <a:spcPct val="80000"/>
              </a:lnSpc>
              <a:spcBef>
                <a:spcPts val="400"/>
              </a:spcBef>
              <a:spcAft>
                <a:spcPts val="0"/>
              </a:spcAft>
              <a:buClr>
                <a:srgbClr val="4C3282"/>
              </a:buClr>
              <a:buSzPts val="1600"/>
              <a:buFont typeface="Twentieth Century"/>
              <a:buChar char="●"/>
            </a:pPr>
            <a:r>
              <a:rPr lang="en-US" sz="1600" dirty="0">
                <a:solidFill>
                  <a:schemeClr val="dk1"/>
                </a:solidFill>
                <a:latin typeface="Quattrocento Sans"/>
                <a:ea typeface="Quattrocento Sans"/>
                <a:cs typeface="Quattrocento Sans"/>
                <a:sym typeface="Quattrocento Sans"/>
              </a:rPr>
              <a:t>Biology</a:t>
            </a:r>
            <a:endParaRPr sz="1600" dirty="0">
              <a:solidFill>
                <a:schemeClr val="dk1"/>
              </a:solidFill>
              <a:latin typeface="Quattrocento Sans"/>
              <a:ea typeface="Quattrocento Sans"/>
              <a:cs typeface="Quattrocento Sans"/>
              <a:sym typeface="Quattrocento Sans"/>
            </a:endParaRPr>
          </a:p>
          <a:p>
            <a:pPr marL="457200" lvl="1" indent="-133350" algn="l" rtl="0">
              <a:lnSpc>
                <a:spcPct val="80000"/>
              </a:lnSpc>
              <a:spcBef>
                <a:spcPts val="0"/>
              </a:spcBef>
              <a:spcAft>
                <a:spcPts val="0"/>
              </a:spcAft>
              <a:buClr>
                <a:srgbClr val="B6A479"/>
              </a:buClr>
              <a:buSzPts val="1200"/>
              <a:buFont typeface="Quattrocento Sans"/>
              <a:buChar char="○"/>
            </a:pPr>
            <a:r>
              <a:rPr lang="en-US" sz="1200" dirty="0">
                <a:solidFill>
                  <a:schemeClr val="dk1"/>
                </a:solidFill>
                <a:latin typeface="Quattrocento Sans"/>
                <a:ea typeface="Quattrocento Sans"/>
                <a:cs typeface="Quattrocento Sans"/>
                <a:sym typeface="Quattrocento Sans"/>
              </a:rPr>
              <a:t>nodes are cancer cell </a:t>
            </a:r>
            <a:r>
              <a:rPr lang="en-US" sz="1200" dirty="0" err="1">
                <a:solidFill>
                  <a:schemeClr val="dk1"/>
                </a:solidFill>
                <a:latin typeface="Quattrocento Sans"/>
                <a:ea typeface="Quattrocento Sans"/>
                <a:cs typeface="Quattrocento Sans"/>
                <a:sym typeface="Quattrocento Sans"/>
              </a:rPr>
              <a:t>desinations</a:t>
            </a:r>
            <a:r>
              <a:rPr lang="en-US" sz="1200" dirty="0">
                <a:solidFill>
                  <a:schemeClr val="dk1"/>
                </a:solidFill>
                <a:latin typeface="Quattrocento Sans"/>
                <a:ea typeface="Quattrocento Sans"/>
                <a:cs typeface="Quattrocento Sans"/>
                <a:sym typeface="Quattrocento Sans"/>
              </a:rPr>
              <a:t>, edges are migration paths</a:t>
            </a:r>
            <a:endParaRPr sz="1200" dirty="0">
              <a:solidFill>
                <a:schemeClr val="dk1"/>
              </a:solidFill>
              <a:latin typeface="Quattrocento Sans"/>
              <a:ea typeface="Quattrocento Sans"/>
              <a:cs typeface="Quattrocento Sans"/>
              <a:sym typeface="Quattrocento Sans"/>
            </a:endParaRPr>
          </a:p>
          <a:p>
            <a:pPr marL="128016" lvl="1" indent="0" algn="l" rtl="0">
              <a:lnSpc>
                <a:spcPct val="90000"/>
              </a:lnSpc>
              <a:spcBef>
                <a:spcPts val="1000"/>
              </a:spcBef>
              <a:spcAft>
                <a:spcPts val="0"/>
              </a:spcAft>
              <a:buClr>
                <a:schemeClr val="dk1"/>
              </a:buClr>
              <a:buSzPts val="1100"/>
              <a:buFont typeface="Arial"/>
              <a:buNone/>
            </a:pPr>
            <a:endParaRPr sz="1200" dirty="0">
              <a:latin typeface="Quattrocento Sans"/>
              <a:ea typeface="Quattrocento Sans"/>
              <a:cs typeface="Quattrocento Sans"/>
              <a:sym typeface="Quattrocento Sans"/>
            </a:endParaRPr>
          </a:p>
        </p:txBody>
      </p:sp>
      <p:sp>
        <p:nvSpPr>
          <p:cNvPr id="201" name="Google Shape;201;p22"/>
          <p:cNvSpPr txBox="1"/>
          <p:nvPr/>
        </p:nvSpPr>
        <p:spPr>
          <a:xfrm>
            <a:off x="575250" y="5007700"/>
            <a:ext cx="3000000" cy="22329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n-US" sz="2000" dirty="0">
                <a:solidFill>
                  <a:schemeClr val="dk1"/>
                </a:solidFill>
                <a:latin typeface="Quattrocento Sans"/>
                <a:ea typeface="Quattrocento Sans"/>
                <a:cs typeface="Quattrocento Sans"/>
                <a:sym typeface="Quattrocento Sans"/>
              </a:rPr>
              <a:t>Related topics</a:t>
            </a:r>
            <a:endParaRPr sz="2000" dirty="0">
              <a:solidFill>
                <a:schemeClr val="dk1"/>
              </a:solidFill>
              <a:latin typeface="Quattrocento Sans"/>
              <a:ea typeface="Quattrocento Sans"/>
              <a:cs typeface="Quattrocento Sans"/>
              <a:sym typeface="Quattrocento Sans"/>
            </a:endParaRPr>
          </a:p>
          <a:p>
            <a:pPr marL="285750" lvl="0" indent="-158750" algn="l" rtl="0">
              <a:lnSpc>
                <a:spcPct val="80000"/>
              </a:lnSpc>
              <a:spcBef>
                <a:spcPts val="400"/>
              </a:spcBef>
              <a:spcAft>
                <a:spcPts val="0"/>
              </a:spcAft>
              <a:buClr>
                <a:srgbClr val="4C3282"/>
              </a:buClr>
              <a:buSzPts val="1600"/>
              <a:buFont typeface="Twentieth Century"/>
              <a:buChar char="●"/>
            </a:pPr>
            <a:r>
              <a:rPr lang="en-US" sz="1600" dirty="0">
                <a:solidFill>
                  <a:schemeClr val="dk1"/>
                </a:solidFill>
                <a:latin typeface="Quattrocento Sans"/>
                <a:ea typeface="Quattrocento Sans"/>
                <a:cs typeface="Quattrocento Sans"/>
                <a:sym typeface="Quattrocento Sans"/>
              </a:rPr>
              <a:t>Web Page Ranking</a:t>
            </a:r>
            <a:endParaRPr sz="1600" dirty="0">
              <a:solidFill>
                <a:schemeClr val="dk1"/>
              </a:solidFill>
              <a:latin typeface="Quattrocento Sans"/>
              <a:ea typeface="Quattrocento Sans"/>
              <a:cs typeface="Quattrocento Sans"/>
              <a:sym typeface="Quattrocento Sans"/>
            </a:endParaRPr>
          </a:p>
          <a:p>
            <a:pPr marL="457200" lvl="1" indent="-133350" algn="l" rtl="0">
              <a:lnSpc>
                <a:spcPct val="80000"/>
              </a:lnSpc>
              <a:spcBef>
                <a:spcPts val="0"/>
              </a:spcBef>
              <a:spcAft>
                <a:spcPts val="0"/>
              </a:spcAft>
              <a:buClr>
                <a:srgbClr val="B6A479"/>
              </a:buClr>
              <a:buSzPts val="1200"/>
              <a:buFont typeface="Quattrocento Sans"/>
              <a:buChar char="○"/>
            </a:pPr>
            <a:r>
              <a:rPr lang="en-US" sz="1200" dirty="0">
                <a:solidFill>
                  <a:schemeClr val="dk1"/>
                </a:solidFill>
                <a:latin typeface="Quattrocento Sans"/>
                <a:ea typeface="Quattrocento Sans"/>
                <a:cs typeface="Quattrocento Sans"/>
                <a:sym typeface="Quattrocento Sans"/>
              </a:rPr>
              <a:t>nodes are web pages, edges are hyperlinks</a:t>
            </a:r>
            <a:endParaRPr sz="1200" dirty="0">
              <a:solidFill>
                <a:schemeClr val="dk1"/>
              </a:solidFill>
              <a:latin typeface="Quattrocento Sans"/>
              <a:ea typeface="Quattrocento Sans"/>
              <a:cs typeface="Quattrocento Sans"/>
              <a:sym typeface="Quattrocento Sans"/>
            </a:endParaRPr>
          </a:p>
          <a:p>
            <a:pPr marL="285750" lvl="0" indent="-158750" algn="l" rtl="0">
              <a:lnSpc>
                <a:spcPct val="80000"/>
              </a:lnSpc>
              <a:spcBef>
                <a:spcPts val="1000"/>
              </a:spcBef>
              <a:spcAft>
                <a:spcPts val="0"/>
              </a:spcAft>
              <a:buClr>
                <a:srgbClr val="4C3282"/>
              </a:buClr>
              <a:buSzPts val="1600"/>
              <a:buFont typeface="Twentieth Century"/>
              <a:buChar char="●"/>
            </a:pPr>
            <a:r>
              <a:rPr lang="en-US" sz="1600" dirty="0">
                <a:solidFill>
                  <a:schemeClr val="dk1"/>
                </a:solidFill>
                <a:latin typeface="Quattrocento Sans"/>
                <a:ea typeface="Quattrocento Sans"/>
                <a:cs typeface="Quattrocento Sans"/>
                <a:sym typeface="Quattrocento Sans"/>
              </a:rPr>
              <a:t>Wikipedia</a:t>
            </a:r>
            <a:endParaRPr sz="1600" dirty="0">
              <a:solidFill>
                <a:schemeClr val="dk1"/>
              </a:solidFill>
              <a:latin typeface="Quattrocento Sans"/>
              <a:ea typeface="Quattrocento Sans"/>
              <a:cs typeface="Quattrocento Sans"/>
              <a:sym typeface="Quattrocento Sans"/>
            </a:endParaRPr>
          </a:p>
          <a:p>
            <a:pPr marL="457200" lvl="1" indent="-133350" algn="l" rtl="0">
              <a:lnSpc>
                <a:spcPct val="80000"/>
              </a:lnSpc>
              <a:spcBef>
                <a:spcPts val="0"/>
              </a:spcBef>
              <a:spcAft>
                <a:spcPts val="0"/>
              </a:spcAft>
              <a:buClr>
                <a:srgbClr val="B6A479"/>
              </a:buClr>
              <a:buSzPts val="1200"/>
              <a:buFont typeface="Quattrocento Sans"/>
              <a:buChar char="○"/>
            </a:pPr>
            <a:r>
              <a:rPr lang="en-US" sz="1200" dirty="0">
                <a:solidFill>
                  <a:schemeClr val="dk1"/>
                </a:solidFill>
                <a:latin typeface="Quattrocento Sans"/>
                <a:ea typeface="Quattrocento Sans"/>
                <a:cs typeface="Quattrocento Sans"/>
                <a:sym typeface="Quattrocento Sans"/>
              </a:rPr>
              <a:t>nodes are articles, edges are links</a:t>
            </a:r>
            <a:endParaRPr sz="1200" dirty="0">
              <a:solidFill>
                <a:schemeClr val="dk1"/>
              </a:solidFill>
              <a:latin typeface="Quattrocento Sans"/>
              <a:ea typeface="Quattrocento Sans"/>
              <a:cs typeface="Quattrocento Sans"/>
              <a:sym typeface="Quattrocento Sans"/>
            </a:endParaRPr>
          </a:p>
          <a:p>
            <a:pPr marL="0" lvl="0" indent="0" algn="l" rtl="0">
              <a:lnSpc>
                <a:spcPct val="90000"/>
              </a:lnSpc>
              <a:spcBef>
                <a:spcPts val="600"/>
              </a:spcBef>
              <a:spcAft>
                <a:spcPts val="0"/>
              </a:spcAft>
              <a:buNone/>
            </a:pPr>
            <a:endParaRPr sz="1200" dirty="0">
              <a:solidFill>
                <a:schemeClr val="dk1"/>
              </a:solidFill>
              <a:latin typeface="Quattrocento Sans"/>
              <a:ea typeface="Quattrocento Sans"/>
              <a:cs typeface="Quattrocento Sans"/>
              <a:sym typeface="Quattrocento Sans"/>
            </a:endParaRPr>
          </a:p>
          <a:p>
            <a:pPr marL="128016" lvl="1" indent="0" algn="l" rtl="0">
              <a:lnSpc>
                <a:spcPct val="90000"/>
              </a:lnSpc>
              <a:spcBef>
                <a:spcPts val="600"/>
              </a:spcBef>
              <a:spcAft>
                <a:spcPts val="0"/>
              </a:spcAft>
              <a:buNone/>
            </a:pPr>
            <a:endParaRPr sz="1600" dirty="0">
              <a:solidFill>
                <a:schemeClr val="dk1"/>
              </a:solidFill>
              <a:latin typeface="Quattrocento Sans"/>
              <a:ea typeface="Quattrocento Sans"/>
              <a:cs typeface="Quattrocento Sans"/>
              <a:sym typeface="Quattrocento Sans"/>
            </a:endParaRPr>
          </a:p>
          <a:p>
            <a:pPr marL="128016" lvl="1" indent="0" algn="l" rtl="0">
              <a:lnSpc>
                <a:spcPct val="90000"/>
              </a:lnSpc>
              <a:spcBef>
                <a:spcPts val="600"/>
              </a:spcBef>
              <a:spcAft>
                <a:spcPts val="0"/>
              </a:spcAft>
              <a:buNone/>
            </a:pPr>
            <a:endParaRPr sz="1200" dirty="0">
              <a:latin typeface="Quattrocento Sans"/>
              <a:ea typeface="Quattrocento Sans"/>
              <a:cs typeface="Quattrocento Sans"/>
              <a:sym typeface="Quattrocento Sans"/>
            </a:endParaRPr>
          </a:p>
        </p:txBody>
      </p:sp>
      <p:sp>
        <p:nvSpPr>
          <p:cNvPr id="202" name="Google Shape;202;p22"/>
          <p:cNvSpPr txBox="1"/>
          <p:nvPr/>
        </p:nvSpPr>
        <p:spPr>
          <a:xfrm>
            <a:off x="3833150" y="5901863"/>
            <a:ext cx="9588000" cy="705000"/>
          </a:xfrm>
          <a:prstGeom prst="rect">
            <a:avLst/>
          </a:prstGeom>
          <a:noFill/>
          <a:ln>
            <a:noFill/>
          </a:ln>
        </p:spPr>
        <p:txBody>
          <a:bodyPr spcFirstLastPara="1" wrap="square" lIns="91425" tIns="91425" rIns="91425" bIns="91425" anchor="ctr" anchorCtr="0">
            <a:spAutoFit/>
          </a:bodyPr>
          <a:lstStyle/>
          <a:p>
            <a:pPr marL="128016" lvl="1" indent="0" algn="l" rtl="0">
              <a:lnSpc>
                <a:spcPct val="90000"/>
              </a:lnSpc>
              <a:spcBef>
                <a:spcPts val="600"/>
              </a:spcBef>
              <a:spcAft>
                <a:spcPts val="0"/>
              </a:spcAft>
              <a:buClr>
                <a:schemeClr val="dk1"/>
              </a:buClr>
              <a:buSzPts val="1100"/>
              <a:buFont typeface="Arial"/>
              <a:buNone/>
            </a:pPr>
            <a:r>
              <a:rPr lang="en-US" sz="1600">
                <a:solidFill>
                  <a:schemeClr val="dk1"/>
                </a:solidFill>
                <a:latin typeface="Quattrocento Sans"/>
                <a:ea typeface="Quattrocento Sans"/>
                <a:cs typeface="Quattrocento Sans"/>
                <a:sym typeface="Quattrocento Sans"/>
              </a:rPr>
              <a:t>And so many more!!</a:t>
            </a:r>
            <a:endParaRPr sz="1600">
              <a:solidFill>
                <a:schemeClr val="dk1"/>
              </a:solidFill>
              <a:latin typeface="Quattrocento Sans"/>
              <a:ea typeface="Quattrocento Sans"/>
              <a:cs typeface="Quattrocento Sans"/>
              <a:sym typeface="Quattrocento Sans"/>
            </a:endParaRPr>
          </a:p>
          <a:p>
            <a:pPr marL="128016" lvl="1" indent="0" algn="l" rtl="0">
              <a:lnSpc>
                <a:spcPct val="90000"/>
              </a:lnSpc>
              <a:spcBef>
                <a:spcPts val="600"/>
              </a:spcBef>
              <a:spcAft>
                <a:spcPts val="0"/>
              </a:spcAft>
              <a:buClr>
                <a:schemeClr val="dk1"/>
              </a:buClr>
              <a:buSzPts val="1100"/>
              <a:buFont typeface="Arial"/>
              <a:buNone/>
            </a:pPr>
            <a:r>
              <a:rPr lang="en-US" sz="1600" u="sng">
                <a:solidFill>
                  <a:schemeClr val="hlink"/>
                </a:solidFill>
                <a:latin typeface="Quattrocento Sans"/>
                <a:ea typeface="Quattrocento Sans"/>
                <a:cs typeface="Quattrocento Sans"/>
                <a:sym typeface="Quattrocento Sans"/>
                <a:hlinkClick r:id="rId7"/>
              </a:rPr>
              <a:t>www.allthingsgraphed.com</a:t>
            </a:r>
            <a:r>
              <a:rPr lang="en-US" sz="1600">
                <a:solidFill>
                  <a:schemeClr val="dk1"/>
                </a:solidFill>
                <a:latin typeface="Quattrocento Sans"/>
                <a:ea typeface="Quattrocento Sans"/>
                <a:cs typeface="Quattrocento Sans"/>
                <a:sym typeface="Quattrocento Sans"/>
              </a:rPr>
              <a:t> </a:t>
            </a:r>
            <a:endParaRPr>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fade">
                                      <p:cBhvr>
                                        <p:cTn id="7" dur="500"/>
                                        <p:tgtEl>
                                          <p:spTgt spid="194"/>
                                        </p:tgtEl>
                                      </p:cBhvr>
                                    </p:animEffect>
                                  </p:childTnLst>
                                </p:cTn>
                              </p:par>
                              <p:par>
                                <p:cTn id="8" presetID="10" presetClass="entr" presetSubtype="0" fill="hold" nodeType="withEffect">
                                  <p:stCondLst>
                                    <p:cond delay="0"/>
                                  </p:stCondLst>
                                  <p:childTnLst>
                                    <p:set>
                                      <p:cBhvr>
                                        <p:cTn id="9" dur="1" fill="hold">
                                          <p:stCondLst>
                                            <p:cond delay="0"/>
                                          </p:stCondLst>
                                        </p:cTn>
                                        <p:tgtEl>
                                          <p:spTgt spid="195"/>
                                        </p:tgtEl>
                                        <p:attrNameLst>
                                          <p:attrName>style.visibility</p:attrName>
                                        </p:attrNameLst>
                                      </p:cBhvr>
                                      <p:to>
                                        <p:strVal val="visible"/>
                                      </p:to>
                                    </p:set>
                                    <p:animEffect transition="in" filter="fade">
                                      <p:cBhvr>
                                        <p:cTn id="10" dur="500"/>
                                        <p:tgtEl>
                                          <p:spTgt spid="19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9"/>
                                        </p:tgtEl>
                                        <p:attrNameLst>
                                          <p:attrName>style.visibility</p:attrName>
                                        </p:attrNameLst>
                                      </p:cBhvr>
                                      <p:to>
                                        <p:strVal val="visible"/>
                                      </p:to>
                                    </p:set>
                                    <p:animEffect transition="in" filter="fade">
                                      <p:cBhvr>
                                        <p:cTn id="15" dur="1000"/>
                                        <p:tgtEl>
                                          <p:spTgt spid="199"/>
                                        </p:tgtEl>
                                      </p:cBhvr>
                                    </p:animEffect>
                                  </p:childTnLst>
                                </p:cTn>
                              </p:par>
                              <p:par>
                                <p:cTn id="16" presetID="10" presetClass="entr" presetSubtype="0" fill="hold" nodeType="withEffect">
                                  <p:stCondLst>
                                    <p:cond delay="0"/>
                                  </p:stCondLst>
                                  <p:childTnLst>
                                    <p:set>
                                      <p:cBhvr>
                                        <p:cTn id="17" dur="1" fill="hold">
                                          <p:stCondLst>
                                            <p:cond delay="0"/>
                                          </p:stCondLst>
                                        </p:cTn>
                                        <p:tgtEl>
                                          <p:spTgt spid="196"/>
                                        </p:tgtEl>
                                        <p:attrNameLst>
                                          <p:attrName>style.visibility</p:attrName>
                                        </p:attrNameLst>
                                      </p:cBhvr>
                                      <p:to>
                                        <p:strVal val="visible"/>
                                      </p:to>
                                    </p:set>
                                    <p:animEffect transition="in" filter="fade">
                                      <p:cBhvr>
                                        <p:cTn id="18" dur="500"/>
                                        <p:tgtEl>
                                          <p:spTgt spid="19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0"/>
                                        </p:tgtEl>
                                        <p:attrNameLst>
                                          <p:attrName>style.visibility</p:attrName>
                                        </p:attrNameLst>
                                      </p:cBhvr>
                                      <p:to>
                                        <p:strVal val="visible"/>
                                      </p:to>
                                    </p:set>
                                    <p:animEffect transition="in" filter="fade">
                                      <p:cBhvr>
                                        <p:cTn id="23" dur="1000"/>
                                        <p:tgtEl>
                                          <p:spTgt spid="200"/>
                                        </p:tgtEl>
                                      </p:cBhvr>
                                    </p:animEffect>
                                  </p:childTnLst>
                                </p:cTn>
                              </p:par>
                              <p:par>
                                <p:cTn id="24" presetID="10" presetClass="entr" presetSubtype="0" fill="hold" nodeType="withEffect">
                                  <p:stCondLst>
                                    <p:cond delay="0"/>
                                  </p:stCondLst>
                                  <p:childTnLst>
                                    <p:set>
                                      <p:cBhvr>
                                        <p:cTn id="25" dur="1" fill="hold">
                                          <p:stCondLst>
                                            <p:cond delay="0"/>
                                          </p:stCondLst>
                                        </p:cTn>
                                        <p:tgtEl>
                                          <p:spTgt spid="197"/>
                                        </p:tgtEl>
                                        <p:attrNameLst>
                                          <p:attrName>style.visibility</p:attrName>
                                        </p:attrNameLst>
                                      </p:cBhvr>
                                      <p:to>
                                        <p:strVal val="visible"/>
                                      </p:to>
                                    </p:set>
                                    <p:animEffect transition="in" filter="fade">
                                      <p:cBhvr>
                                        <p:cTn id="26" dur="500"/>
                                        <p:tgtEl>
                                          <p:spTgt spid="19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1"/>
                                        </p:tgtEl>
                                        <p:attrNameLst>
                                          <p:attrName>style.visibility</p:attrName>
                                        </p:attrNameLst>
                                      </p:cBhvr>
                                      <p:to>
                                        <p:strVal val="visible"/>
                                      </p:to>
                                    </p:set>
                                    <p:animEffect transition="in" filter="fade">
                                      <p:cBhvr>
                                        <p:cTn id="31" dur="400"/>
                                        <p:tgtEl>
                                          <p:spTgt spid="201"/>
                                        </p:tgtEl>
                                      </p:cBhvr>
                                    </p:animEffect>
                                  </p:childTnLst>
                                </p:cTn>
                              </p:par>
                              <p:par>
                                <p:cTn id="32" presetID="10" presetClass="entr" presetSubtype="0" fill="hold" nodeType="withEffect">
                                  <p:stCondLst>
                                    <p:cond delay="0"/>
                                  </p:stCondLst>
                                  <p:childTnLst>
                                    <p:set>
                                      <p:cBhvr>
                                        <p:cTn id="33" dur="1" fill="hold">
                                          <p:stCondLst>
                                            <p:cond delay="0"/>
                                          </p:stCondLst>
                                        </p:cTn>
                                        <p:tgtEl>
                                          <p:spTgt spid="198"/>
                                        </p:tgtEl>
                                        <p:attrNameLst>
                                          <p:attrName>style.visibility</p:attrName>
                                        </p:attrNameLst>
                                      </p:cBhvr>
                                      <p:to>
                                        <p:strVal val="visible"/>
                                      </p:to>
                                    </p:set>
                                    <p:animEffect transition="in" filter="fade">
                                      <p:cBhvr>
                                        <p:cTn id="34" dur="500"/>
                                        <p:tgtEl>
                                          <p:spTgt spid="19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02"/>
                                        </p:tgtEl>
                                        <p:attrNameLst>
                                          <p:attrName>style.visibility</p:attrName>
                                        </p:attrNameLst>
                                      </p:cBhvr>
                                      <p:to>
                                        <p:strVal val="visible"/>
                                      </p:to>
                                    </p:set>
                                    <p:animEffect transition="in" filter="fade">
                                      <p:cBhvr>
                                        <p:cTn id="39" dur="10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38701-97D6-BAFA-FC2C-FF0D128C45B0}"/>
              </a:ext>
            </a:extLst>
          </p:cNvPr>
          <p:cNvSpPr>
            <a:spLocks noGrp="1"/>
          </p:cNvSpPr>
          <p:nvPr>
            <p:ph type="title"/>
          </p:nvPr>
        </p:nvSpPr>
        <p:spPr/>
        <p:txBody>
          <a:bodyPr/>
          <a:lstStyle/>
          <a:p>
            <a:r>
              <a:rPr lang="en-GB" dirty="0"/>
              <a:t>Topological Sort by DFS Post-Order Traversal</a:t>
            </a:r>
            <a:endParaRPr lang="en-SE" dirty="0"/>
          </a:p>
        </p:txBody>
      </p:sp>
      <p:sp>
        <p:nvSpPr>
          <p:cNvPr id="3" name="Text Placeholder 2">
            <a:extLst>
              <a:ext uri="{FF2B5EF4-FFF2-40B4-BE49-F238E27FC236}">
                <a16:creationId xmlns:a16="http://schemas.microsoft.com/office/drawing/2014/main" id="{E1CC6A3A-F6EF-6108-6AF8-9D534366873D}"/>
              </a:ext>
            </a:extLst>
          </p:cNvPr>
          <p:cNvSpPr>
            <a:spLocks noGrp="1"/>
          </p:cNvSpPr>
          <p:nvPr>
            <p:ph type="body" idx="1"/>
          </p:nvPr>
        </p:nvSpPr>
        <p:spPr>
          <a:xfrm>
            <a:off x="671332" y="1169043"/>
            <a:ext cx="10498238" cy="4464257"/>
          </a:xfrm>
        </p:spPr>
        <p:txBody>
          <a:bodyPr/>
          <a:lstStyle/>
          <a:p>
            <a:r>
              <a:rPr lang="en-GB" dirty="0"/>
              <a:t>Perform DFS Post-Order Traversal starting from any node (often, but not necessarily, a node with no incoming edges (no predecessors)) to get an ordered list of nodes, then reverse the node order to get a Topological Sort</a:t>
            </a:r>
          </a:p>
          <a:p>
            <a:pPr lvl="1"/>
            <a:r>
              <a:rPr lang="en-GB" sz="2400" dirty="0"/>
              <a:t>Upon finishing traversal starting from one node, restart from another unvisited node with no incoming edges</a:t>
            </a:r>
          </a:p>
          <a:p>
            <a:pPr lvl="1"/>
            <a:r>
              <a:rPr lang="en-GB" sz="2400" dirty="0"/>
              <a:t>This results in one of multiple possible Topological Sorts</a:t>
            </a:r>
          </a:p>
          <a:p>
            <a:r>
              <a:rPr lang="en-GB" dirty="0"/>
              <a:t>Intuition: DFS Post-Order Traversal outputs nodes from the deepest (furthest away from the starting node) to the starting mode, hence the reverse order is a Topological Sort from the starting node</a:t>
            </a:r>
          </a:p>
          <a:p>
            <a:endParaRPr lang="en-SE" dirty="0"/>
          </a:p>
        </p:txBody>
      </p:sp>
    </p:spTree>
    <p:extLst>
      <p:ext uri="{BB962C8B-B14F-4D97-AF65-F5344CB8AC3E}">
        <p14:creationId xmlns:p14="http://schemas.microsoft.com/office/powerpoint/2010/main" val="14503015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08B01-4C68-F57E-643D-008188DE599B}"/>
              </a:ext>
            </a:extLst>
          </p:cNvPr>
          <p:cNvSpPr>
            <a:spLocks noGrp="1"/>
          </p:cNvSpPr>
          <p:nvPr>
            <p:ph type="title"/>
          </p:nvPr>
        </p:nvSpPr>
        <p:spPr/>
        <p:txBody>
          <a:bodyPr>
            <a:normAutofit/>
          </a:bodyPr>
          <a:lstStyle/>
          <a:p>
            <a:r>
              <a:rPr lang="en-GB" dirty="0"/>
              <a:t>DFS Traversal: Pre-order, Post-order</a:t>
            </a:r>
            <a:endParaRPr lang="en-SE" dirty="0"/>
          </a:p>
        </p:txBody>
      </p:sp>
      <p:sp>
        <p:nvSpPr>
          <p:cNvPr id="3" name="Text Placeholder 2">
            <a:extLst>
              <a:ext uri="{FF2B5EF4-FFF2-40B4-BE49-F238E27FC236}">
                <a16:creationId xmlns:a16="http://schemas.microsoft.com/office/drawing/2014/main" id="{9C1F4493-26CA-80F1-CC85-B9035BF3F487}"/>
              </a:ext>
            </a:extLst>
          </p:cNvPr>
          <p:cNvSpPr>
            <a:spLocks noGrp="1"/>
          </p:cNvSpPr>
          <p:nvPr>
            <p:ph type="body" idx="1"/>
          </p:nvPr>
        </p:nvSpPr>
        <p:spPr>
          <a:xfrm>
            <a:off x="757749" y="1325207"/>
            <a:ext cx="9820225" cy="4654200"/>
          </a:xfrm>
        </p:spPr>
        <p:txBody>
          <a:bodyPr/>
          <a:lstStyle/>
          <a:p>
            <a:endParaRPr lang="en-SE"/>
          </a:p>
        </p:txBody>
      </p:sp>
      <p:sp>
        <p:nvSpPr>
          <p:cNvPr id="4" name="TextBox 3">
            <a:extLst>
              <a:ext uri="{FF2B5EF4-FFF2-40B4-BE49-F238E27FC236}">
                <a16:creationId xmlns:a16="http://schemas.microsoft.com/office/drawing/2014/main" id="{CA274BEA-7A50-EBA3-FDD0-2B1AFE7B27A2}"/>
              </a:ext>
            </a:extLst>
          </p:cNvPr>
          <p:cNvSpPr txBox="1"/>
          <p:nvPr/>
        </p:nvSpPr>
        <p:spPr>
          <a:xfrm>
            <a:off x="2239702" y="1043939"/>
            <a:ext cx="3859671" cy="2246769"/>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function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preOrderTraversal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(node)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if (node !== null)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visitNode</a:t>
            </a:r>
            <a:r>
              <a:rPr kumimoji="0" lang="en-GB" sz="2000" b="0" i="0" u="none" strike="noStrike" kern="1200" cap="none" spc="0" normalizeH="0" baseline="0" noProof="0" dirty="0">
                <a:ln>
                  <a:noFill/>
                </a:ln>
                <a:solidFill>
                  <a:prstClr val="black"/>
                </a:solidFill>
                <a:effectLst/>
                <a:uLnTx/>
                <a:uFillTx/>
                <a:latin typeface="Calibri"/>
                <a:ea typeface="+mn-ea"/>
                <a:cs typeface="+mn-cs"/>
              </a:rPr>
              <a:t>(node);</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preOrderTraversal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r>
              <a:rPr kumimoji="0" lang="en-GB" sz="2000" b="0" i="0" u="none" strike="noStrike" kern="1200" cap="none" spc="0" normalizeH="0" baseline="0" noProof="0" dirty="0" err="1">
                <a:ln>
                  <a:noFill/>
                </a:ln>
                <a:solidFill>
                  <a:prstClr val="black"/>
                </a:solidFill>
                <a:effectLst/>
                <a:uLnTx/>
                <a:uFillTx/>
                <a:latin typeface="Calibri"/>
                <a:ea typeface="+mn-ea"/>
                <a:cs typeface="+mn-cs"/>
              </a:rPr>
              <a:t>node.left</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preOrderTraversal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r>
              <a:rPr kumimoji="0" lang="en-GB" sz="2000" b="0" i="0" u="none" strike="noStrike" kern="1200" cap="none" spc="0" normalizeH="0" baseline="0" noProof="0" dirty="0" err="1">
                <a:ln>
                  <a:noFill/>
                </a:ln>
                <a:solidFill>
                  <a:prstClr val="black"/>
                </a:solidFill>
                <a:effectLst/>
                <a:uLnTx/>
                <a:uFillTx/>
                <a:latin typeface="Calibri"/>
                <a:ea typeface="+mn-ea"/>
                <a:cs typeface="+mn-cs"/>
              </a:rPr>
              <a:t>node.right</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a:t>
            </a:r>
            <a:endParaRPr kumimoji="0" lang="en-SE"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21A1467E-DCCC-58C8-B9DB-A8FEB99E8E7F}"/>
              </a:ext>
            </a:extLst>
          </p:cNvPr>
          <p:cNvSpPr txBox="1"/>
          <p:nvPr/>
        </p:nvSpPr>
        <p:spPr>
          <a:xfrm>
            <a:off x="6381147" y="1035108"/>
            <a:ext cx="4088155" cy="2246769"/>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function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postOrderTraversal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(node)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if (node !== null)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postOrderTraversal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r>
              <a:rPr kumimoji="0" lang="en-GB" sz="2000" b="0" i="0" u="none" strike="noStrike" kern="1200" cap="none" spc="0" normalizeH="0" baseline="0" noProof="0" dirty="0" err="1">
                <a:ln>
                  <a:noFill/>
                </a:ln>
                <a:solidFill>
                  <a:prstClr val="black"/>
                </a:solidFill>
                <a:effectLst/>
                <a:uLnTx/>
                <a:uFillTx/>
                <a:latin typeface="Calibri"/>
                <a:ea typeface="+mn-ea"/>
                <a:cs typeface="+mn-cs"/>
              </a:rPr>
              <a:t>node.left</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postOrderTraversal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r>
              <a:rPr kumimoji="0" lang="en-GB" sz="2000" b="0" i="0" u="none" strike="noStrike" kern="1200" cap="none" spc="0" normalizeH="0" baseline="0" noProof="0" dirty="0" err="1">
                <a:ln>
                  <a:noFill/>
                </a:ln>
                <a:solidFill>
                  <a:prstClr val="black"/>
                </a:solidFill>
                <a:effectLst/>
                <a:uLnTx/>
                <a:uFillTx/>
                <a:latin typeface="Calibri"/>
                <a:ea typeface="+mn-ea"/>
                <a:cs typeface="+mn-cs"/>
              </a:rPr>
              <a:t>node.right</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visitNode</a:t>
            </a:r>
            <a:r>
              <a:rPr kumimoji="0" lang="en-GB" sz="2000" b="0" i="0" u="none" strike="noStrike" kern="1200" cap="none" spc="0" normalizeH="0" baseline="0" noProof="0" dirty="0">
                <a:ln>
                  <a:noFill/>
                </a:ln>
                <a:solidFill>
                  <a:prstClr val="black"/>
                </a:solidFill>
                <a:effectLst/>
                <a:uLnTx/>
                <a:uFillTx/>
                <a:latin typeface="Calibri"/>
                <a:ea typeface="+mn-ea"/>
                <a:cs typeface="+mn-cs"/>
              </a:rPr>
              <a:t>(node);</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a:t>
            </a:r>
            <a:endParaRPr kumimoji="0" lang="en-SE" sz="2000" b="0" i="0" u="none" strike="noStrike" kern="1200" cap="none" spc="0" normalizeH="0" baseline="0" noProof="0" dirty="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C14269-A56D-DBC5-F711-F4C601A4F5C9}"/>
                  </a:ext>
                </a:extLst>
              </p:cNvPr>
              <p:cNvSpPr txBox="1"/>
              <p:nvPr/>
            </p:nvSpPr>
            <p:spPr>
              <a:xfrm>
                <a:off x="2239702" y="3769750"/>
                <a:ext cx="3859671" cy="2246769"/>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function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preOrderTraversal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(node)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if (node !== null)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visitNode</a:t>
                </a:r>
                <a:r>
                  <a:rPr kumimoji="0" lang="en-GB" sz="2000" b="0" i="0" u="none" strike="noStrike" kern="1200" cap="none" spc="0" normalizeH="0" baseline="0" noProof="0" dirty="0">
                    <a:ln>
                      <a:noFill/>
                    </a:ln>
                    <a:solidFill>
                      <a:prstClr val="black"/>
                    </a:solidFill>
                    <a:effectLst/>
                    <a:uLnTx/>
                    <a:uFillTx/>
                    <a:latin typeface="Calibri"/>
                    <a:ea typeface="+mn-ea"/>
                    <a:cs typeface="+mn-cs"/>
                  </a:rPr>
                  <a:t>(node);</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foreach(c </a:t>
                </a:r>
                <a14:m>
                  <m:oMath xmlns:m="http://schemas.openxmlformats.org/officeDocument/2006/math">
                    <m:r>
                      <a:rPr kumimoji="0" lang="en-GB"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node.children</a:t>
                </a:r>
                <a:r>
                  <a:rPr kumimoji="0" lang="en-GB" sz="2000" b="0" i="0" u="none" strike="noStrike" kern="1200" cap="none" spc="0" normalizeH="0" baseline="0" noProof="0" dirty="0">
                    <a:ln>
                      <a:noFill/>
                    </a:ln>
                    <a:solidFill>
                      <a:prstClr val="black"/>
                    </a:solidFill>
                    <a:effectLst/>
                    <a:uLnTx/>
                    <a:uFillTx/>
                    <a:latin typeface="Calibri"/>
                    <a:ea typeface="+mn-ea"/>
                    <a:cs typeface="+mn-cs"/>
                  </a:rPr>
                  <a:t>) {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preOrderTraversal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(c);}</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a:t>
                </a:r>
                <a:endParaRPr kumimoji="0" lang="en-SE" sz="20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6" name="TextBox 5">
                <a:extLst>
                  <a:ext uri="{FF2B5EF4-FFF2-40B4-BE49-F238E27FC236}">
                    <a16:creationId xmlns:a16="http://schemas.microsoft.com/office/drawing/2014/main" id="{50C14269-A56D-DBC5-F711-F4C601A4F5C9}"/>
                  </a:ext>
                </a:extLst>
              </p:cNvPr>
              <p:cNvSpPr txBox="1">
                <a:spLocks noRot="1" noChangeAspect="1" noMove="1" noResize="1" noEditPoints="1" noAdjustHandles="1" noChangeArrowheads="1" noChangeShapeType="1" noTextEdit="1"/>
              </p:cNvSpPr>
              <p:nvPr/>
            </p:nvSpPr>
            <p:spPr>
              <a:xfrm>
                <a:off x="2239702" y="3769750"/>
                <a:ext cx="3859671" cy="2246769"/>
              </a:xfrm>
              <a:prstGeom prst="rect">
                <a:avLst/>
              </a:prstGeom>
              <a:blipFill>
                <a:blip r:embed="rId2"/>
                <a:stretch>
                  <a:fillRect/>
                </a:stretch>
              </a:blip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84E2F0D-500A-9512-639E-B84DAB3D7674}"/>
                  </a:ext>
                </a:extLst>
              </p:cNvPr>
              <p:cNvSpPr txBox="1"/>
              <p:nvPr/>
            </p:nvSpPr>
            <p:spPr>
              <a:xfrm>
                <a:off x="6609633" y="3769750"/>
                <a:ext cx="4088155" cy="2246769"/>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function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postOrderTraversal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(node)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if (node !== null)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foreach(c </a:t>
                </a:r>
                <a14:m>
                  <m:oMath xmlns:m="http://schemas.openxmlformats.org/officeDocument/2006/math">
                    <m:r>
                      <a:rPr kumimoji="0" lang="en-GB"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node.children</a:t>
                </a:r>
                <a:r>
                  <a:rPr kumimoji="0" lang="en-GB" sz="2000" b="0" i="0" u="none" strike="noStrike" kern="1200" cap="none" spc="0" normalizeH="0" baseline="0" noProof="0" dirty="0">
                    <a:ln>
                      <a:noFill/>
                    </a:ln>
                    <a:solidFill>
                      <a:prstClr val="black"/>
                    </a:solidFill>
                    <a:effectLst/>
                    <a:uLnTx/>
                    <a:uFillTx/>
                    <a:latin typeface="Calibri"/>
                    <a:ea typeface="+mn-ea"/>
                    <a:cs typeface="+mn-cs"/>
                  </a:rPr>
                  <a:t>) {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postOrderTraversal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(c);}</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visitNode</a:t>
                </a:r>
                <a:r>
                  <a:rPr kumimoji="0" lang="en-GB" sz="2000" b="0" i="0" u="none" strike="noStrike" kern="1200" cap="none" spc="0" normalizeH="0" baseline="0" noProof="0" dirty="0">
                    <a:ln>
                      <a:noFill/>
                    </a:ln>
                    <a:solidFill>
                      <a:prstClr val="black"/>
                    </a:solidFill>
                    <a:effectLst/>
                    <a:uLnTx/>
                    <a:uFillTx/>
                    <a:latin typeface="Calibri"/>
                    <a:ea typeface="+mn-ea"/>
                    <a:cs typeface="+mn-cs"/>
                  </a:rPr>
                  <a:t>(node);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a:t>
                </a:r>
                <a:endParaRPr kumimoji="0" lang="en-SE" sz="20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7" name="TextBox 6">
                <a:extLst>
                  <a:ext uri="{FF2B5EF4-FFF2-40B4-BE49-F238E27FC236}">
                    <a16:creationId xmlns:a16="http://schemas.microsoft.com/office/drawing/2014/main" id="{384E2F0D-500A-9512-639E-B84DAB3D7674}"/>
                  </a:ext>
                </a:extLst>
              </p:cNvPr>
              <p:cNvSpPr txBox="1">
                <a:spLocks noRot="1" noChangeAspect="1" noMove="1" noResize="1" noEditPoints="1" noAdjustHandles="1" noChangeArrowheads="1" noChangeShapeType="1" noTextEdit="1"/>
              </p:cNvSpPr>
              <p:nvPr/>
            </p:nvSpPr>
            <p:spPr>
              <a:xfrm>
                <a:off x="6609633" y="3769750"/>
                <a:ext cx="4088155" cy="2246769"/>
              </a:xfrm>
              <a:prstGeom prst="rect">
                <a:avLst/>
              </a:prstGeom>
              <a:blipFill>
                <a:blip r:embed="rId3"/>
                <a:stretch>
                  <a:fillRect/>
                </a:stretch>
              </a:blip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lstStyle/>
              <a:p>
                <a:r>
                  <a:rPr lang="en-SE">
                    <a:noFill/>
                  </a:rPr>
                  <a:t> </a:t>
                </a:r>
              </a:p>
            </p:txBody>
          </p:sp>
        </mc:Fallback>
      </mc:AlternateContent>
      <p:sp>
        <p:nvSpPr>
          <p:cNvPr id="8" name="TextBox 7">
            <a:extLst>
              <a:ext uri="{FF2B5EF4-FFF2-40B4-BE49-F238E27FC236}">
                <a16:creationId xmlns:a16="http://schemas.microsoft.com/office/drawing/2014/main" id="{64AFC189-0E35-3334-1C8B-BBC791DE3CF2}"/>
              </a:ext>
            </a:extLst>
          </p:cNvPr>
          <p:cNvSpPr txBox="1"/>
          <p:nvPr/>
        </p:nvSpPr>
        <p:spPr>
          <a:xfrm>
            <a:off x="3269975" y="3328908"/>
            <a:ext cx="6222344" cy="369332"/>
          </a:xfrm>
          <a:prstGeom prst="rect">
            <a:avLst/>
          </a:prstGeom>
          <a:noFill/>
        </p:spPr>
        <p:txBody>
          <a:bodyPr wrap="none" rtlCol="0">
            <a:spAutoFit/>
          </a:bodyPr>
          <a:lstStyle/>
          <a:p>
            <a:pPr defTabSz="457200">
              <a:buClrTx/>
              <a:buFontTx/>
              <a:buNone/>
            </a:pPr>
            <a:r>
              <a:rPr lang="en-US" sz="1800" kern="1200" dirty="0">
                <a:solidFill>
                  <a:prstClr val="black"/>
                </a:solidFill>
                <a:latin typeface="Quattrocento Sans" panose="020B0502050000020003" pitchFamily="34" charset="0"/>
                <a:ea typeface="+mn-ea"/>
                <a:cs typeface="+mn-cs"/>
              </a:rPr>
              <a:t>Recall: Binary Tree traversal with DFS</a:t>
            </a:r>
            <a:r>
              <a:rPr lang="en-GB" sz="1800" kern="1200" dirty="0">
                <a:solidFill>
                  <a:prstClr val="black"/>
                </a:solidFill>
                <a:latin typeface="Quattrocento Sans" panose="020B0502050000020003" pitchFamily="34" charset="0"/>
                <a:ea typeface="+mn-ea"/>
                <a:cs typeface="+mn-cs"/>
              </a:rPr>
              <a:t>: pre-order, post-order </a:t>
            </a:r>
            <a:endParaRPr lang="en-SE" sz="1800" kern="1200" dirty="0">
              <a:solidFill>
                <a:prstClr val="black"/>
              </a:solidFill>
              <a:latin typeface="Quattrocento Sans" panose="020B0502050000020003" pitchFamily="34" charset="0"/>
              <a:ea typeface="+mn-ea"/>
              <a:cs typeface="+mn-cs"/>
            </a:endParaRPr>
          </a:p>
        </p:txBody>
      </p:sp>
      <p:sp>
        <p:nvSpPr>
          <p:cNvPr id="9" name="TextBox 8">
            <a:extLst>
              <a:ext uri="{FF2B5EF4-FFF2-40B4-BE49-F238E27FC236}">
                <a16:creationId xmlns:a16="http://schemas.microsoft.com/office/drawing/2014/main" id="{620D448A-83F1-AF17-9810-42F2C5582DC6}"/>
              </a:ext>
            </a:extLst>
          </p:cNvPr>
          <p:cNvSpPr txBox="1"/>
          <p:nvPr/>
        </p:nvSpPr>
        <p:spPr>
          <a:xfrm>
            <a:off x="3339912" y="6082593"/>
            <a:ext cx="6872704" cy="646331"/>
          </a:xfrm>
          <a:prstGeom prst="rect">
            <a:avLst/>
          </a:prstGeom>
          <a:noFill/>
        </p:spPr>
        <p:txBody>
          <a:bodyPr wrap="square" rtlCol="0">
            <a:spAutoFit/>
          </a:bodyPr>
          <a:lstStyle/>
          <a:p>
            <a:pPr defTabSz="457200">
              <a:buClrTx/>
              <a:buFontTx/>
              <a:buNone/>
            </a:pPr>
            <a:r>
              <a:rPr lang="en-US" sz="1800" kern="1200" dirty="0">
                <a:solidFill>
                  <a:prstClr val="black"/>
                </a:solidFill>
                <a:latin typeface="Quattrocento Sans" panose="020B0502050000020003" pitchFamily="34" charset="0"/>
                <a:ea typeface="+mn-ea"/>
                <a:cs typeface="+mn-cs"/>
              </a:rPr>
              <a:t>Graph traversal with DFS</a:t>
            </a:r>
            <a:r>
              <a:rPr lang="en-GB" sz="1800" kern="1200" dirty="0">
                <a:solidFill>
                  <a:prstClr val="black"/>
                </a:solidFill>
                <a:latin typeface="Quattrocento Sans" panose="020B0502050000020003" pitchFamily="34" charset="0"/>
                <a:ea typeface="+mn-ea"/>
                <a:cs typeface="+mn-cs"/>
              </a:rPr>
              <a:t>: pre-order, post-order (for post-order, visit a node during backtrack when all its children have been visited) </a:t>
            </a:r>
            <a:endParaRPr lang="en-SE" sz="1800" kern="1200" dirty="0">
              <a:solidFill>
                <a:prstClr val="black"/>
              </a:solidFill>
              <a:latin typeface="Quattrocento Sans" panose="020B0502050000020003" pitchFamily="34" charset="0"/>
              <a:ea typeface="+mn-ea"/>
              <a:cs typeface="+mn-cs"/>
            </a:endParaRPr>
          </a:p>
        </p:txBody>
      </p:sp>
    </p:spTree>
    <p:extLst>
      <p:ext uri="{BB962C8B-B14F-4D97-AF65-F5344CB8AC3E}">
        <p14:creationId xmlns:p14="http://schemas.microsoft.com/office/powerpoint/2010/main" val="23225705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CD072-FAAB-A741-17DF-FC6E7C26F97C}"/>
              </a:ext>
            </a:extLst>
          </p:cNvPr>
          <p:cNvSpPr>
            <a:spLocks noGrp="1"/>
          </p:cNvSpPr>
          <p:nvPr>
            <p:ph type="title"/>
          </p:nvPr>
        </p:nvSpPr>
        <p:spPr>
          <a:xfrm>
            <a:off x="518594" y="64748"/>
            <a:ext cx="11187000" cy="1014900"/>
          </a:xfrm>
        </p:spPr>
        <p:txBody>
          <a:bodyPr/>
          <a:lstStyle/>
          <a:p>
            <a:r>
              <a:rPr lang="en-GB" dirty="0"/>
              <a:t>DFS Traversal Example I</a:t>
            </a:r>
            <a:endParaRPr lang="en-SE" dirty="0"/>
          </a:p>
        </p:txBody>
      </p:sp>
      <p:sp>
        <p:nvSpPr>
          <p:cNvPr id="3" name="Text Placeholder 2">
            <a:extLst>
              <a:ext uri="{FF2B5EF4-FFF2-40B4-BE49-F238E27FC236}">
                <a16:creationId xmlns:a16="http://schemas.microsoft.com/office/drawing/2014/main" id="{7D8A1BA8-790F-0157-B633-A57386F193B6}"/>
              </a:ext>
            </a:extLst>
          </p:cNvPr>
          <p:cNvSpPr>
            <a:spLocks noGrp="1"/>
          </p:cNvSpPr>
          <p:nvPr>
            <p:ph type="body" idx="1"/>
          </p:nvPr>
        </p:nvSpPr>
        <p:spPr>
          <a:xfrm>
            <a:off x="307477" y="757911"/>
            <a:ext cx="8041210" cy="6100089"/>
          </a:xfrm>
        </p:spPr>
        <p:txBody>
          <a:bodyPr/>
          <a:lstStyle/>
          <a:p>
            <a:r>
              <a:rPr lang="en-GB" sz="1800" dirty="0">
                <a:solidFill>
                  <a:schemeClr val="tx1"/>
                </a:solidFill>
              </a:rPr>
              <a:t>Start from node 0</a:t>
            </a:r>
          </a:p>
          <a:p>
            <a:r>
              <a:rPr lang="en-GB" sz="1800" dirty="0">
                <a:solidFill>
                  <a:schemeClr val="tx1"/>
                </a:solidFill>
              </a:rPr>
              <a:t>Visit nodes 0-&gt;1-&gt;4. Since 4 has no successors, backtrack to 0. </a:t>
            </a:r>
          </a:p>
          <a:p>
            <a:pPr lvl="1"/>
            <a:r>
              <a:rPr lang="en-GB" sz="1600" dirty="0">
                <a:solidFill>
                  <a:schemeClr val="tx1"/>
                </a:solidFill>
              </a:rPr>
              <a:t>Pre-order: (0, 1, 4); post-order: (4, 1)</a:t>
            </a:r>
          </a:p>
          <a:p>
            <a:r>
              <a:rPr lang="en-GB" sz="1800" dirty="0">
                <a:solidFill>
                  <a:schemeClr val="tx1"/>
                </a:solidFill>
              </a:rPr>
              <a:t>Visit node 2. Since 2 has no successors, backtrack to 0</a:t>
            </a:r>
          </a:p>
          <a:p>
            <a:pPr lvl="1"/>
            <a:r>
              <a:rPr lang="en-GB" sz="1600" dirty="0">
                <a:solidFill>
                  <a:schemeClr val="tx1"/>
                </a:solidFill>
              </a:rPr>
              <a:t>Pre-order: (0, 1, 4, 2); post-order: (4, 1, 2)</a:t>
            </a:r>
          </a:p>
          <a:p>
            <a:r>
              <a:rPr lang="en-GB" sz="1800" dirty="0">
                <a:solidFill>
                  <a:schemeClr val="tx1"/>
                </a:solidFill>
              </a:rPr>
              <a:t>Visit node 5. Since 5’s successor 2 has been visited, backtrack to 0. Since all of node 0’s successors have been visited, we visit it in post-order</a:t>
            </a:r>
          </a:p>
          <a:p>
            <a:pPr lvl="1"/>
            <a:r>
              <a:rPr lang="en-GB" sz="1600" dirty="0">
                <a:solidFill>
                  <a:schemeClr val="tx1"/>
                </a:solidFill>
              </a:rPr>
              <a:t>Pre-order: (0, 1, 4, 2, 5); post-order: (4, 1, 2, 5, 0)</a:t>
            </a:r>
          </a:p>
          <a:p>
            <a:r>
              <a:rPr lang="en-GB" sz="1800" dirty="0">
                <a:solidFill>
                  <a:schemeClr val="tx1"/>
                </a:solidFill>
              </a:rPr>
              <a:t>Restart from node 3, visit its successor 6, then backtrack. Since all of node 3’s successors have been visited, we visit it in post-order</a:t>
            </a:r>
          </a:p>
          <a:p>
            <a:pPr lvl="1"/>
            <a:r>
              <a:rPr lang="en-GB" sz="1600" dirty="0">
                <a:solidFill>
                  <a:schemeClr val="tx1"/>
                </a:solidFill>
              </a:rPr>
              <a:t>Pre-order: (0, 1, 4, 2, 5, 3, 6); post-order: (4, 1, 2, 5, 0, 6, 3)</a:t>
            </a:r>
          </a:p>
          <a:p>
            <a:r>
              <a:rPr lang="en-GB" sz="1800" dirty="0">
                <a:solidFill>
                  <a:schemeClr val="tx1"/>
                </a:solidFill>
              </a:rPr>
              <a:t>All nodes and their successors have been visited, so the algorithm terminates. A topological sort corresponding to this post-order is (3, 6, 0, 5, 2, 1, 4)</a:t>
            </a:r>
          </a:p>
          <a:p>
            <a:r>
              <a:rPr lang="en-GB" sz="1800" dirty="0">
                <a:solidFill>
                  <a:schemeClr val="tx1"/>
                </a:solidFill>
              </a:rPr>
              <a:t>This is one of many possible traversals, e.g., if we start from another node 3 with no predecessors, then we have the traversals: pre-order: (3, 5, 2, 4, 6, 0, 1); post-order: (2, 5, 4, 3, 1, 0, 6); Topological sort: (6, 0, 1, 3, 4, 5, 2); BFS traversal: (3, 2, 5, 4, 6, 0, 1)</a:t>
            </a:r>
          </a:p>
          <a:p>
            <a:r>
              <a:rPr lang="en-GB" sz="1800" dirty="0">
                <a:solidFill>
                  <a:schemeClr val="tx1"/>
                </a:solidFill>
              </a:rPr>
              <a:t>A BFS traversal: (0, 2, 5, 1, 4, 3, 6)</a:t>
            </a:r>
          </a:p>
        </p:txBody>
      </p:sp>
      <p:sp>
        <p:nvSpPr>
          <p:cNvPr id="4" name="object 6">
            <a:extLst>
              <a:ext uri="{FF2B5EF4-FFF2-40B4-BE49-F238E27FC236}">
                <a16:creationId xmlns:a16="http://schemas.microsoft.com/office/drawing/2014/main" id="{C4AB6FC3-FCCD-5A0A-AB6C-0ABCC2D9EA12}"/>
              </a:ext>
            </a:extLst>
          </p:cNvPr>
          <p:cNvSpPr/>
          <p:nvPr/>
        </p:nvSpPr>
        <p:spPr>
          <a:xfrm>
            <a:off x="8670974" y="158014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5" name="object 7">
            <a:extLst>
              <a:ext uri="{FF2B5EF4-FFF2-40B4-BE49-F238E27FC236}">
                <a16:creationId xmlns:a16="http://schemas.microsoft.com/office/drawing/2014/main" id="{723D60DB-BB44-6CFE-D044-00363D5B5541}"/>
              </a:ext>
            </a:extLst>
          </p:cNvPr>
          <p:cNvSpPr/>
          <p:nvPr/>
        </p:nvSpPr>
        <p:spPr>
          <a:xfrm>
            <a:off x="8670977" y="158014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 name="object 8">
            <a:extLst>
              <a:ext uri="{FF2B5EF4-FFF2-40B4-BE49-F238E27FC236}">
                <a16:creationId xmlns:a16="http://schemas.microsoft.com/office/drawing/2014/main" id="{CC885C92-E7B8-CFD5-E04E-064635ED6A1F}"/>
              </a:ext>
            </a:extLst>
          </p:cNvPr>
          <p:cNvSpPr/>
          <p:nvPr/>
        </p:nvSpPr>
        <p:spPr>
          <a:xfrm>
            <a:off x="11653490"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 name="object 9">
            <a:extLst>
              <a:ext uri="{FF2B5EF4-FFF2-40B4-BE49-F238E27FC236}">
                <a16:creationId xmlns:a16="http://schemas.microsoft.com/office/drawing/2014/main" id="{E5C1B743-2767-58AE-5371-625B3150EAC2}"/>
              </a:ext>
            </a:extLst>
          </p:cNvPr>
          <p:cNvSpPr/>
          <p:nvPr/>
        </p:nvSpPr>
        <p:spPr>
          <a:xfrm>
            <a:off x="11653492"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8" name="object 10">
            <a:extLst>
              <a:ext uri="{FF2B5EF4-FFF2-40B4-BE49-F238E27FC236}">
                <a16:creationId xmlns:a16="http://schemas.microsoft.com/office/drawing/2014/main" id="{A01C1074-70EC-25D9-5743-BB6C90D2A9A8}"/>
              </a:ext>
            </a:extLst>
          </p:cNvPr>
          <p:cNvSpPr/>
          <p:nvPr/>
        </p:nvSpPr>
        <p:spPr>
          <a:xfrm>
            <a:off x="11135568" y="391971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9" name="object 11">
            <a:extLst>
              <a:ext uri="{FF2B5EF4-FFF2-40B4-BE49-F238E27FC236}">
                <a16:creationId xmlns:a16="http://schemas.microsoft.com/office/drawing/2014/main" id="{B048BA56-167A-B75B-EA5C-E6DBF2B1B091}"/>
              </a:ext>
            </a:extLst>
          </p:cNvPr>
          <p:cNvSpPr/>
          <p:nvPr/>
        </p:nvSpPr>
        <p:spPr>
          <a:xfrm>
            <a:off x="11135570" y="391972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0" name="object 12">
            <a:extLst>
              <a:ext uri="{FF2B5EF4-FFF2-40B4-BE49-F238E27FC236}">
                <a16:creationId xmlns:a16="http://schemas.microsoft.com/office/drawing/2014/main" id="{DC4E01B2-1462-B7AA-0756-9E46D233E8EC}"/>
              </a:ext>
            </a:extLst>
          </p:cNvPr>
          <p:cNvSpPr/>
          <p:nvPr/>
        </p:nvSpPr>
        <p:spPr>
          <a:xfrm>
            <a:off x="10519420"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1" name="object 13">
            <a:extLst>
              <a:ext uri="{FF2B5EF4-FFF2-40B4-BE49-F238E27FC236}">
                <a16:creationId xmlns:a16="http://schemas.microsoft.com/office/drawing/2014/main" id="{A8482F0E-0CA6-6097-0B74-53828767FF50}"/>
              </a:ext>
            </a:extLst>
          </p:cNvPr>
          <p:cNvSpPr/>
          <p:nvPr/>
        </p:nvSpPr>
        <p:spPr>
          <a:xfrm>
            <a:off x="10519422"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2" name="object 14">
            <a:extLst>
              <a:ext uri="{FF2B5EF4-FFF2-40B4-BE49-F238E27FC236}">
                <a16:creationId xmlns:a16="http://schemas.microsoft.com/office/drawing/2014/main" id="{EA118095-7570-1A63-2678-2CBAACD8C2E9}"/>
              </a:ext>
            </a:extLst>
          </p:cNvPr>
          <p:cNvSpPr/>
          <p:nvPr/>
        </p:nvSpPr>
        <p:spPr>
          <a:xfrm>
            <a:off x="9287123"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3" name="object 15">
            <a:extLst>
              <a:ext uri="{FF2B5EF4-FFF2-40B4-BE49-F238E27FC236}">
                <a16:creationId xmlns:a16="http://schemas.microsoft.com/office/drawing/2014/main" id="{4A8E2196-DDC1-F5D0-DCD1-A3A55CA66A40}"/>
              </a:ext>
            </a:extLst>
          </p:cNvPr>
          <p:cNvSpPr/>
          <p:nvPr/>
        </p:nvSpPr>
        <p:spPr>
          <a:xfrm>
            <a:off x="9287125"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4" name="object 16">
            <a:extLst>
              <a:ext uri="{FF2B5EF4-FFF2-40B4-BE49-F238E27FC236}">
                <a16:creationId xmlns:a16="http://schemas.microsoft.com/office/drawing/2014/main" id="{AC2D7CAA-DAAF-BD92-E916-3FABF60E3CE1}"/>
              </a:ext>
            </a:extLst>
          </p:cNvPr>
          <p:cNvSpPr/>
          <p:nvPr/>
        </p:nvSpPr>
        <p:spPr>
          <a:xfrm>
            <a:off x="8670974" y="4839477"/>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5" name="object 17">
            <a:extLst>
              <a:ext uri="{FF2B5EF4-FFF2-40B4-BE49-F238E27FC236}">
                <a16:creationId xmlns:a16="http://schemas.microsoft.com/office/drawing/2014/main" id="{28E0D5B6-33BE-4818-35DC-83D68CACE0C1}"/>
              </a:ext>
            </a:extLst>
          </p:cNvPr>
          <p:cNvSpPr/>
          <p:nvPr/>
        </p:nvSpPr>
        <p:spPr>
          <a:xfrm>
            <a:off x="8670977" y="4839479"/>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6" name="object 18">
            <a:extLst>
              <a:ext uri="{FF2B5EF4-FFF2-40B4-BE49-F238E27FC236}">
                <a16:creationId xmlns:a16="http://schemas.microsoft.com/office/drawing/2014/main" id="{12B44A3D-84B8-53A3-E6FE-152EF17251D3}"/>
              </a:ext>
            </a:extLst>
          </p:cNvPr>
          <p:cNvSpPr/>
          <p:nvPr/>
        </p:nvSpPr>
        <p:spPr>
          <a:xfrm>
            <a:off x="9903271" y="391971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7" name="object 19">
            <a:extLst>
              <a:ext uri="{FF2B5EF4-FFF2-40B4-BE49-F238E27FC236}">
                <a16:creationId xmlns:a16="http://schemas.microsoft.com/office/drawing/2014/main" id="{19E87916-ED40-005E-85A1-E4F2D07951CE}"/>
              </a:ext>
            </a:extLst>
          </p:cNvPr>
          <p:cNvSpPr/>
          <p:nvPr/>
        </p:nvSpPr>
        <p:spPr>
          <a:xfrm>
            <a:off x="9903273" y="391972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8" name="object 20">
            <a:extLst>
              <a:ext uri="{FF2B5EF4-FFF2-40B4-BE49-F238E27FC236}">
                <a16:creationId xmlns:a16="http://schemas.microsoft.com/office/drawing/2014/main" id="{2842AB55-9A21-502C-7213-07A1648989DF}"/>
              </a:ext>
            </a:extLst>
          </p:cNvPr>
          <p:cNvSpPr/>
          <p:nvPr/>
        </p:nvSpPr>
        <p:spPr>
          <a:xfrm>
            <a:off x="9565157" y="3216359"/>
            <a:ext cx="435769" cy="720626"/>
          </a:xfrm>
          <a:custGeom>
            <a:avLst/>
            <a:gdLst/>
            <a:ahLst/>
            <a:cxnLst/>
            <a:rect l="l" t="t" r="r" b="b"/>
            <a:pathLst>
              <a:path w="619760" h="1024889">
                <a:moveTo>
                  <a:pt x="619660" y="1024819"/>
                </a:moveTo>
                <a:lnTo>
                  <a:pt x="6582" y="10885"/>
                </a:lnTo>
                <a:lnTo>
                  <a:pt x="0"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9" name="object 21">
            <a:extLst>
              <a:ext uri="{FF2B5EF4-FFF2-40B4-BE49-F238E27FC236}">
                <a16:creationId xmlns:a16="http://schemas.microsoft.com/office/drawing/2014/main" id="{EE629328-AA37-E7D3-8902-4A57243039B9}"/>
              </a:ext>
            </a:extLst>
          </p:cNvPr>
          <p:cNvSpPr/>
          <p:nvPr/>
        </p:nvSpPr>
        <p:spPr>
          <a:xfrm>
            <a:off x="9536511" y="3168982"/>
            <a:ext cx="81260" cy="95548"/>
          </a:xfrm>
          <a:custGeom>
            <a:avLst/>
            <a:gdLst/>
            <a:ahLst/>
            <a:cxnLst/>
            <a:rect l="l" t="t" r="r" b="b"/>
            <a:pathLst>
              <a:path w="115570" h="135889">
                <a:moveTo>
                  <a:pt x="0" y="0"/>
                </a:moveTo>
                <a:lnTo>
                  <a:pt x="10922" y="135877"/>
                </a:lnTo>
                <a:lnTo>
                  <a:pt x="47307" y="78244"/>
                </a:lnTo>
                <a:lnTo>
                  <a:pt x="115252" y="72796"/>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0" name="object 22">
            <a:extLst>
              <a:ext uri="{FF2B5EF4-FFF2-40B4-BE49-F238E27FC236}">
                <a16:creationId xmlns:a16="http://schemas.microsoft.com/office/drawing/2014/main" id="{56FCF909-F842-52ED-232A-5FE3D61CA96E}"/>
              </a:ext>
            </a:extLst>
          </p:cNvPr>
          <p:cNvSpPr/>
          <p:nvPr/>
        </p:nvSpPr>
        <p:spPr>
          <a:xfrm>
            <a:off x="11400881" y="3160052"/>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1" name="object 23">
            <a:extLst>
              <a:ext uri="{FF2B5EF4-FFF2-40B4-BE49-F238E27FC236}">
                <a16:creationId xmlns:a16="http://schemas.microsoft.com/office/drawing/2014/main" id="{23922156-2989-CBDC-811F-746D83F2F1C0}"/>
              </a:ext>
            </a:extLst>
          </p:cNvPr>
          <p:cNvSpPr/>
          <p:nvPr/>
        </p:nvSpPr>
        <p:spPr>
          <a:xfrm>
            <a:off x="11376027" y="3826350"/>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2" name="object 24">
            <a:extLst>
              <a:ext uri="{FF2B5EF4-FFF2-40B4-BE49-F238E27FC236}">
                <a16:creationId xmlns:a16="http://schemas.microsoft.com/office/drawing/2014/main" id="{5B7BDB25-0915-268C-E307-825A40E06837}"/>
              </a:ext>
            </a:extLst>
          </p:cNvPr>
          <p:cNvSpPr/>
          <p:nvPr/>
        </p:nvSpPr>
        <p:spPr>
          <a:xfrm>
            <a:off x="8848925" y="2000979"/>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3" name="object 25">
            <a:extLst>
              <a:ext uri="{FF2B5EF4-FFF2-40B4-BE49-F238E27FC236}">
                <a16:creationId xmlns:a16="http://schemas.microsoft.com/office/drawing/2014/main" id="{472F9C88-425D-00C1-75DD-B0172DA0C46D}"/>
              </a:ext>
            </a:extLst>
          </p:cNvPr>
          <p:cNvSpPr/>
          <p:nvPr/>
        </p:nvSpPr>
        <p:spPr>
          <a:xfrm>
            <a:off x="8806062" y="1945615"/>
            <a:ext cx="85725" cy="85725"/>
          </a:xfrm>
          <a:prstGeom prst="rect">
            <a:avLst/>
          </a:prstGeom>
          <a:blipFill>
            <a:blip r:embed="rId2" cstate="print"/>
            <a:stretch>
              <a:fillRect/>
            </a:stretch>
          </a:blip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4" name="object 26">
            <a:extLst>
              <a:ext uri="{FF2B5EF4-FFF2-40B4-BE49-F238E27FC236}">
                <a16:creationId xmlns:a16="http://schemas.microsoft.com/office/drawing/2014/main" id="{CF3D75CF-6676-3A84-2003-782402C6CB89}"/>
              </a:ext>
            </a:extLst>
          </p:cNvPr>
          <p:cNvSpPr/>
          <p:nvPr/>
        </p:nvSpPr>
        <p:spPr>
          <a:xfrm>
            <a:off x="9000730" y="1856318"/>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5" name="object 27">
            <a:extLst>
              <a:ext uri="{FF2B5EF4-FFF2-40B4-BE49-F238E27FC236}">
                <a16:creationId xmlns:a16="http://schemas.microsoft.com/office/drawing/2014/main" id="{5C7D0358-A9E6-5D19-3BC8-FDDB4CC027B3}"/>
              </a:ext>
            </a:extLst>
          </p:cNvPr>
          <p:cNvSpPr/>
          <p:nvPr/>
        </p:nvSpPr>
        <p:spPr>
          <a:xfrm>
            <a:off x="10442079" y="2801222"/>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6" name="object 28">
            <a:extLst>
              <a:ext uri="{FF2B5EF4-FFF2-40B4-BE49-F238E27FC236}">
                <a16:creationId xmlns:a16="http://schemas.microsoft.com/office/drawing/2014/main" id="{CE34E548-5485-FE8B-4A3B-EE795778F93B}"/>
              </a:ext>
            </a:extLst>
          </p:cNvPr>
          <p:cNvSpPr/>
          <p:nvPr/>
        </p:nvSpPr>
        <p:spPr>
          <a:xfrm>
            <a:off x="8902503" y="1918826"/>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7" name="object 29">
            <a:extLst>
              <a:ext uri="{FF2B5EF4-FFF2-40B4-BE49-F238E27FC236}">
                <a16:creationId xmlns:a16="http://schemas.microsoft.com/office/drawing/2014/main" id="{DEBE0242-A06E-FEE0-1EAD-132DE44A8993}"/>
              </a:ext>
            </a:extLst>
          </p:cNvPr>
          <p:cNvSpPr/>
          <p:nvPr/>
        </p:nvSpPr>
        <p:spPr>
          <a:xfrm>
            <a:off x="9325770" y="2720247"/>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8" name="object 30">
            <a:extLst>
              <a:ext uri="{FF2B5EF4-FFF2-40B4-BE49-F238E27FC236}">
                <a16:creationId xmlns:a16="http://schemas.microsoft.com/office/drawing/2014/main" id="{2E31AA9E-F161-6032-ACAF-66762F077BCC}"/>
              </a:ext>
            </a:extLst>
          </p:cNvPr>
          <p:cNvSpPr/>
          <p:nvPr/>
        </p:nvSpPr>
        <p:spPr>
          <a:xfrm>
            <a:off x="10259816" y="4088740"/>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9" name="object 31">
            <a:extLst>
              <a:ext uri="{FF2B5EF4-FFF2-40B4-BE49-F238E27FC236}">
                <a16:creationId xmlns:a16="http://schemas.microsoft.com/office/drawing/2014/main" id="{54605289-9D91-640A-BEEC-96FBF63040D9}"/>
              </a:ext>
            </a:extLst>
          </p:cNvPr>
          <p:cNvSpPr/>
          <p:nvPr/>
        </p:nvSpPr>
        <p:spPr>
          <a:xfrm>
            <a:off x="11039796" y="4045877"/>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0" name="object 32">
            <a:extLst>
              <a:ext uri="{FF2B5EF4-FFF2-40B4-BE49-F238E27FC236}">
                <a16:creationId xmlns:a16="http://schemas.microsoft.com/office/drawing/2014/main" id="{8AB45B90-149F-D141-F616-6805A2109154}"/>
              </a:ext>
            </a:extLst>
          </p:cNvPr>
          <p:cNvSpPr/>
          <p:nvPr/>
        </p:nvSpPr>
        <p:spPr>
          <a:xfrm>
            <a:off x="9027812" y="4204827"/>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1" name="object 33">
            <a:extLst>
              <a:ext uri="{FF2B5EF4-FFF2-40B4-BE49-F238E27FC236}">
                <a16:creationId xmlns:a16="http://schemas.microsoft.com/office/drawing/2014/main" id="{90E48695-2E64-1C2D-1D78-D291AC577A69}"/>
              </a:ext>
            </a:extLst>
          </p:cNvPr>
          <p:cNvSpPr/>
          <p:nvPr/>
        </p:nvSpPr>
        <p:spPr>
          <a:xfrm>
            <a:off x="8982870" y="4800606"/>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2" name="object 34">
            <a:extLst>
              <a:ext uri="{FF2B5EF4-FFF2-40B4-BE49-F238E27FC236}">
                <a16:creationId xmlns:a16="http://schemas.microsoft.com/office/drawing/2014/main" id="{4146C3B2-394F-CC21-6653-1C6F6CE81380}"/>
              </a:ext>
            </a:extLst>
          </p:cNvPr>
          <p:cNvSpPr/>
          <p:nvPr/>
        </p:nvSpPr>
        <p:spPr>
          <a:xfrm>
            <a:off x="9027519" y="1767021"/>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3" name="object 35">
            <a:extLst>
              <a:ext uri="{FF2B5EF4-FFF2-40B4-BE49-F238E27FC236}">
                <a16:creationId xmlns:a16="http://schemas.microsoft.com/office/drawing/2014/main" id="{C1D44A9F-8B8A-5F5F-7668-3C94100C2F3A}"/>
              </a:ext>
            </a:extLst>
          </p:cNvPr>
          <p:cNvSpPr/>
          <p:nvPr/>
        </p:nvSpPr>
        <p:spPr>
          <a:xfrm>
            <a:off x="11566104" y="2819072"/>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4" name="object 36">
            <a:extLst>
              <a:ext uri="{FF2B5EF4-FFF2-40B4-BE49-F238E27FC236}">
                <a16:creationId xmlns:a16="http://schemas.microsoft.com/office/drawing/2014/main" id="{F388D1DB-0ACC-72D8-26FF-A10B39C3A827}"/>
              </a:ext>
            </a:extLst>
          </p:cNvPr>
          <p:cNvSpPr/>
          <p:nvPr/>
        </p:nvSpPr>
        <p:spPr>
          <a:xfrm>
            <a:off x="9027519" y="4250784"/>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5" name="object 37">
            <a:extLst>
              <a:ext uri="{FF2B5EF4-FFF2-40B4-BE49-F238E27FC236}">
                <a16:creationId xmlns:a16="http://schemas.microsoft.com/office/drawing/2014/main" id="{EC022123-0C54-C015-B655-8C56DF98A97D}"/>
              </a:ext>
            </a:extLst>
          </p:cNvPr>
          <p:cNvSpPr/>
          <p:nvPr/>
        </p:nvSpPr>
        <p:spPr>
          <a:xfrm>
            <a:off x="11069532" y="4221086"/>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6" name="object 38">
            <a:extLst>
              <a:ext uri="{FF2B5EF4-FFF2-40B4-BE49-F238E27FC236}">
                <a16:creationId xmlns:a16="http://schemas.microsoft.com/office/drawing/2014/main" id="{CF83E4B5-3463-8E9D-980A-8E5161A6B96E}"/>
              </a:ext>
            </a:extLst>
          </p:cNvPr>
          <p:cNvSpPr/>
          <p:nvPr/>
        </p:nvSpPr>
        <p:spPr>
          <a:xfrm>
            <a:off x="10179449" y="3217378"/>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7" name="object 39">
            <a:extLst>
              <a:ext uri="{FF2B5EF4-FFF2-40B4-BE49-F238E27FC236}">
                <a16:creationId xmlns:a16="http://schemas.microsoft.com/office/drawing/2014/main" id="{5B832B16-63DF-45BB-EA50-4BF7FA56318E}"/>
              </a:ext>
            </a:extLst>
          </p:cNvPr>
          <p:cNvSpPr/>
          <p:nvPr/>
        </p:nvSpPr>
        <p:spPr>
          <a:xfrm>
            <a:off x="10532010" y="3168982"/>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8" name="object 40">
            <a:extLst>
              <a:ext uri="{FF2B5EF4-FFF2-40B4-BE49-F238E27FC236}">
                <a16:creationId xmlns:a16="http://schemas.microsoft.com/office/drawing/2014/main" id="{E3CD1097-D87C-AEA5-B4B5-EFFE60892EDE}"/>
              </a:ext>
            </a:extLst>
          </p:cNvPr>
          <p:cNvSpPr/>
          <p:nvPr/>
        </p:nvSpPr>
        <p:spPr>
          <a:xfrm>
            <a:off x="9699031" y="3026108"/>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9" name="object 41">
            <a:extLst>
              <a:ext uri="{FF2B5EF4-FFF2-40B4-BE49-F238E27FC236}">
                <a16:creationId xmlns:a16="http://schemas.microsoft.com/office/drawing/2014/main" id="{C2A76A9B-4451-7BE4-D51C-10DD64605A03}"/>
              </a:ext>
            </a:extLst>
          </p:cNvPr>
          <p:cNvSpPr/>
          <p:nvPr/>
        </p:nvSpPr>
        <p:spPr>
          <a:xfrm>
            <a:off x="9643667" y="2983253"/>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40" name="object 42">
            <a:extLst>
              <a:ext uri="{FF2B5EF4-FFF2-40B4-BE49-F238E27FC236}">
                <a16:creationId xmlns:a16="http://schemas.microsoft.com/office/drawing/2014/main" id="{A5F5D669-4E44-066E-FD4C-871FC02B376E}"/>
              </a:ext>
            </a:extLst>
          </p:cNvPr>
          <p:cNvSpPr/>
          <p:nvPr/>
        </p:nvSpPr>
        <p:spPr>
          <a:xfrm>
            <a:off x="8670974" y="158014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lumMod val="95000"/>
            </a:sysClr>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3">
            <a:extLst>
              <a:ext uri="{FF2B5EF4-FFF2-40B4-BE49-F238E27FC236}">
                <a16:creationId xmlns:a16="http://schemas.microsoft.com/office/drawing/2014/main" id="{AAA37FC2-33E4-E361-216E-F8EE2D70EB7C}"/>
              </a:ext>
            </a:extLst>
          </p:cNvPr>
          <p:cNvSpPr/>
          <p:nvPr/>
        </p:nvSpPr>
        <p:spPr>
          <a:xfrm>
            <a:off x="8670977" y="158014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ysClr val="window" lastClr="FFFFFF"/>
          </a:solidFill>
          <a:ln w="12700">
            <a:solidFill>
              <a:srgbClr val="000000"/>
            </a:solidFill>
          </a:ln>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4">
            <a:extLst>
              <a:ext uri="{FF2B5EF4-FFF2-40B4-BE49-F238E27FC236}">
                <a16:creationId xmlns:a16="http://schemas.microsoft.com/office/drawing/2014/main" id="{28FF63CA-E06B-B913-E752-C9A1F7AC216E}"/>
              </a:ext>
            </a:extLst>
          </p:cNvPr>
          <p:cNvSpPr txBox="1"/>
          <p:nvPr/>
        </p:nvSpPr>
        <p:spPr>
          <a:xfrm>
            <a:off x="8803195" y="1641465"/>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0</a:t>
            </a:r>
            <a:endParaRPr sz="1266" kern="1200" dirty="0">
              <a:solidFill>
                <a:prstClr val="black"/>
              </a:solidFill>
              <a:latin typeface="Trebuchet MS"/>
              <a:ea typeface="+mn-ea"/>
              <a:cs typeface="Trebuchet MS"/>
            </a:endParaRPr>
          </a:p>
        </p:txBody>
      </p:sp>
      <p:sp>
        <p:nvSpPr>
          <p:cNvPr id="43" name="object 45">
            <a:extLst>
              <a:ext uri="{FF2B5EF4-FFF2-40B4-BE49-F238E27FC236}">
                <a16:creationId xmlns:a16="http://schemas.microsoft.com/office/drawing/2014/main" id="{0005A101-E136-BD11-9BB3-D70AA9829EED}"/>
              </a:ext>
            </a:extLst>
          </p:cNvPr>
          <p:cNvSpPr/>
          <p:nvPr/>
        </p:nvSpPr>
        <p:spPr>
          <a:xfrm>
            <a:off x="11653490"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6">
            <a:extLst>
              <a:ext uri="{FF2B5EF4-FFF2-40B4-BE49-F238E27FC236}">
                <a16:creationId xmlns:a16="http://schemas.microsoft.com/office/drawing/2014/main" id="{5E25A4EB-3ED5-02EA-39CA-6E628FE337AF}"/>
              </a:ext>
            </a:extLst>
          </p:cNvPr>
          <p:cNvSpPr/>
          <p:nvPr/>
        </p:nvSpPr>
        <p:spPr>
          <a:xfrm>
            <a:off x="11653492"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45" name="object 47">
            <a:extLst>
              <a:ext uri="{FF2B5EF4-FFF2-40B4-BE49-F238E27FC236}">
                <a16:creationId xmlns:a16="http://schemas.microsoft.com/office/drawing/2014/main" id="{2D21F426-359B-6E46-C921-C1EC9ABB1EA2}"/>
              </a:ext>
            </a:extLst>
          </p:cNvPr>
          <p:cNvSpPr txBox="1"/>
          <p:nvPr/>
        </p:nvSpPr>
        <p:spPr>
          <a:xfrm>
            <a:off x="11785711" y="2882691"/>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1</a:t>
            </a:r>
            <a:endParaRPr sz="1266" kern="1200" dirty="0">
              <a:solidFill>
                <a:prstClr val="black"/>
              </a:solidFill>
              <a:latin typeface="Trebuchet MS"/>
              <a:ea typeface="+mn-ea"/>
              <a:cs typeface="Trebuchet MS"/>
            </a:endParaRPr>
          </a:p>
        </p:txBody>
      </p:sp>
      <p:sp>
        <p:nvSpPr>
          <p:cNvPr id="46" name="object 48">
            <a:extLst>
              <a:ext uri="{FF2B5EF4-FFF2-40B4-BE49-F238E27FC236}">
                <a16:creationId xmlns:a16="http://schemas.microsoft.com/office/drawing/2014/main" id="{C5EDA333-FCEA-3D52-1779-0E6820791217}"/>
              </a:ext>
            </a:extLst>
          </p:cNvPr>
          <p:cNvSpPr/>
          <p:nvPr/>
        </p:nvSpPr>
        <p:spPr>
          <a:xfrm>
            <a:off x="11135568" y="391971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9">
            <a:extLst>
              <a:ext uri="{FF2B5EF4-FFF2-40B4-BE49-F238E27FC236}">
                <a16:creationId xmlns:a16="http://schemas.microsoft.com/office/drawing/2014/main" id="{ED7FF9D5-22F2-B2F7-3FF6-84C02744EB3D}"/>
              </a:ext>
            </a:extLst>
          </p:cNvPr>
          <p:cNvSpPr/>
          <p:nvPr/>
        </p:nvSpPr>
        <p:spPr>
          <a:xfrm>
            <a:off x="11135570" y="391972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48" name="object 50">
            <a:extLst>
              <a:ext uri="{FF2B5EF4-FFF2-40B4-BE49-F238E27FC236}">
                <a16:creationId xmlns:a16="http://schemas.microsoft.com/office/drawing/2014/main" id="{C0F5E58B-BF91-2B54-FE00-296739854BAB}"/>
              </a:ext>
            </a:extLst>
          </p:cNvPr>
          <p:cNvSpPr txBox="1"/>
          <p:nvPr/>
        </p:nvSpPr>
        <p:spPr>
          <a:xfrm>
            <a:off x="11267789" y="3981043"/>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4</a:t>
            </a:r>
            <a:endParaRPr sz="1266" kern="1200" dirty="0">
              <a:solidFill>
                <a:prstClr val="black"/>
              </a:solidFill>
              <a:latin typeface="Trebuchet MS"/>
              <a:ea typeface="+mn-ea"/>
              <a:cs typeface="Trebuchet MS"/>
            </a:endParaRPr>
          </a:p>
        </p:txBody>
      </p:sp>
      <p:sp>
        <p:nvSpPr>
          <p:cNvPr id="49" name="object 51">
            <a:extLst>
              <a:ext uri="{FF2B5EF4-FFF2-40B4-BE49-F238E27FC236}">
                <a16:creationId xmlns:a16="http://schemas.microsoft.com/office/drawing/2014/main" id="{04502B80-56C7-F44C-0664-D1815A574859}"/>
              </a:ext>
            </a:extLst>
          </p:cNvPr>
          <p:cNvSpPr/>
          <p:nvPr/>
        </p:nvSpPr>
        <p:spPr>
          <a:xfrm>
            <a:off x="10519420"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2">
            <a:extLst>
              <a:ext uri="{FF2B5EF4-FFF2-40B4-BE49-F238E27FC236}">
                <a16:creationId xmlns:a16="http://schemas.microsoft.com/office/drawing/2014/main" id="{217F0992-11BA-2297-18C2-FEA6A0A4DE60}"/>
              </a:ext>
            </a:extLst>
          </p:cNvPr>
          <p:cNvSpPr/>
          <p:nvPr/>
        </p:nvSpPr>
        <p:spPr>
          <a:xfrm>
            <a:off x="10519422"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51" name="object 53">
            <a:extLst>
              <a:ext uri="{FF2B5EF4-FFF2-40B4-BE49-F238E27FC236}">
                <a16:creationId xmlns:a16="http://schemas.microsoft.com/office/drawing/2014/main" id="{CBEE9960-F3E6-ECB9-7B32-1B960900469F}"/>
              </a:ext>
            </a:extLst>
          </p:cNvPr>
          <p:cNvSpPr txBox="1"/>
          <p:nvPr/>
        </p:nvSpPr>
        <p:spPr>
          <a:xfrm>
            <a:off x="10651640" y="2882691"/>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5</a:t>
            </a:r>
            <a:endParaRPr sz="1266" kern="1200">
              <a:solidFill>
                <a:prstClr val="black"/>
              </a:solidFill>
              <a:latin typeface="Trebuchet MS"/>
              <a:ea typeface="+mn-ea"/>
              <a:cs typeface="Trebuchet MS"/>
            </a:endParaRPr>
          </a:p>
        </p:txBody>
      </p:sp>
      <p:sp>
        <p:nvSpPr>
          <p:cNvPr id="52" name="object 54">
            <a:extLst>
              <a:ext uri="{FF2B5EF4-FFF2-40B4-BE49-F238E27FC236}">
                <a16:creationId xmlns:a16="http://schemas.microsoft.com/office/drawing/2014/main" id="{37180AB7-762D-2EEB-E415-307D69D44B52}"/>
              </a:ext>
            </a:extLst>
          </p:cNvPr>
          <p:cNvSpPr/>
          <p:nvPr/>
        </p:nvSpPr>
        <p:spPr>
          <a:xfrm>
            <a:off x="9287123"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5">
            <a:extLst>
              <a:ext uri="{FF2B5EF4-FFF2-40B4-BE49-F238E27FC236}">
                <a16:creationId xmlns:a16="http://schemas.microsoft.com/office/drawing/2014/main" id="{F1544C29-A3C1-F4A7-2370-38BF065D0816}"/>
              </a:ext>
            </a:extLst>
          </p:cNvPr>
          <p:cNvSpPr/>
          <p:nvPr/>
        </p:nvSpPr>
        <p:spPr>
          <a:xfrm>
            <a:off x="9287125"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54" name="object 56">
            <a:extLst>
              <a:ext uri="{FF2B5EF4-FFF2-40B4-BE49-F238E27FC236}">
                <a16:creationId xmlns:a16="http://schemas.microsoft.com/office/drawing/2014/main" id="{26BF8AD1-BE6E-E97B-439A-C0418B9E807C}"/>
              </a:ext>
            </a:extLst>
          </p:cNvPr>
          <p:cNvSpPr txBox="1"/>
          <p:nvPr/>
        </p:nvSpPr>
        <p:spPr>
          <a:xfrm>
            <a:off x="9419344" y="2882691"/>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2</a:t>
            </a:r>
            <a:endParaRPr sz="1266" kern="1200">
              <a:solidFill>
                <a:prstClr val="black"/>
              </a:solidFill>
              <a:latin typeface="Trebuchet MS"/>
              <a:ea typeface="+mn-ea"/>
              <a:cs typeface="Trebuchet MS"/>
            </a:endParaRPr>
          </a:p>
        </p:txBody>
      </p:sp>
      <p:sp>
        <p:nvSpPr>
          <p:cNvPr id="55" name="object 57">
            <a:extLst>
              <a:ext uri="{FF2B5EF4-FFF2-40B4-BE49-F238E27FC236}">
                <a16:creationId xmlns:a16="http://schemas.microsoft.com/office/drawing/2014/main" id="{8B43F2D0-815C-259C-01EE-2D56B68C4F44}"/>
              </a:ext>
            </a:extLst>
          </p:cNvPr>
          <p:cNvSpPr/>
          <p:nvPr/>
        </p:nvSpPr>
        <p:spPr>
          <a:xfrm>
            <a:off x="8687752" y="4847866"/>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56" name="object 58">
            <a:extLst>
              <a:ext uri="{FF2B5EF4-FFF2-40B4-BE49-F238E27FC236}">
                <a16:creationId xmlns:a16="http://schemas.microsoft.com/office/drawing/2014/main" id="{DD8F7868-39F5-6E6C-20E7-32C7842D62EF}"/>
              </a:ext>
            </a:extLst>
          </p:cNvPr>
          <p:cNvSpPr/>
          <p:nvPr/>
        </p:nvSpPr>
        <p:spPr>
          <a:xfrm>
            <a:off x="8670977" y="4839479"/>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ysClr val="window" lastClr="FFFFFF"/>
          </a:solidFill>
          <a:ln w="12700">
            <a:solidFill>
              <a:srgbClr val="000000"/>
            </a:solidFill>
          </a:ln>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9">
            <a:extLst>
              <a:ext uri="{FF2B5EF4-FFF2-40B4-BE49-F238E27FC236}">
                <a16:creationId xmlns:a16="http://schemas.microsoft.com/office/drawing/2014/main" id="{AE397F55-B454-8E74-DD54-35A26A435472}"/>
              </a:ext>
            </a:extLst>
          </p:cNvPr>
          <p:cNvSpPr txBox="1"/>
          <p:nvPr/>
        </p:nvSpPr>
        <p:spPr>
          <a:xfrm>
            <a:off x="8786417" y="4892412"/>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6</a:t>
            </a:r>
            <a:endParaRPr sz="1266" kern="1200">
              <a:solidFill>
                <a:prstClr val="black"/>
              </a:solidFill>
              <a:latin typeface="Trebuchet MS"/>
              <a:ea typeface="+mn-ea"/>
              <a:cs typeface="Trebuchet MS"/>
            </a:endParaRPr>
          </a:p>
        </p:txBody>
      </p:sp>
      <p:sp>
        <p:nvSpPr>
          <p:cNvPr id="58" name="object 60">
            <a:extLst>
              <a:ext uri="{FF2B5EF4-FFF2-40B4-BE49-F238E27FC236}">
                <a16:creationId xmlns:a16="http://schemas.microsoft.com/office/drawing/2014/main" id="{B3EC12E8-48F6-AEC2-829E-5BFF331731E4}"/>
              </a:ext>
            </a:extLst>
          </p:cNvPr>
          <p:cNvSpPr/>
          <p:nvPr/>
        </p:nvSpPr>
        <p:spPr>
          <a:xfrm>
            <a:off x="9903271" y="391971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61">
            <a:extLst>
              <a:ext uri="{FF2B5EF4-FFF2-40B4-BE49-F238E27FC236}">
                <a16:creationId xmlns:a16="http://schemas.microsoft.com/office/drawing/2014/main" id="{621A9B75-BD66-DE30-5D89-DBFDE2E0D4B1}"/>
              </a:ext>
            </a:extLst>
          </p:cNvPr>
          <p:cNvSpPr/>
          <p:nvPr/>
        </p:nvSpPr>
        <p:spPr>
          <a:xfrm>
            <a:off x="9903273" y="391972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0" name="object 62">
            <a:extLst>
              <a:ext uri="{FF2B5EF4-FFF2-40B4-BE49-F238E27FC236}">
                <a16:creationId xmlns:a16="http://schemas.microsoft.com/office/drawing/2014/main" id="{3F7193F9-0DA9-569B-B098-6CBEDE13658E}"/>
              </a:ext>
            </a:extLst>
          </p:cNvPr>
          <p:cNvSpPr txBox="1"/>
          <p:nvPr/>
        </p:nvSpPr>
        <p:spPr>
          <a:xfrm>
            <a:off x="10035492" y="3981043"/>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3</a:t>
            </a:r>
            <a:endParaRPr sz="1266" kern="1200">
              <a:solidFill>
                <a:prstClr val="black"/>
              </a:solidFill>
              <a:latin typeface="Trebuchet MS"/>
              <a:ea typeface="+mn-ea"/>
              <a:cs typeface="Trebuchet MS"/>
            </a:endParaRPr>
          </a:p>
        </p:txBody>
      </p:sp>
      <p:sp>
        <p:nvSpPr>
          <p:cNvPr id="61" name="object 63">
            <a:extLst>
              <a:ext uri="{FF2B5EF4-FFF2-40B4-BE49-F238E27FC236}">
                <a16:creationId xmlns:a16="http://schemas.microsoft.com/office/drawing/2014/main" id="{7F28C832-6FB0-5300-6063-CDC2C4E60432}"/>
              </a:ext>
            </a:extLst>
          </p:cNvPr>
          <p:cNvSpPr/>
          <p:nvPr/>
        </p:nvSpPr>
        <p:spPr>
          <a:xfrm>
            <a:off x="9565157" y="3216359"/>
            <a:ext cx="435769" cy="720626"/>
          </a:xfrm>
          <a:custGeom>
            <a:avLst/>
            <a:gdLst/>
            <a:ahLst/>
            <a:cxnLst/>
            <a:rect l="l" t="t" r="r" b="b"/>
            <a:pathLst>
              <a:path w="619760" h="1024889">
                <a:moveTo>
                  <a:pt x="619660" y="1024819"/>
                </a:moveTo>
                <a:lnTo>
                  <a:pt x="6582" y="10885"/>
                </a:lnTo>
                <a:lnTo>
                  <a:pt x="0"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2" name="object 64">
            <a:extLst>
              <a:ext uri="{FF2B5EF4-FFF2-40B4-BE49-F238E27FC236}">
                <a16:creationId xmlns:a16="http://schemas.microsoft.com/office/drawing/2014/main" id="{E6F1C2B5-EDA2-4EB4-B088-19E7A20DDAC3}"/>
              </a:ext>
            </a:extLst>
          </p:cNvPr>
          <p:cNvSpPr/>
          <p:nvPr/>
        </p:nvSpPr>
        <p:spPr>
          <a:xfrm>
            <a:off x="9536511" y="3168982"/>
            <a:ext cx="81260" cy="95548"/>
          </a:xfrm>
          <a:custGeom>
            <a:avLst/>
            <a:gdLst/>
            <a:ahLst/>
            <a:cxnLst/>
            <a:rect l="l" t="t" r="r" b="b"/>
            <a:pathLst>
              <a:path w="115570" h="135889">
                <a:moveTo>
                  <a:pt x="0" y="0"/>
                </a:moveTo>
                <a:lnTo>
                  <a:pt x="10922" y="135877"/>
                </a:lnTo>
                <a:lnTo>
                  <a:pt x="47307" y="78244"/>
                </a:lnTo>
                <a:lnTo>
                  <a:pt x="115252" y="72796"/>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3" name="object 65">
            <a:extLst>
              <a:ext uri="{FF2B5EF4-FFF2-40B4-BE49-F238E27FC236}">
                <a16:creationId xmlns:a16="http://schemas.microsoft.com/office/drawing/2014/main" id="{7A033C2F-AF50-4770-FE95-E827ED4D6338}"/>
              </a:ext>
            </a:extLst>
          </p:cNvPr>
          <p:cNvSpPr/>
          <p:nvPr/>
        </p:nvSpPr>
        <p:spPr>
          <a:xfrm>
            <a:off x="11400881" y="3160052"/>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4" name="object 66">
            <a:extLst>
              <a:ext uri="{FF2B5EF4-FFF2-40B4-BE49-F238E27FC236}">
                <a16:creationId xmlns:a16="http://schemas.microsoft.com/office/drawing/2014/main" id="{7A498FBC-07C3-FBF2-001D-1E2B19292E56}"/>
              </a:ext>
            </a:extLst>
          </p:cNvPr>
          <p:cNvSpPr/>
          <p:nvPr/>
        </p:nvSpPr>
        <p:spPr>
          <a:xfrm>
            <a:off x="11376027" y="3826350"/>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5" name="object 67">
            <a:extLst>
              <a:ext uri="{FF2B5EF4-FFF2-40B4-BE49-F238E27FC236}">
                <a16:creationId xmlns:a16="http://schemas.microsoft.com/office/drawing/2014/main" id="{A77229A4-62BF-9F8C-1823-BB1CFC280865}"/>
              </a:ext>
            </a:extLst>
          </p:cNvPr>
          <p:cNvSpPr/>
          <p:nvPr/>
        </p:nvSpPr>
        <p:spPr>
          <a:xfrm>
            <a:off x="8848925" y="2000979"/>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6" name="object 68">
            <a:extLst>
              <a:ext uri="{FF2B5EF4-FFF2-40B4-BE49-F238E27FC236}">
                <a16:creationId xmlns:a16="http://schemas.microsoft.com/office/drawing/2014/main" id="{A6A73FEE-D399-7658-5D30-C33F973FC64D}"/>
              </a:ext>
            </a:extLst>
          </p:cNvPr>
          <p:cNvSpPr/>
          <p:nvPr/>
        </p:nvSpPr>
        <p:spPr>
          <a:xfrm>
            <a:off x="8806062" y="1945615"/>
            <a:ext cx="85725" cy="85725"/>
          </a:xfrm>
          <a:prstGeom prst="rect">
            <a:avLst/>
          </a:prstGeom>
          <a:blipFill>
            <a:blip r:embed="rId2" cstate="print"/>
            <a:stretch>
              <a:fillRect/>
            </a:stretch>
          </a:blip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7" name="object 69">
            <a:extLst>
              <a:ext uri="{FF2B5EF4-FFF2-40B4-BE49-F238E27FC236}">
                <a16:creationId xmlns:a16="http://schemas.microsoft.com/office/drawing/2014/main" id="{CB47D13F-1007-562C-7D62-44BEA62E48E4}"/>
              </a:ext>
            </a:extLst>
          </p:cNvPr>
          <p:cNvSpPr/>
          <p:nvPr/>
        </p:nvSpPr>
        <p:spPr>
          <a:xfrm>
            <a:off x="9000730" y="1856318"/>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8" name="object 70">
            <a:extLst>
              <a:ext uri="{FF2B5EF4-FFF2-40B4-BE49-F238E27FC236}">
                <a16:creationId xmlns:a16="http://schemas.microsoft.com/office/drawing/2014/main" id="{8576C31A-B88E-D9F8-402F-7ED5D153A1B2}"/>
              </a:ext>
            </a:extLst>
          </p:cNvPr>
          <p:cNvSpPr/>
          <p:nvPr/>
        </p:nvSpPr>
        <p:spPr>
          <a:xfrm>
            <a:off x="10442079" y="2801222"/>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9" name="object 71">
            <a:extLst>
              <a:ext uri="{FF2B5EF4-FFF2-40B4-BE49-F238E27FC236}">
                <a16:creationId xmlns:a16="http://schemas.microsoft.com/office/drawing/2014/main" id="{597A4002-8B4B-E00E-C2EB-ECCACE09F7F2}"/>
              </a:ext>
            </a:extLst>
          </p:cNvPr>
          <p:cNvSpPr/>
          <p:nvPr/>
        </p:nvSpPr>
        <p:spPr>
          <a:xfrm>
            <a:off x="8902503" y="1918826"/>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0" name="object 72">
            <a:extLst>
              <a:ext uri="{FF2B5EF4-FFF2-40B4-BE49-F238E27FC236}">
                <a16:creationId xmlns:a16="http://schemas.microsoft.com/office/drawing/2014/main" id="{ABF70D0A-8254-F369-55A0-462F9436B8FE}"/>
              </a:ext>
            </a:extLst>
          </p:cNvPr>
          <p:cNvSpPr/>
          <p:nvPr/>
        </p:nvSpPr>
        <p:spPr>
          <a:xfrm>
            <a:off x="9325770" y="2720247"/>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1" name="object 73">
            <a:extLst>
              <a:ext uri="{FF2B5EF4-FFF2-40B4-BE49-F238E27FC236}">
                <a16:creationId xmlns:a16="http://schemas.microsoft.com/office/drawing/2014/main" id="{C4AB3444-5057-FEA6-921B-A62E7CD358F7}"/>
              </a:ext>
            </a:extLst>
          </p:cNvPr>
          <p:cNvSpPr/>
          <p:nvPr/>
        </p:nvSpPr>
        <p:spPr>
          <a:xfrm>
            <a:off x="10259816" y="4088740"/>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2" name="object 74">
            <a:extLst>
              <a:ext uri="{FF2B5EF4-FFF2-40B4-BE49-F238E27FC236}">
                <a16:creationId xmlns:a16="http://schemas.microsoft.com/office/drawing/2014/main" id="{B7481D37-42A1-12BD-314D-AC6CBBFA7986}"/>
              </a:ext>
            </a:extLst>
          </p:cNvPr>
          <p:cNvSpPr/>
          <p:nvPr/>
        </p:nvSpPr>
        <p:spPr>
          <a:xfrm>
            <a:off x="11039796" y="4045877"/>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3" name="object 75">
            <a:extLst>
              <a:ext uri="{FF2B5EF4-FFF2-40B4-BE49-F238E27FC236}">
                <a16:creationId xmlns:a16="http://schemas.microsoft.com/office/drawing/2014/main" id="{945EF540-E845-2C06-6688-DBC45060B0AC}"/>
              </a:ext>
            </a:extLst>
          </p:cNvPr>
          <p:cNvSpPr/>
          <p:nvPr/>
        </p:nvSpPr>
        <p:spPr>
          <a:xfrm>
            <a:off x="9027812" y="4204827"/>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4" name="object 76">
            <a:extLst>
              <a:ext uri="{FF2B5EF4-FFF2-40B4-BE49-F238E27FC236}">
                <a16:creationId xmlns:a16="http://schemas.microsoft.com/office/drawing/2014/main" id="{26BAF5B7-AA4B-2725-BFC6-6C430C17A2F9}"/>
              </a:ext>
            </a:extLst>
          </p:cNvPr>
          <p:cNvSpPr/>
          <p:nvPr/>
        </p:nvSpPr>
        <p:spPr>
          <a:xfrm>
            <a:off x="8982870" y="4800606"/>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5" name="object 77">
            <a:extLst>
              <a:ext uri="{FF2B5EF4-FFF2-40B4-BE49-F238E27FC236}">
                <a16:creationId xmlns:a16="http://schemas.microsoft.com/office/drawing/2014/main" id="{425A083F-2C71-F0FC-6F67-B4347E7FDC77}"/>
              </a:ext>
            </a:extLst>
          </p:cNvPr>
          <p:cNvSpPr/>
          <p:nvPr/>
        </p:nvSpPr>
        <p:spPr>
          <a:xfrm>
            <a:off x="9027519" y="1767021"/>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6" name="object 78">
            <a:extLst>
              <a:ext uri="{FF2B5EF4-FFF2-40B4-BE49-F238E27FC236}">
                <a16:creationId xmlns:a16="http://schemas.microsoft.com/office/drawing/2014/main" id="{85BFF970-78F4-AE89-6692-58C6DDEEDE73}"/>
              </a:ext>
            </a:extLst>
          </p:cNvPr>
          <p:cNvSpPr/>
          <p:nvPr/>
        </p:nvSpPr>
        <p:spPr>
          <a:xfrm>
            <a:off x="11566104" y="2819072"/>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7" name="object 79">
            <a:extLst>
              <a:ext uri="{FF2B5EF4-FFF2-40B4-BE49-F238E27FC236}">
                <a16:creationId xmlns:a16="http://schemas.microsoft.com/office/drawing/2014/main" id="{460A24DA-E397-6577-532F-18AD27A8E14B}"/>
              </a:ext>
            </a:extLst>
          </p:cNvPr>
          <p:cNvSpPr/>
          <p:nvPr/>
        </p:nvSpPr>
        <p:spPr>
          <a:xfrm>
            <a:off x="9027519" y="4250784"/>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8" name="object 80">
            <a:extLst>
              <a:ext uri="{FF2B5EF4-FFF2-40B4-BE49-F238E27FC236}">
                <a16:creationId xmlns:a16="http://schemas.microsoft.com/office/drawing/2014/main" id="{FB443738-7A68-0068-F455-E84DEEFD4BC9}"/>
              </a:ext>
            </a:extLst>
          </p:cNvPr>
          <p:cNvSpPr/>
          <p:nvPr/>
        </p:nvSpPr>
        <p:spPr>
          <a:xfrm>
            <a:off x="11069532" y="4221086"/>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9" name="object 81">
            <a:extLst>
              <a:ext uri="{FF2B5EF4-FFF2-40B4-BE49-F238E27FC236}">
                <a16:creationId xmlns:a16="http://schemas.microsoft.com/office/drawing/2014/main" id="{C9579440-340D-AE32-6B29-3CD5DCDDA549}"/>
              </a:ext>
            </a:extLst>
          </p:cNvPr>
          <p:cNvSpPr/>
          <p:nvPr/>
        </p:nvSpPr>
        <p:spPr>
          <a:xfrm>
            <a:off x="10179449" y="3217378"/>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80" name="object 82">
            <a:extLst>
              <a:ext uri="{FF2B5EF4-FFF2-40B4-BE49-F238E27FC236}">
                <a16:creationId xmlns:a16="http://schemas.microsoft.com/office/drawing/2014/main" id="{88D57285-3241-4F11-A7D8-3CF1DC848780}"/>
              </a:ext>
            </a:extLst>
          </p:cNvPr>
          <p:cNvSpPr/>
          <p:nvPr/>
        </p:nvSpPr>
        <p:spPr>
          <a:xfrm>
            <a:off x="10532010" y="3168982"/>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81" name="object 83">
            <a:extLst>
              <a:ext uri="{FF2B5EF4-FFF2-40B4-BE49-F238E27FC236}">
                <a16:creationId xmlns:a16="http://schemas.microsoft.com/office/drawing/2014/main" id="{F763A6F9-C2A2-43A6-F2B0-602A5D617636}"/>
              </a:ext>
            </a:extLst>
          </p:cNvPr>
          <p:cNvSpPr/>
          <p:nvPr/>
        </p:nvSpPr>
        <p:spPr>
          <a:xfrm>
            <a:off x="9699031" y="3026108"/>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82" name="object 84">
            <a:extLst>
              <a:ext uri="{FF2B5EF4-FFF2-40B4-BE49-F238E27FC236}">
                <a16:creationId xmlns:a16="http://schemas.microsoft.com/office/drawing/2014/main" id="{E151F43D-5C60-9B6D-38BB-41DC0DDF0880}"/>
              </a:ext>
            </a:extLst>
          </p:cNvPr>
          <p:cNvSpPr/>
          <p:nvPr/>
        </p:nvSpPr>
        <p:spPr>
          <a:xfrm>
            <a:off x="9643667" y="2983253"/>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83" name="object 42">
            <a:extLst>
              <a:ext uri="{FF2B5EF4-FFF2-40B4-BE49-F238E27FC236}">
                <a16:creationId xmlns:a16="http://schemas.microsoft.com/office/drawing/2014/main" id="{237FAF14-A38A-DC2E-7FDD-39D228A0CFFD}"/>
              </a:ext>
            </a:extLst>
          </p:cNvPr>
          <p:cNvSpPr/>
          <p:nvPr/>
        </p:nvSpPr>
        <p:spPr>
          <a:xfrm>
            <a:off x="8681690" y="1568275"/>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lumMod val="95000"/>
            </a:sysClr>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dirty="0">
              <a:ln>
                <a:noFill/>
              </a:ln>
              <a:solidFill>
                <a:prstClr val="black"/>
              </a:solidFill>
              <a:effectLst/>
              <a:uLnTx/>
              <a:uFillTx/>
              <a:latin typeface="Calibri"/>
              <a:ea typeface="+mn-ea"/>
              <a:cs typeface="+mn-cs"/>
            </a:endParaRPr>
          </a:p>
        </p:txBody>
      </p:sp>
      <p:sp>
        <p:nvSpPr>
          <p:cNvPr id="84" name="object 47">
            <a:extLst>
              <a:ext uri="{FF2B5EF4-FFF2-40B4-BE49-F238E27FC236}">
                <a16:creationId xmlns:a16="http://schemas.microsoft.com/office/drawing/2014/main" id="{DED9E18F-7442-A4DF-A17C-1032E68CC057}"/>
              </a:ext>
            </a:extLst>
          </p:cNvPr>
          <p:cNvSpPr txBox="1"/>
          <p:nvPr/>
        </p:nvSpPr>
        <p:spPr>
          <a:xfrm>
            <a:off x="8815706" y="1661118"/>
            <a:ext cx="119658" cy="203814"/>
          </a:xfrm>
          <a:prstGeom prst="rect">
            <a:avLst/>
          </a:prstGeom>
        </p:spPr>
        <p:txBody>
          <a:bodyPr vert="horz" wrap="square" lIns="0" tIns="8930" rIns="0" bIns="0" rtlCol="0">
            <a:spAutoFit/>
          </a:bodyPr>
          <a:lstStyle/>
          <a:p>
            <a:pPr marL="8929" defTabSz="457200">
              <a:spcBef>
                <a:spcPts val="70"/>
              </a:spcBef>
              <a:buClrTx/>
              <a:buFontTx/>
              <a:buNone/>
            </a:pPr>
            <a:r>
              <a:rPr lang="en-GB" sz="1266" kern="1200" spc="137" dirty="0">
                <a:solidFill>
                  <a:prstClr val="black"/>
                </a:solidFill>
                <a:latin typeface="Trebuchet MS"/>
                <a:ea typeface="+mn-ea"/>
                <a:cs typeface="Trebuchet MS"/>
              </a:rPr>
              <a:t>0</a:t>
            </a:r>
            <a:endParaRPr sz="1266" kern="1200" dirty="0">
              <a:solidFill>
                <a:prstClr val="black"/>
              </a:solidFill>
              <a:latin typeface="Trebuchet MS"/>
              <a:ea typeface="+mn-ea"/>
              <a:cs typeface="Trebuchet MS"/>
            </a:endParaRPr>
          </a:p>
        </p:txBody>
      </p:sp>
    </p:spTree>
    <p:extLst>
      <p:ext uri="{BB962C8B-B14F-4D97-AF65-F5344CB8AC3E}">
        <p14:creationId xmlns:p14="http://schemas.microsoft.com/office/powerpoint/2010/main" val="51694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dissolve">
                                      <p:cBhvr>
                                        <p:cTn id="34" dur="500"/>
                                        <p:tgtEl>
                                          <p:spTgt spid="13"/>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500"/>
                                        <p:tgtEl>
                                          <p:spTgt spid="15"/>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dissolve">
                                      <p:cBhvr>
                                        <p:cTn id="43" dur="500"/>
                                        <p:tgtEl>
                                          <p:spTgt spid="16"/>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dissolve">
                                      <p:cBhvr>
                                        <p:cTn id="46" dur="500"/>
                                        <p:tgtEl>
                                          <p:spTgt spid="17"/>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dissolve">
                                      <p:cBhvr>
                                        <p:cTn id="49" dur="500"/>
                                        <p:tgtEl>
                                          <p:spTgt spid="18"/>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dissolve">
                                      <p:cBhvr>
                                        <p:cTn id="52" dur="500"/>
                                        <p:tgtEl>
                                          <p:spTgt spid="19"/>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dissolve">
                                      <p:cBhvr>
                                        <p:cTn id="55" dur="500"/>
                                        <p:tgtEl>
                                          <p:spTgt spid="2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dissolve">
                                      <p:cBhvr>
                                        <p:cTn id="58" dur="500"/>
                                        <p:tgtEl>
                                          <p:spTgt spid="21"/>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dissolve">
                                      <p:cBhvr>
                                        <p:cTn id="61" dur="500"/>
                                        <p:tgtEl>
                                          <p:spTgt spid="22"/>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dissolve">
                                      <p:cBhvr>
                                        <p:cTn id="64" dur="500"/>
                                        <p:tgtEl>
                                          <p:spTgt spid="23"/>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dissolve">
                                      <p:cBhvr>
                                        <p:cTn id="67" dur="500"/>
                                        <p:tgtEl>
                                          <p:spTgt spid="24"/>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dissolve">
                                      <p:cBhvr>
                                        <p:cTn id="70" dur="500"/>
                                        <p:tgtEl>
                                          <p:spTgt spid="25"/>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dissolve">
                                      <p:cBhvr>
                                        <p:cTn id="73" dur="500"/>
                                        <p:tgtEl>
                                          <p:spTgt spid="26"/>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dissolve">
                                      <p:cBhvr>
                                        <p:cTn id="76" dur="500"/>
                                        <p:tgtEl>
                                          <p:spTgt spid="27"/>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dissolve">
                                      <p:cBhvr>
                                        <p:cTn id="79" dur="500"/>
                                        <p:tgtEl>
                                          <p:spTgt spid="28"/>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dissolve">
                                      <p:cBhvr>
                                        <p:cTn id="82" dur="500"/>
                                        <p:tgtEl>
                                          <p:spTgt spid="29"/>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0"/>
                                        </p:tgtEl>
                                        <p:attrNameLst>
                                          <p:attrName>style.visibility</p:attrName>
                                        </p:attrNameLst>
                                      </p:cBhvr>
                                      <p:to>
                                        <p:strVal val="visible"/>
                                      </p:to>
                                    </p:set>
                                    <p:animEffect transition="in" filter="dissolve">
                                      <p:cBhvr>
                                        <p:cTn id="85" dur="500"/>
                                        <p:tgtEl>
                                          <p:spTgt spid="30"/>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dissolve">
                                      <p:cBhvr>
                                        <p:cTn id="88" dur="500"/>
                                        <p:tgtEl>
                                          <p:spTgt spid="31"/>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dissolve">
                                      <p:cBhvr>
                                        <p:cTn id="91" dur="500"/>
                                        <p:tgtEl>
                                          <p:spTgt spid="32"/>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dissolve">
                                      <p:cBhvr>
                                        <p:cTn id="94" dur="500"/>
                                        <p:tgtEl>
                                          <p:spTgt spid="33"/>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dissolve">
                                      <p:cBhvr>
                                        <p:cTn id="97" dur="500"/>
                                        <p:tgtEl>
                                          <p:spTgt spid="34"/>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5"/>
                                        </p:tgtEl>
                                        <p:attrNameLst>
                                          <p:attrName>style.visibility</p:attrName>
                                        </p:attrNameLst>
                                      </p:cBhvr>
                                      <p:to>
                                        <p:strVal val="visible"/>
                                      </p:to>
                                    </p:set>
                                    <p:animEffect transition="in" filter="dissolve">
                                      <p:cBhvr>
                                        <p:cTn id="100" dur="500"/>
                                        <p:tgtEl>
                                          <p:spTgt spid="35"/>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dissolve">
                                      <p:cBhvr>
                                        <p:cTn id="103" dur="500"/>
                                        <p:tgtEl>
                                          <p:spTgt spid="36"/>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37"/>
                                        </p:tgtEl>
                                        <p:attrNameLst>
                                          <p:attrName>style.visibility</p:attrName>
                                        </p:attrNameLst>
                                      </p:cBhvr>
                                      <p:to>
                                        <p:strVal val="visible"/>
                                      </p:to>
                                    </p:set>
                                    <p:animEffect transition="in" filter="dissolve">
                                      <p:cBhvr>
                                        <p:cTn id="106" dur="500"/>
                                        <p:tgtEl>
                                          <p:spTgt spid="37"/>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38"/>
                                        </p:tgtEl>
                                        <p:attrNameLst>
                                          <p:attrName>style.visibility</p:attrName>
                                        </p:attrNameLst>
                                      </p:cBhvr>
                                      <p:to>
                                        <p:strVal val="visible"/>
                                      </p:to>
                                    </p:set>
                                    <p:animEffect transition="in" filter="dissolve">
                                      <p:cBhvr>
                                        <p:cTn id="109" dur="500"/>
                                        <p:tgtEl>
                                          <p:spTgt spid="38"/>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39"/>
                                        </p:tgtEl>
                                        <p:attrNameLst>
                                          <p:attrName>style.visibility</p:attrName>
                                        </p:attrNameLst>
                                      </p:cBhvr>
                                      <p:to>
                                        <p:strVal val="visible"/>
                                      </p:to>
                                    </p:set>
                                    <p:animEffect transition="in" filter="dissolve">
                                      <p:cBhvr>
                                        <p:cTn id="112" dur="500"/>
                                        <p:tgtEl>
                                          <p:spTgt spid="39"/>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0"/>
                                        </p:tgtEl>
                                        <p:attrNameLst>
                                          <p:attrName>style.visibility</p:attrName>
                                        </p:attrNameLst>
                                      </p:cBhvr>
                                      <p:to>
                                        <p:strVal val="visible"/>
                                      </p:to>
                                    </p:set>
                                    <p:animEffect transition="in" filter="dissolve">
                                      <p:cBhvr>
                                        <p:cTn id="115" dur="500"/>
                                        <p:tgtEl>
                                          <p:spTgt spid="40"/>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1"/>
                                        </p:tgtEl>
                                        <p:attrNameLst>
                                          <p:attrName>style.visibility</p:attrName>
                                        </p:attrNameLst>
                                      </p:cBhvr>
                                      <p:to>
                                        <p:strVal val="visible"/>
                                      </p:to>
                                    </p:set>
                                    <p:animEffect transition="in" filter="dissolve">
                                      <p:cBhvr>
                                        <p:cTn id="118" dur="500"/>
                                        <p:tgtEl>
                                          <p:spTgt spid="41"/>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2"/>
                                        </p:tgtEl>
                                        <p:attrNameLst>
                                          <p:attrName>style.visibility</p:attrName>
                                        </p:attrNameLst>
                                      </p:cBhvr>
                                      <p:to>
                                        <p:strVal val="visible"/>
                                      </p:to>
                                    </p:set>
                                    <p:animEffect transition="in" filter="dissolve">
                                      <p:cBhvr>
                                        <p:cTn id="121" dur="500"/>
                                        <p:tgtEl>
                                          <p:spTgt spid="42"/>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3"/>
                                        </p:tgtEl>
                                        <p:attrNameLst>
                                          <p:attrName>style.visibility</p:attrName>
                                        </p:attrNameLst>
                                      </p:cBhvr>
                                      <p:to>
                                        <p:strVal val="visible"/>
                                      </p:to>
                                    </p:set>
                                    <p:animEffect transition="in" filter="dissolve">
                                      <p:cBhvr>
                                        <p:cTn id="124" dur="500"/>
                                        <p:tgtEl>
                                          <p:spTgt spid="43"/>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44"/>
                                        </p:tgtEl>
                                        <p:attrNameLst>
                                          <p:attrName>style.visibility</p:attrName>
                                        </p:attrNameLst>
                                      </p:cBhvr>
                                      <p:to>
                                        <p:strVal val="visible"/>
                                      </p:to>
                                    </p:set>
                                    <p:animEffect transition="in" filter="dissolve">
                                      <p:cBhvr>
                                        <p:cTn id="127" dur="500"/>
                                        <p:tgtEl>
                                          <p:spTgt spid="44"/>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45"/>
                                        </p:tgtEl>
                                        <p:attrNameLst>
                                          <p:attrName>style.visibility</p:attrName>
                                        </p:attrNameLst>
                                      </p:cBhvr>
                                      <p:to>
                                        <p:strVal val="visible"/>
                                      </p:to>
                                    </p:set>
                                    <p:animEffect transition="in" filter="dissolve">
                                      <p:cBhvr>
                                        <p:cTn id="130" dur="500"/>
                                        <p:tgtEl>
                                          <p:spTgt spid="45"/>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46"/>
                                        </p:tgtEl>
                                        <p:attrNameLst>
                                          <p:attrName>style.visibility</p:attrName>
                                        </p:attrNameLst>
                                      </p:cBhvr>
                                      <p:to>
                                        <p:strVal val="visible"/>
                                      </p:to>
                                    </p:set>
                                    <p:animEffect transition="in" filter="dissolve">
                                      <p:cBhvr>
                                        <p:cTn id="133" dur="500"/>
                                        <p:tgtEl>
                                          <p:spTgt spid="46"/>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47"/>
                                        </p:tgtEl>
                                        <p:attrNameLst>
                                          <p:attrName>style.visibility</p:attrName>
                                        </p:attrNameLst>
                                      </p:cBhvr>
                                      <p:to>
                                        <p:strVal val="visible"/>
                                      </p:to>
                                    </p:set>
                                    <p:animEffect transition="in" filter="dissolve">
                                      <p:cBhvr>
                                        <p:cTn id="136" dur="500"/>
                                        <p:tgtEl>
                                          <p:spTgt spid="47"/>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48"/>
                                        </p:tgtEl>
                                        <p:attrNameLst>
                                          <p:attrName>style.visibility</p:attrName>
                                        </p:attrNameLst>
                                      </p:cBhvr>
                                      <p:to>
                                        <p:strVal val="visible"/>
                                      </p:to>
                                    </p:set>
                                    <p:animEffect transition="in" filter="dissolve">
                                      <p:cBhvr>
                                        <p:cTn id="139" dur="500"/>
                                        <p:tgtEl>
                                          <p:spTgt spid="48"/>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49"/>
                                        </p:tgtEl>
                                        <p:attrNameLst>
                                          <p:attrName>style.visibility</p:attrName>
                                        </p:attrNameLst>
                                      </p:cBhvr>
                                      <p:to>
                                        <p:strVal val="visible"/>
                                      </p:to>
                                    </p:set>
                                    <p:animEffect transition="in" filter="dissolve">
                                      <p:cBhvr>
                                        <p:cTn id="142" dur="500"/>
                                        <p:tgtEl>
                                          <p:spTgt spid="49"/>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50"/>
                                        </p:tgtEl>
                                        <p:attrNameLst>
                                          <p:attrName>style.visibility</p:attrName>
                                        </p:attrNameLst>
                                      </p:cBhvr>
                                      <p:to>
                                        <p:strVal val="visible"/>
                                      </p:to>
                                    </p:set>
                                    <p:animEffect transition="in" filter="dissolve">
                                      <p:cBhvr>
                                        <p:cTn id="145" dur="500"/>
                                        <p:tgtEl>
                                          <p:spTgt spid="50"/>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51"/>
                                        </p:tgtEl>
                                        <p:attrNameLst>
                                          <p:attrName>style.visibility</p:attrName>
                                        </p:attrNameLst>
                                      </p:cBhvr>
                                      <p:to>
                                        <p:strVal val="visible"/>
                                      </p:to>
                                    </p:set>
                                    <p:animEffect transition="in" filter="dissolve">
                                      <p:cBhvr>
                                        <p:cTn id="148" dur="500"/>
                                        <p:tgtEl>
                                          <p:spTgt spid="51"/>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52"/>
                                        </p:tgtEl>
                                        <p:attrNameLst>
                                          <p:attrName>style.visibility</p:attrName>
                                        </p:attrNameLst>
                                      </p:cBhvr>
                                      <p:to>
                                        <p:strVal val="visible"/>
                                      </p:to>
                                    </p:set>
                                    <p:animEffect transition="in" filter="dissolve">
                                      <p:cBhvr>
                                        <p:cTn id="151" dur="500"/>
                                        <p:tgtEl>
                                          <p:spTgt spid="52"/>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53"/>
                                        </p:tgtEl>
                                        <p:attrNameLst>
                                          <p:attrName>style.visibility</p:attrName>
                                        </p:attrNameLst>
                                      </p:cBhvr>
                                      <p:to>
                                        <p:strVal val="visible"/>
                                      </p:to>
                                    </p:set>
                                    <p:animEffect transition="in" filter="dissolve">
                                      <p:cBhvr>
                                        <p:cTn id="154" dur="500"/>
                                        <p:tgtEl>
                                          <p:spTgt spid="53"/>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54"/>
                                        </p:tgtEl>
                                        <p:attrNameLst>
                                          <p:attrName>style.visibility</p:attrName>
                                        </p:attrNameLst>
                                      </p:cBhvr>
                                      <p:to>
                                        <p:strVal val="visible"/>
                                      </p:to>
                                    </p:set>
                                    <p:animEffect transition="in" filter="dissolve">
                                      <p:cBhvr>
                                        <p:cTn id="157" dur="500"/>
                                        <p:tgtEl>
                                          <p:spTgt spid="54"/>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55"/>
                                        </p:tgtEl>
                                        <p:attrNameLst>
                                          <p:attrName>style.visibility</p:attrName>
                                        </p:attrNameLst>
                                      </p:cBhvr>
                                      <p:to>
                                        <p:strVal val="visible"/>
                                      </p:to>
                                    </p:set>
                                    <p:animEffect transition="in" filter="dissolve">
                                      <p:cBhvr>
                                        <p:cTn id="160" dur="500"/>
                                        <p:tgtEl>
                                          <p:spTgt spid="55"/>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56"/>
                                        </p:tgtEl>
                                        <p:attrNameLst>
                                          <p:attrName>style.visibility</p:attrName>
                                        </p:attrNameLst>
                                      </p:cBhvr>
                                      <p:to>
                                        <p:strVal val="visible"/>
                                      </p:to>
                                    </p:set>
                                    <p:animEffect transition="in" filter="dissolve">
                                      <p:cBhvr>
                                        <p:cTn id="163" dur="500"/>
                                        <p:tgtEl>
                                          <p:spTgt spid="56"/>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57"/>
                                        </p:tgtEl>
                                        <p:attrNameLst>
                                          <p:attrName>style.visibility</p:attrName>
                                        </p:attrNameLst>
                                      </p:cBhvr>
                                      <p:to>
                                        <p:strVal val="visible"/>
                                      </p:to>
                                    </p:set>
                                    <p:animEffect transition="in" filter="dissolve">
                                      <p:cBhvr>
                                        <p:cTn id="166" dur="500"/>
                                        <p:tgtEl>
                                          <p:spTgt spid="57"/>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58"/>
                                        </p:tgtEl>
                                        <p:attrNameLst>
                                          <p:attrName>style.visibility</p:attrName>
                                        </p:attrNameLst>
                                      </p:cBhvr>
                                      <p:to>
                                        <p:strVal val="visible"/>
                                      </p:to>
                                    </p:set>
                                    <p:animEffect transition="in" filter="dissolve">
                                      <p:cBhvr>
                                        <p:cTn id="169" dur="500"/>
                                        <p:tgtEl>
                                          <p:spTgt spid="58"/>
                                        </p:tgtEl>
                                      </p:cBhvr>
                                    </p:animEffect>
                                  </p:childTnLst>
                                </p:cTn>
                              </p:par>
                              <p:par>
                                <p:cTn id="170" presetID="9" presetClass="entr" presetSubtype="0" fill="hold" grpId="0" nodeType="withEffect">
                                  <p:stCondLst>
                                    <p:cond delay="0"/>
                                  </p:stCondLst>
                                  <p:childTnLst>
                                    <p:set>
                                      <p:cBhvr>
                                        <p:cTn id="171" dur="1" fill="hold">
                                          <p:stCondLst>
                                            <p:cond delay="0"/>
                                          </p:stCondLst>
                                        </p:cTn>
                                        <p:tgtEl>
                                          <p:spTgt spid="59"/>
                                        </p:tgtEl>
                                        <p:attrNameLst>
                                          <p:attrName>style.visibility</p:attrName>
                                        </p:attrNameLst>
                                      </p:cBhvr>
                                      <p:to>
                                        <p:strVal val="visible"/>
                                      </p:to>
                                    </p:set>
                                    <p:animEffect transition="in" filter="dissolve">
                                      <p:cBhvr>
                                        <p:cTn id="172" dur="500"/>
                                        <p:tgtEl>
                                          <p:spTgt spid="59"/>
                                        </p:tgtEl>
                                      </p:cBhvr>
                                    </p:animEffect>
                                  </p:childTnLst>
                                </p:cTn>
                              </p:par>
                              <p:par>
                                <p:cTn id="173" presetID="9" presetClass="entr" presetSubtype="0" fill="hold" grpId="0" nodeType="withEffect">
                                  <p:stCondLst>
                                    <p:cond delay="0"/>
                                  </p:stCondLst>
                                  <p:childTnLst>
                                    <p:set>
                                      <p:cBhvr>
                                        <p:cTn id="174" dur="1" fill="hold">
                                          <p:stCondLst>
                                            <p:cond delay="0"/>
                                          </p:stCondLst>
                                        </p:cTn>
                                        <p:tgtEl>
                                          <p:spTgt spid="60"/>
                                        </p:tgtEl>
                                        <p:attrNameLst>
                                          <p:attrName>style.visibility</p:attrName>
                                        </p:attrNameLst>
                                      </p:cBhvr>
                                      <p:to>
                                        <p:strVal val="visible"/>
                                      </p:to>
                                    </p:set>
                                    <p:animEffect transition="in" filter="dissolve">
                                      <p:cBhvr>
                                        <p:cTn id="175" dur="500"/>
                                        <p:tgtEl>
                                          <p:spTgt spid="60"/>
                                        </p:tgtEl>
                                      </p:cBhvr>
                                    </p:animEffect>
                                  </p:childTnLst>
                                </p:cTn>
                              </p:par>
                              <p:par>
                                <p:cTn id="176" presetID="9" presetClass="entr" presetSubtype="0" fill="hold" grpId="0" nodeType="withEffect">
                                  <p:stCondLst>
                                    <p:cond delay="0"/>
                                  </p:stCondLst>
                                  <p:childTnLst>
                                    <p:set>
                                      <p:cBhvr>
                                        <p:cTn id="177" dur="1" fill="hold">
                                          <p:stCondLst>
                                            <p:cond delay="0"/>
                                          </p:stCondLst>
                                        </p:cTn>
                                        <p:tgtEl>
                                          <p:spTgt spid="61"/>
                                        </p:tgtEl>
                                        <p:attrNameLst>
                                          <p:attrName>style.visibility</p:attrName>
                                        </p:attrNameLst>
                                      </p:cBhvr>
                                      <p:to>
                                        <p:strVal val="visible"/>
                                      </p:to>
                                    </p:set>
                                    <p:animEffect transition="in" filter="dissolve">
                                      <p:cBhvr>
                                        <p:cTn id="178" dur="500"/>
                                        <p:tgtEl>
                                          <p:spTgt spid="61"/>
                                        </p:tgtEl>
                                      </p:cBhvr>
                                    </p:animEffect>
                                  </p:childTnLst>
                                </p:cTn>
                              </p:par>
                              <p:par>
                                <p:cTn id="179" presetID="9" presetClass="entr" presetSubtype="0" fill="hold" grpId="0" nodeType="withEffect">
                                  <p:stCondLst>
                                    <p:cond delay="0"/>
                                  </p:stCondLst>
                                  <p:childTnLst>
                                    <p:set>
                                      <p:cBhvr>
                                        <p:cTn id="180" dur="1" fill="hold">
                                          <p:stCondLst>
                                            <p:cond delay="0"/>
                                          </p:stCondLst>
                                        </p:cTn>
                                        <p:tgtEl>
                                          <p:spTgt spid="62"/>
                                        </p:tgtEl>
                                        <p:attrNameLst>
                                          <p:attrName>style.visibility</p:attrName>
                                        </p:attrNameLst>
                                      </p:cBhvr>
                                      <p:to>
                                        <p:strVal val="visible"/>
                                      </p:to>
                                    </p:set>
                                    <p:animEffect transition="in" filter="dissolve">
                                      <p:cBhvr>
                                        <p:cTn id="181" dur="500"/>
                                        <p:tgtEl>
                                          <p:spTgt spid="62"/>
                                        </p:tgtEl>
                                      </p:cBhvr>
                                    </p:animEffect>
                                  </p:childTnLst>
                                </p:cTn>
                              </p:par>
                              <p:par>
                                <p:cTn id="182" presetID="9" presetClass="entr" presetSubtype="0" fill="hold" grpId="0" nodeType="withEffect">
                                  <p:stCondLst>
                                    <p:cond delay="0"/>
                                  </p:stCondLst>
                                  <p:childTnLst>
                                    <p:set>
                                      <p:cBhvr>
                                        <p:cTn id="183" dur="1" fill="hold">
                                          <p:stCondLst>
                                            <p:cond delay="0"/>
                                          </p:stCondLst>
                                        </p:cTn>
                                        <p:tgtEl>
                                          <p:spTgt spid="63"/>
                                        </p:tgtEl>
                                        <p:attrNameLst>
                                          <p:attrName>style.visibility</p:attrName>
                                        </p:attrNameLst>
                                      </p:cBhvr>
                                      <p:to>
                                        <p:strVal val="visible"/>
                                      </p:to>
                                    </p:set>
                                    <p:animEffect transition="in" filter="dissolve">
                                      <p:cBhvr>
                                        <p:cTn id="184" dur="500"/>
                                        <p:tgtEl>
                                          <p:spTgt spid="63"/>
                                        </p:tgtEl>
                                      </p:cBhvr>
                                    </p:animEffect>
                                  </p:childTnLst>
                                </p:cTn>
                              </p:par>
                              <p:par>
                                <p:cTn id="185" presetID="9" presetClass="entr" presetSubtype="0" fill="hold" grpId="0" nodeType="withEffect">
                                  <p:stCondLst>
                                    <p:cond delay="0"/>
                                  </p:stCondLst>
                                  <p:childTnLst>
                                    <p:set>
                                      <p:cBhvr>
                                        <p:cTn id="186" dur="1" fill="hold">
                                          <p:stCondLst>
                                            <p:cond delay="0"/>
                                          </p:stCondLst>
                                        </p:cTn>
                                        <p:tgtEl>
                                          <p:spTgt spid="64"/>
                                        </p:tgtEl>
                                        <p:attrNameLst>
                                          <p:attrName>style.visibility</p:attrName>
                                        </p:attrNameLst>
                                      </p:cBhvr>
                                      <p:to>
                                        <p:strVal val="visible"/>
                                      </p:to>
                                    </p:set>
                                    <p:animEffect transition="in" filter="dissolve">
                                      <p:cBhvr>
                                        <p:cTn id="187" dur="500"/>
                                        <p:tgtEl>
                                          <p:spTgt spid="64"/>
                                        </p:tgtEl>
                                      </p:cBhvr>
                                    </p:animEffect>
                                  </p:childTnLst>
                                </p:cTn>
                              </p:par>
                              <p:par>
                                <p:cTn id="188" presetID="9" presetClass="entr" presetSubtype="0" fill="hold" grpId="0" nodeType="withEffect">
                                  <p:stCondLst>
                                    <p:cond delay="0"/>
                                  </p:stCondLst>
                                  <p:childTnLst>
                                    <p:set>
                                      <p:cBhvr>
                                        <p:cTn id="189" dur="1" fill="hold">
                                          <p:stCondLst>
                                            <p:cond delay="0"/>
                                          </p:stCondLst>
                                        </p:cTn>
                                        <p:tgtEl>
                                          <p:spTgt spid="65"/>
                                        </p:tgtEl>
                                        <p:attrNameLst>
                                          <p:attrName>style.visibility</p:attrName>
                                        </p:attrNameLst>
                                      </p:cBhvr>
                                      <p:to>
                                        <p:strVal val="visible"/>
                                      </p:to>
                                    </p:set>
                                    <p:animEffect transition="in" filter="dissolve">
                                      <p:cBhvr>
                                        <p:cTn id="190" dur="500"/>
                                        <p:tgtEl>
                                          <p:spTgt spid="65"/>
                                        </p:tgtEl>
                                      </p:cBhvr>
                                    </p:animEffect>
                                  </p:childTnLst>
                                </p:cTn>
                              </p:par>
                              <p:par>
                                <p:cTn id="191" presetID="9" presetClass="entr" presetSubtype="0" fill="hold" grpId="0" nodeType="withEffect">
                                  <p:stCondLst>
                                    <p:cond delay="0"/>
                                  </p:stCondLst>
                                  <p:childTnLst>
                                    <p:set>
                                      <p:cBhvr>
                                        <p:cTn id="192" dur="1" fill="hold">
                                          <p:stCondLst>
                                            <p:cond delay="0"/>
                                          </p:stCondLst>
                                        </p:cTn>
                                        <p:tgtEl>
                                          <p:spTgt spid="66"/>
                                        </p:tgtEl>
                                        <p:attrNameLst>
                                          <p:attrName>style.visibility</p:attrName>
                                        </p:attrNameLst>
                                      </p:cBhvr>
                                      <p:to>
                                        <p:strVal val="visible"/>
                                      </p:to>
                                    </p:set>
                                    <p:animEffect transition="in" filter="dissolve">
                                      <p:cBhvr>
                                        <p:cTn id="193" dur="500"/>
                                        <p:tgtEl>
                                          <p:spTgt spid="66"/>
                                        </p:tgtEl>
                                      </p:cBhvr>
                                    </p:animEffect>
                                  </p:childTnLst>
                                </p:cTn>
                              </p:par>
                              <p:par>
                                <p:cTn id="194" presetID="9" presetClass="entr" presetSubtype="0" fill="hold" grpId="0" nodeType="withEffect">
                                  <p:stCondLst>
                                    <p:cond delay="0"/>
                                  </p:stCondLst>
                                  <p:childTnLst>
                                    <p:set>
                                      <p:cBhvr>
                                        <p:cTn id="195" dur="1" fill="hold">
                                          <p:stCondLst>
                                            <p:cond delay="0"/>
                                          </p:stCondLst>
                                        </p:cTn>
                                        <p:tgtEl>
                                          <p:spTgt spid="67"/>
                                        </p:tgtEl>
                                        <p:attrNameLst>
                                          <p:attrName>style.visibility</p:attrName>
                                        </p:attrNameLst>
                                      </p:cBhvr>
                                      <p:to>
                                        <p:strVal val="visible"/>
                                      </p:to>
                                    </p:set>
                                    <p:animEffect transition="in" filter="dissolve">
                                      <p:cBhvr>
                                        <p:cTn id="196" dur="500"/>
                                        <p:tgtEl>
                                          <p:spTgt spid="67"/>
                                        </p:tgtEl>
                                      </p:cBhvr>
                                    </p:animEffect>
                                  </p:childTnLst>
                                </p:cTn>
                              </p:par>
                              <p:par>
                                <p:cTn id="197" presetID="9" presetClass="entr" presetSubtype="0" fill="hold" grpId="0" nodeType="withEffect">
                                  <p:stCondLst>
                                    <p:cond delay="0"/>
                                  </p:stCondLst>
                                  <p:childTnLst>
                                    <p:set>
                                      <p:cBhvr>
                                        <p:cTn id="198" dur="1" fill="hold">
                                          <p:stCondLst>
                                            <p:cond delay="0"/>
                                          </p:stCondLst>
                                        </p:cTn>
                                        <p:tgtEl>
                                          <p:spTgt spid="68"/>
                                        </p:tgtEl>
                                        <p:attrNameLst>
                                          <p:attrName>style.visibility</p:attrName>
                                        </p:attrNameLst>
                                      </p:cBhvr>
                                      <p:to>
                                        <p:strVal val="visible"/>
                                      </p:to>
                                    </p:set>
                                    <p:animEffect transition="in" filter="dissolve">
                                      <p:cBhvr>
                                        <p:cTn id="199" dur="500"/>
                                        <p:tgtEl>
                                          <p:spTgt spid="68"/>
                                        </p:tgtEl>
                                      </p:cBhvr>
                                    </p:animEffect>
                                  </p:childTnLst>
                                </p:cTn>
                              </p:par>
                              <p:par>
                                <p:cTn id="200" presetID="9" presetClass="entr" presetSubtype="0" fill="hold" grpId="0" nodeType="withEffect">
                                  <p:stCondLst>
                                    <p:cond delay="0"/>
                                  </p:stCondLst>
                                  <p:childTnLst>
                                    <p:set>
                                      <p:cBhvr>
                                        <p:cTn id="201" dur="1" fill="hold">
                                          <p:stCondLst>
                                            <p:cond delay="0"/>
                                          </p:stCondLst>
                                        </p:cTn>
                                        <p:tgtEl>
                                          <p:spTgt spid="69"/>
                                        </p:tgtEl>
                                        <p:attrNameLst>
                                          <p:attrName>style.visibility</p:attrName>
                                        </p:attrNameLst>
                                      </p:cBhvr>
                                      <p:to>
                                        <p:strVal val="visible"/>
                                      </p:to>
                                    </p:set>
                                    <p:animEffect transition="in" filter="dissolve">
                                      <p:cBhvr>
                                        <p:cTn id="202" dur="500"/>
                                        <p:tgtEl>
                                          <p:spTgt spid="69"/>
                                        </p:tgtEl>
                                      </p:cBhvr>
                                    </p:animEffect>
                                  </p:childTnLst>
                                </p:cTn>
                              </p:par>
                              <p:par>
                                <p:cTn id="203" presetID="9" presetClass="entr" presetSubtype="0" fill="hold" grpId="0" nodeType="withEffect">
                                  <p:stCondLst>
                                    <p:cond delay="0"/>
                                  </p:stCondLst>
                                  <p:childTnLst>
                                    <p:set>
                                      <p:cBhvr>
                                        <p:cTn id="204" dur="1" fill="hold">
                                          <p:stCondLst>
                                            <p:cond delay="0"/>
                                          </p:stCondLst>
                                        </p:cTn>
                                        <p:tgtEl>
                                          <p:spTgt spid="70"/>
                                        </p:tgtEl>
                                        <p:attrNameLst>
                                          <p:attrName>style.visibility</p:attrName>
                                        </p:attrNameLst>
                                      </p:cBhvr>
                                      <p:to>
                                        <p:strVal val="visible"/>
                                      </p:to>
                                    </p:set>
                                    <p:animEffect transition="in" filter="dissolve">
                                      <p:cBhvr>
                                        <p:cTn id="205" dur="500"/>
                                        <p:tgtEl>
                                          <p:spTgt spid="70"/>
                                        </p:tgtEl>
                                      </p:cBhvr>
                                    </p:animEffect>
                                  </p:childTnLst>
                                </p:cTn>
                              </p:par>
                              <p:par>
                                <p:cTn id="206" presetID="9" presetClass="entr" presetSubtype="0" fill="hold" grpId="0" nodeType="withEffect">
                                  <p:stCondLst>
                                    <p:cond delay="0"/>
                                  </p:stCondLst>
                                  <p:childTnLst>
                                    <p:set>
                                      <p:cBhvr>
                                        <p:cTn id="207" dur="1" fill="hold">
                                          <p:stCondLst>
                                            <p:cond delay="0"/>
                                          </p:stCondLst>
                                        </p:cTn>
                                        <p:tgtEl>
                                          <p:spTgt spid="71"/>
                                        </p:tgtEl>
                                        <p:attrNameLst>
                                          <p:attrName>style.visibility</p:attrName>
                                        </p:attrNameLst>
                                      </p:cBhvr>
                                      <p:to>
                                        <p:strVal val="visible"/>
                                      </p:to>
                                    </p:set>
                                    <p:animEffect transition="in" filter="dissolve">
                                      <p:cBhvr>
                                        <p:cTn id="208" dur="500"/>
                                        <p:tgtEl>
                                          <p:spTgt spid="71"/>
                                        </p:tgtEl>
                                      </p:cBhvr>
                                    </p:animEffect>
                                  </p:childTnLst>
                                </p:cTn>
                              </p:par>
                              <p:par>
                                <p:cTn id="209" presetID="9" presetClass="entr" presetSubtype="0" fill="hold" grpId="0" nodeType="withEffect">
                                  <p:stCondLst>
                                    <p:cond delay="0"/>
                                  </p:stCondLst>
                                  <p:childTnLst>
                                    <p:set>
                                      <p:cBhvr>
                                        <p:cTn id="210" dur="1" fill="hold">
                                          <p:stCondLst>
                                            <p:cond delay="0"/>
                                          </p:stCondLst>
                                        </p:cTn>
                                        <p:tgtEl>
                                          <p:spTgt spid="72"/>
                                        </p:tgtEl>
                                        <p:attrNameLst>
                                          <p:attrName>style.visibility</p:attrName>
                                        </p:attrNameLst>
                                      </p:cBhvr>
                                      <p:to>
                                        <p:strVal val="visible"/>
                                      </p:to>
                                    </p:set>
                                    <p:animEffect transition="in" filter="dissolve">
                                      <p:cBhvr>
                                        <p:cTn id="211" dur="500"/>
                                        <p:tgtEl>
                                          <p:spTgt spid="72"/>
                                        </p:tgtEl>
                                      </p:cBhvr>
                                    </p:animEffect>
                                  </p:childTnLst>
                                </p:cTn>
                              </p:par>
                              <p:par>
                                <p:cTn id="212" presetID="9" presetClass="entr" presetSubtype="0" fill="hold" grpId="0" nodeType="withEffect">
                                  <p:stCondLst>
                                    <p:cond delay="0"/>
                                  </p:stCondLst>
                                  <p:childTnLst>
                                    <p:set>
                                      <p:cBhvr>
                                        <p:cTn id="213" dur="1" fill="hold">
                                          <p:stCondLst>
                                            <p:cond delay="0"/>
                                          </p:stCondLst>
                                        </p:cTn>
                                        <p:tgtEl>
                                          <p:spTgt spid="73"/>
                                        </p:tgtEl>
                                        <p:attrNameLst>
                                          <p:attrName>style.visibility</p:attrName>
                                        </p:attrNameLst>
                                      </p:cBhvr>
                                      <p:to>
                                        <p:strVal val="visible"/>
                                      </p:to>
                                    </p:set>
                                    <p:animEffect transition="in" filter="dissolve">
                                      <p:cBhvr>
                                        <p:cTn id="214" dur="500"/>
                                        <p:tgtEl>
                                          <p:spTgt spid="73"/>
                                        </p:tgtEl>
                                      </p:cBhvr>
                                    </p:animEffect>
                                  </p:childTnLst>
                                </p:cTn>
                              </p:par>
                              <p:par>
                                <p:cTn id="215" presetID="9" presetClass="entr" presetSubtype="0" fill="hold" grpId="0" nodeType="withEffect">
                                  <p:stCondLst>
                                    <p:cond delay="0"/>
                                  </p:stCondLst>
                                  <p:childTnLst>
                                    <p:set>
                                      <p:cBhvr>
                                        <p:cTn id="216" dur="1" fill="hold">
                                          <p:stCondLst>
                                            <p:cond delay="0"/>
                                          </p:stCondLst>
                                        </p:cTn>
                                        <p:tgtEl>
                                          <p:spTgt spid="74"/>
                                        </p:tgtEl>
                                        <p:attrNameLst>
                                          <p:attrName>style.visibility</p:attrName>
                                        </p:attrNameLst>
                                      </p:cBhvr>
                                      <p:to>
                                        <p:strVal val="visible"/>
                                      </p:to>
                                    </p:set>
                                    <p:animEffect transition="in" filter="dissolve">
                                      <p:cBhvr>
                                        <p:cTn id="217" dur="500"/>
                                        <p:tgtEl>
                                          <p:spTgt spid="74"/>
                                        </p:tgtEl>
                                      </p:cBhvr>
                                    </p:animEffect>
                                  </p:childTnLst>
                                </p:cTn>
                              </p:par>
                              <p:par>
                                <p:cTn id="218" presetID="9" presetClass="entr" presetSubtype="0" fill="hold" grpId="0" nodeType="withEffect">
                                  <p:stCondLst>
                                    <p:cond delay="0"/>
                                  </p:stCondLst>
                                  <p:childTnLst>
                                    <p:set>
                                      <p:cBhvr>
                                        <p:cTn id="219" dur="1" fill="hold">
                                          <p:stCondLst>
                                            <p:cond delay="0"/>
                                          </p:stCondLst>
                                        </p:cTn>
                                        <p:tgtEl>
                                          <p:spTgt spid="75"/>
                                        </p:tgtEl>
                                        <p:attrNameLst>
                                          <p:attrName>style.visibility</p:attrName>
                                        </p:attrNameLst>
                                      </p:cBhvr>
                                      <p:to>
                                        <p:strVal val="visible"/>
                                      </p:to>
                                    </p:set>
                                    <p:animEffect transition="in" filter="dissolve">
                                      <p:cBhvr>
                                        <p:cTn id="220" dur="500"/>
                                        <p:tgtEl>
                                          <p:spTgt spid="75"/>
                                        </p:tgtEl>
                                      </p:cBhvr>
                                    </p:animEffect>
                                  </p:childTnLst>
                                </p:cTn>
                              </p:par>
                              <p:par>
                                <p:cTn id="221" presetID="9" presetClass="entr" presetSubtype="0" fill="hold" grpId="0" nodeType="withEffect">
                                  <p:stCondLst>
                                    <p:cond delay="0"/>
                                  </p:stCondLst>
                                  <p:childTnLst>
                                    <p:set>
                                      <p:cBhvr>
                                        <p:cTn id="222" dur="1" fill="hold">
                                          <p:stCondLst>
                                            <p:cond delay="0"/>
                                          </p:stCondLst>
                                        </p:cTn>
                                        <p:tgtEl>
                                          <p:spTgt spid="76"/>
                                        </p:tgtEl>
                                        <p:attrNameLst>
                                          <p:attrName>style.visibility</p:attrName>
                                        </p:attrNameLst>
                                      </p:cBhvr>
                                      <p:to>
                                        <p:strVal val="visible"/>
                                      </p:to>
                                    </p:set>
                                    <p:animEffect transition="in" filter="dissolve">
                                      <p:cBhvr>
                                        <p:cTn id="223" dur="500"/>
                                        <p:tgtEl>
                                          <p:spTgt spid="76"/>
                                        </p:tgtEl>
                                      </p:cBhvr>
                                    </p:animEffect>
                                  </p:childTnLst>
                                </p:cTn>
                              </p:par>
                              <p:par>
                                <p:cTn id="224" presetID="9" presetClass="entr" presetSubtype="0" fill="hold" grpId="0" nodeType="withEffect">
                                  <p:stCondLst>
                                    <p:cond delay="0"/>
                                  </p:stCondLst>
                                  <p:childTnLst>
                                    <p:set>
                                      <p:cBhvr>
                                        <p:cTn id="225" dur="1" fill="hold">
                                          <p:stCondLst>
                                            <p:cond delay="0"/>
                                          </p:stCondLst>
                                        </p:cTn>
                                        <p:tgtEl>
                                          <p:spTgt spid="77"/>
                                        </p:tgtEl>
                                        <p:attrNameLst>
                                          <p:attrName>style.visibility</p:attrName>
                                        </p:attrNameLst>
                                      </p:cBhvr>
                                      <p:to>
                                        <p:strVal val="visible"/>
                                      </p:to>
                                    </p:set>
                                    <p:animEffect transition="in" filter="dissolve">
                                      <p:cBhvr>
                                        <p:cTn id="226" dur="500"/>
                                        <p:tgtEl>
                                          <p:spTgt spid="77"/>
                                        </p:tgtEl>
                                      </p:cBhvr>
                                    </p:animEffect>
                                  </p:childTnLst>
                                </p:cTn>
                              </p:par>
                              <p:par>
                                <p:cTn id="227" presetID="9" presetClass="entr" presetSubtype="0" fill="hold" grpId="0" nodeType="withEffect">
                                  <p:stCondLst>
                                    <p:cond delay="0"/>
                                  </p:stCondLst>
                                  <p:childTnLst>
                                    <p:set>
                                      <p:cBhvr>
                                        <p:cTn id="228" dur="1" fill="hold">
                                          <p:stCondLst>
                                            <p:cond delay="0"/>
                                          </p:stCondLst>
                                        </p:cTn>
                                        <p:tgtEl>
                                          <p:spTgt spid="78"/>
                                        </p:tgtEl>
                                        <p:attrNameLst>
                                          <p:attrName>style.visibility</p:attrName>
                                        </p:attrNameLst>
                                      </p:cBhvr>
                                      <p:to>
                                        <p:strVal val="visible"/>
                                      </p:to>
                                    </p:set>
                                    <p:animEffect transition="in" filter="dissolve">
                                      <p:cBhvr>
                                        <p:cTn id="229" dur="500"/>
                                        <p:tgtEl>
                                          <p:spTgt spid="78"/>
                                        </p:tgtEl>
                                      </p:cBhvr>
                                    </p:animEffect>
                                  </p:childTnLst>
                                </p:cTn>
                              </p:par>
                              <p:par>
                                <p:cTn id="230" presetID="9" presetClass="entr" presetSubtype="0" fill="hold" grpId="0" nodeType="withEffect">
                                  <p:stCondLst>
                                    <p:cond delay="0"/>
                                  </p:stCondLst>
                                  <p:childTnLst>
                                    <p:set>
                                      <p:cBhvr>
                                        <p:cTn id="231" dur="1" fill="hold">
                                          <p:stCondLst>
                                            <p:cond delay="0"/>
                                          </p:stCondLst>
                                        </p:cTn>
                                        <p:tgtEl>
                                          <p:spTgt spid="79"/>
                                        </p:tgtEl>
                                        <p:attrNameLst>
                                          <p:attrName>style.visibility</p:attrName>
                                        </p:attrNameLst>
                                      </p:cBhvr>
                                      <p:to>
                                        <p:strVal val="visible"/>
                                      </p:to>
                                    </p:set>
                                    <p:animEffect transition="in" filter="dissolve">
                                      <p:cBhvr>
                                        <p:cTn id="232" dur="500"/>
                                        <p:tgtEl>
                                          <p:spTgt spid="79"/>
                                        </p:tgtEl>
                                      </p:cBhvr>
                                    </p:animEffect>
                                  </p:childTnLst>
                                </p:cTn>
                              </p:par>
                              <p:par>
                                <p:cTn id="233" presetID="9" presetClass="entr" presetSubtype="0" fill="hold" grpId="0" nodeType="withEffect">
                                  <p:stCondLst>
                                    <p:cond delay="0"/>
                                  </p:stCondLst>
                                  <p:childTnLst>
                                    <p:set>
                                      <p:cBhvr>
                                        <p:cTn id="234" dur="1" fill="hold">
                                          <p:stCondLst>
                                            <p:cond delay="0"/>
                                          </p:stCondLst>
                                        </p:cTn>
                                        <p:tgtEl>
                                          <p:spTgt spid="80"/>
                                        </p:tgtEl>
                                        <p:attrNameLst>
                                          <p:attrName>style.visibility</p:attrName>
                                        </p:attrNameLst>
                                      </p:cBhvr>
                                      <p:to>
                                        <p:strVal val="visible"/>
                                      </p:to>
                                    </p:set>
                                    <p:animEffect transition="in" filter="dissolve">
                                      <p:cBhvr>
                                        <p:cTn id="235" dur="500"/>
                                        <p:tgtEl>
                                          <p:spTgt spid="80"/>
                                        </p:tgtEl>
                                      </p:cBhvr>
                                    </p:animEffect>
                                  </p:childTnLst>
                                </p:cTn>
                              </p:par>
                              <p:par>
                                <p:cTn id="236" presetID="9" presetClass="entr" presetSubtype="0" fill="hold" grpId="0" nodeType="withEffect">
                                  <p:stCondLst>
                                    <p:cond delay="0"/>
                                  </p:stCondLst>
                                  <p:childTnLst>
                                    <p:set>
                                      <p:cBhvr>
                                        <p:cTn id="237" dur="1" fill="hold">
                                          <p:stCondLst>
                                            <p:cond delay="0"/>
                                          </p:stCondLst>
                                        </p:cTn>
                                        <p:tgtEl>
                                          <p:spTgt spid="81"/>
                                        </p:tgtEl>
                                        <p:attrNameLst>
                                          <p:attrName>style.visibility</p:attrName>
                                        </p:attrNameLst>
                                      </p:cBhvr>
                                      <p:to>
                                        <p:strVal val="visible"/>
                                      </p:to>
                                    </p:set>
                                    <p:animEffect transition="in" filter="dissolve">
                                      <p:cBhvr>
                                        <p:cTn id="238" dur="500"/>
                                        <p:tgtEl>
                                          <p:spTgt spid="81"/>
                                        </p:tgtEl>
                                      </p:cBhvr>
                                    </p:animEffect>
                                  </p:childTnLst>
                                </p:cTn>
                              </p:par>
                              <p:par>
                                <p:cTn id="239" presetID="9" presetClass="entr" presetSubtype="0" fill="hold" grpId="0" nodeType="withEffect">
                                  <p:stCondLst>
                                    <p:cond delay="0"/>
                                  </p:stCondLst>
                                  <p:childTnLst>
                                    <p:set>
                                      <p:cBhvr>
                                        <p:cTn id="240" dur="1" fill="hold">
                                          <p:stCondLst>
                                            <p:cond delay="0"/>
                                          </p:stCondLst>
                                        </p:cTn>
                                        <p:tgtEl>
                                          <p:spTgt spid="82"/>
                                        </p:tgtEl>
                                        <p:attrNameLst>
                                          <p:attrName>style.visibility</p:attrName>
                                        </p:attrNameLst>
                                      </p:cBhvr>
                                      <p:to>
                                        <p:strVal val="visible"/>
                                      </p:to>
                                    </p:set>
                                    <p:animEffect transition="in" filter="dissolve">
                                      <p:cBhvr>
                                        <p:cTn id="241" dur="500"/>
                                        <p:tgtEl>
                                          <p:spTgt spid="82"/>
                                        </p:tgtEl>
                                      </p:cBhvr>
                                    </p:animEffect>
                                  </p:childTnLst>
                                </p:cTn>
                              </p:par>
                            </p:childTnLst>
                          </p:cTn>
                        </p:par>
                      </p:childTnLst>
                    </p:cTn>
                  </p:par>
                  <p:par>
                    <p:cTn id="242" fill="hold">
                      <p:stCondLst>
                        <p:cond delay="indefinite"/>
                      </p:stCondLst>
                      <p:childTnLst>
                        <p:par>
                          <p:cTn id="243" fill="hold">
                            <p:stCondLst>
                              <p:cond delay="0"/>
                            </p:stCondLst>
                            <p:childTnLst>
                              <p:par>
                                <p:cTn id="244" presetID="1" presetClass="emph" presetSubtype="2" fill="hold" nodeType="clickEffect">
                                  <p:stCondLst>
                                    <p:cond delay="0"/>
                                  </p:stCondLst>
                                  <p:childTnLst>
                                    <p:animClr clrSpc="rgb" dir="cw">
                                      <p:cBhvr>
                                        <p:cTn id="245" dur="2000" fill="hold"/>
                                        <p:tgtEl>
                                          <p:spTgt spid="40"/>
                                        </p:tgtEl>
                                        <p:attrNameLst>
                                          <p:attrName>fillcolor</p:attrName>
                                        </p:attrNameLst>
                                      </p:cBhvr>
                                      <p:to>
                                        <a:schemeClr val="accent2"/>
                                      </p:to>
                                    </p:animClr>
                                    <p:set>
                                      <p:cBhvr>
                                        <p:cTn id="246" dur="2000" fill="hold"/>
                                        <p:tgtEl>
                                          <p:spTgt spid="40"/>
                                        </p:tgtEl>
                                        <p:attrNameLst>
                                          <p:attrName>fill.type</p:attrName>
                                        </p:attrNameLst>
                                      </p:cBhvr>
                                      <p:to>
                                        <p:strVal val="solid"/>
                                      </p:to>
                                    </p:set>
                                    <p:set>
                                      <p:cBhvr>
                                        <p:cTn id="247" dur="2000" fill="hold"/>
                                        <p:tgtEl>
                                          <p:spTgt spid="40"/>
                                        </p:tgtEl>
                                        <p:attrNameLst>
                                          <p:attrName>fill.on</p:attrName>
                                        </p:attrNameLst>
                                      </p:cBhvr>
                                      <p:to>
                                        <p:strVal val="true"/>
                                      </p:to>
                                    </p:set>
                                  </p:childTnLst>
                                </p:cTn>
                              </p:par>
                            </p:childTnLst>
                          </p:cTn>
                        </p:par>
                      </p:childTnLst>
                    </p:cTn>
                  </p:par>
                  <p:par>
                    <p:cTn id="248" fill="hold">
                      <p:stCondLst>
                        <p:cond delay="indefinite"/>
                      </p:stCondLst>
                      <p:childTnLst>
                        <p:par>
                          <p:cTn id="249" fill="hold">
                            <p:stCondLst>
                              <p:cond delay="0"/>
                            </p:stCondLst>
                            <p:childTnLst>
                              <p:par>
                                <p:cTn id="250" presetID="7" presetClass="emph" presetSubtype="2" fill="hold" nodeType="clickEffect">
                                  <p:stCondLst>
                                    <p:cond delay="0"/>
                                  </p:stCondLst>
                                  <p:childTnLst>
                                    <p:animClr clrSpc="rgb" dir="cw">
                                      <p:cBhvr>
                                        <p:cTn id="251" dur="2000" fill="hold"/>
                                        <p:tgtEl>
                                          <p:spTgt spid="75"/>
                                        </p:tgtEl>
                                        <p:attrNameLst>
                                          <p:attrName>stroke.color</p:attrName>
                                        </p:attrNameLst>
                                      </p:cBhvr>
                                      <p:to>
                                        <a:schemeClr val="accent2"/>
                                      </p:to>
                                    </p:animClr>
                                    <p:set>
                                      <p:cBhvr>
                                        <p:cTn id="252" dur="2000" fill="hold"/>
                                        <p:tgtEl>
                                          <p:spTgt spid="75"/>
                                        </p:tgtEl>
                                        <p:attrNameLst>
                                          <p:attrName>stroke.on</p:attrName>
                                        </p:attrNameLst>
                                      </p:cBhvr>
                                      <p:to>
                                        <p:strVal val="true"/>
                                      </p:to>
                                    </p:set>
                                  </p:childTnLst>
                                </p:cTn>
                              </p:par>
                              <p:par>
                                <p:cTn id="253" presetID="1" presetClass="emph" presetSubtype="2" fill="hold" nodeType="withEffect">
                                  <p:stCondLst>
                                    <p:cond delay="0"/>
                                  </p:stCondLst>
                                  <p:childTnLst>
                                    <p:animClr clrSpc="rgb" dir="cw">
                                      <p:cBhvr>
                                        <p:cTn id="254" dur="2000" fill="hold"/>
                                        <p:tgtEl>
                                          <p:spTgt spid="76"/>
                                        </p:tgtEl>
                                        <p:attrNameLst>
                                          <p:attrName>fillcolor</p:attrName>
                                        </p:attrNameLst>
                                      </p:cBhvr>
                                      <p:to>
                                        <a:schemeClr val="accent2"/>
                                      </p:to>
                                    </p:animClr>
                                    <p:set>
                                      <p:cBhvr>
                                        <p:cTn id="255" dur="2000" fill="hold"/>
                                        <p:tgtEl>
                                          <p:spTgt spid="76"/>
                                        </p:tgtEl>
                                        <p:attrNameLst>
                                          <p:attrName>fill.type</p:attrName>
                                        </p:attrNameLst>
                                      </p:cBhvr>
                                      <p:to>
                                        <p:strVal val="solid"/>
                                      </p:to>
                                    </p:set>
                                    <p:set>
                                      <p:cBhvr>
                                        <p:cTn id="256" dur="2000" fill="hold"/>
                                        <p:tgtEl>
                                          <p:spTgt spid="76"/>
                                        </p:tgtEl>
                                        <p:attrNameLst>
                                          <p:attrName>fill.on</p:attrName>
                                        </p:attrNameLst>
                                      </p:cBhvr>
                                      <p:to>
                                        <p:strVal val="true"/>
                                      </p:to>
                                    </p:set>
                                  </p:childTnLst>
                                </p:cTn>
                              </p:par>
                            </p:childTnLst>
                          </p:cTn>
                        </p:par>
                      </p:childTnLst>
                    </p:cTn>
                  </p:par>
                  <p:par>
                    <p:cTn id="257" fill="hold">
                      <p:stCondLst>
                        <p:cond delay="indefinite"/>
                      </p:stCondLst>
                      <p:childTnLst>
                        <p:par>
                          <p:cTn id="258" fill="hold">
                            <p:stCondLst>
                              <p:cond delay="0"/>
                            </p:stCondLst>
                            <p:childTnLst>
                              <p:par>
                                <p:cTn id="259" presetID="1" presetClass="emph" presetSubtype="2" fill="hold" nodeType="clickEffect">
                                  <p:stCondLst>
                                    <p:cond delay="0"/>
                                  </p:stCondLst>
                                  <p:childTnLst>
                                    <p:animClr clrSpc="rgb" dir="cw">
                                      <p:cBhvr>
                                        <p:cTn id="260" dur="2000" fill="hold"/>
                                        <p:tgtEl>
                                          <p:spTgt spid="43"/>
                                        </p:tgtEl>
                                        <p:attrNameLst>
                                          <p:attrName>fillcolor</p:attrName>
                                        </p:attrNameLst>
                                      </p:cBhvr>
                                      <p:to>
                                        <a:schemeClr val="accent2"/>
                                      </p:to>
                                    </p:animClr>
                                    <p:set>
                                      <p:cBhvr>
                                        <p:cTn id="261" dur="2000" fill="hold"/>
                                        <p:tgtEl>
                                          <p:spTgt spid="43"/>
                                        </p:tgtEl>
                                        <p:attrNameLst>
                                          <p:attrName>fill.type</p:attrName>
                                        </p:attrNameLst>
                                      </p:cBhvr>
                                      <p:to>
                                        <p:strVal val="solid"/>
                                      </p:to>
                                    </p:set>
                                    <p:set>
                                      <p:cBhvr>
                                        <p:cTn id="262" dur="2000" fill="hold"/>
                                        <p:tgtEl>
                                          <p:spTgt spid="43"/>
                                        </p:tgtEl>
                                        <p:attrNameLst>
                                          <p:attrName>fill.on</p:attrName>
                                        </p:attrNameLst>
                                      </p:cBhvr>
                                      <p:to>
                                        <p:strVal val="true"/>
                                      </p:to>
                                    </p:set>
                                  </p:childTnLst>
                                </p:cTn>
                              </p:par>
                            </p:childTnLst>
                          </p:cTn>
                        </p:par>
                      </p:childTnLst>
                    </p:cTn>
                  </p:par>
                  <p:par>
                    <p:cTn id="263" fill="hold">
                      <p:stCondLst>
                        <p:cond delay="indefinite"/>
                      </p:stCondLst>
                      <p:childTnLst>
                        <p:par>
                          <p:cTn id="264" fill="hold">
                            <p:stCondLst>
                              <p:cond delay="0"/>
                            </p:stCondLst>
                            <p:childTnLst>
                              <p:par>
                                <p:cTn id="265" presetID="7" presetClass="emph" presetSubtype="2" fill="hold" nodeType="clickEffect">
                                  <p:stCondLst>
                                    <p:cond delay="0"/>
                                  </p:stCondLst>
                                  <p:childTnLst>
                                    <p:animClr clrSpc="rgb" dir="cw">
                                      <p:cBhvr>
                                        <p:cTn id="266" dur="2000" fill="hold"/>
                                        <p:tgtEl>
                                          <p:spTgt spid="63"/>
                                        </p:tgtEl>
                                        <p:attrNameLst>
                                          <p:attrName>stroke.color</p:attrName>
                                        </p:attrNameLst>
                                      </p:cBhvr>
                                      <p:to>
                                        <a:schemeClr val="accent2"/>
                                      </p:to>
                                    </p:animClr>
                                    <p:set>
                                      <p:cBhvr>
                                        <p:cTn id="267" dur="2000" fill="hold"/>
                                        <p:tgtEl>
                                          <p:spTgt spid="63"/>
                                        </p:tgtEl>
                                        <p:attrNameLst>
                                          <p:attrName>stroke.on</p:attrName>
                                        </p:attrNameLst>
                                      </p:cBhvr>
                                      <p:to>
                                        <p:strVal val="true"/>
                                      </p:to>
                                    </p:set>
                                  </p:childTnLst>
                                </p:cTn>
                              </p:par>
                              <p:par>
                                <p:cTn id="268" presetID="1" presetClass="emph" presetSubtype="2" fill="hold" nodeType="withEffect">
                                  <p:stCondLst>
                                    <p:cond delay="0"/>
                                  </p:stCondLst>
                                  <p:childTnLst>
                                    <p:animClr clrSpc="rgb" dir="cw">
                                      <p:cBhvr>
                                        <p:cTn id="269" dur="2000" fill="hold"/>
                                        <p:tgtEl>
                                          <p:spTgt spid="64"/>
                                        </p:tgtEl>
                                        <p:attrNameLst>
                                          <p:attrName>fillcolor</p:attrName>
                                        </p:attrNameLst>
                                      </p:cBhvr>
                                      <p:to>
                                        <a:schemeClr val="accent2"/>
                                      </p:to>
                                    </p:animClr>
                                    <p:set>
                                      <p:cBhvr>
                                        <p:cTn id="270" dur="2000" fill="hold"/>
                                        <p:tgtEl>
                                          <p:spTgt spid="64"/>
                                        </p:tgtEl>
                                        <p:attrNameLst>
                                          <p:attrName>fill.type</p:attrName>
                                        </p:attrNameLst>
                                      </p:cBhvr>
                                      <p:to>
                                        <p:strVal val="solid"/>
                                      </p:to>
                                    </p:set>
                                    <p:set>
                                      <p:cBhvr>
                                        <p:cTn id="271" dur="2000" fill="hold"/>
                                        <p:tgtEl>
                                          <p:spTgt spid="64"/>
                                        </p:tgtEl>
                                        <p:attrNameLst>
                                          <p:attrName>fill.on</p:attrName>
                                        </p:attrNameLst>
                                      </p:cBhvr>
                                      <p:to>
                                        <p:strVal val="true"/>
                                      </p:to>
                                    </p:set>
                                  </p:childTnLst>
                                </p:cTn>
                              </p:par>
                            </p:childTnLst>
                          </p:cTn>
                        </p:par>
                      </p:childTnLst>
                    </p:cTn>
                  </p:par>
                  <p:par>
                    <p:cTn id="272" fill="hold">
                      <p:stCondLst>
                        <p:cond delay="indefinite"/>
                      </p:stCondLst>
                      <p:childTnLst>
                        <p:par>
                          <p:cTn id="273" fill="hold">
                            <p:stCondLst>
                              <p:cond delay="0"/>
                            </p:stCondLst>
                            <p:childTnLst>
                              <p:par>
                                <p:cTn id="274" presetID="1" presetClass="emph" presetSubtype="2" fill="hold" nodeType="clickEffect">
                                  <p:stCondLst>
                                    <p:cond delay="0"/>
                                  </p:stCondLst>
                                  <p:childTnLst>
                                    <p:animClr clrSpc="rgb" dir="cw">
                                      <p:cBhvr>
                                        <p:cTn id="275" dur="2000" fill="hold"/>
                                        <p:tgtEl>
                                          <p:spTgt spid="46"/>
                                        </p:tgtEl>
                                        <p:attrNameLst>
                                          <p:attrName>fillcolor</p:attrName>
                                        </p:attrNameLst>
                                      </p:cBhvr>
                                      <p:to>
                                        <a:schemeClr val="accent2"/>
                                      </p:to>
                                    </p:animClr>
                                    <p:set>
                                      <p:cBhvr>
                                        <p:cTn id="276" dur="2000" fill="hold"/>
                                        <p:tgtEl>
                                          <p:spTgt spid="46"/>
                                        </p:tgtEl>
                                        <p:attrNameLst>
                                          <p:attrName>fill.type</p:attrName>
                                        </p:attrNameLst>
                                      </p:cBhvr>
                                      <p:to>
                                        <p:strVal val="solid"/>
                                      </p:to>
                                    </p:set>
                                    <p:set>
                                      <p:cBhvr>
                                        <p:cTn id="277" dur="2000" fill="hold"/>
                                        <p:tgtEl>
                                          <p:spTgt spid="46"/>
                                        </p:tgtEl>
                                        <p:attrNameLst>
                                          <p:attrName>fill.on</p:attrName>
                                        </p:attrNameLst>
                                      </p:cBhvr>
                                      <p:to>
                                        <p:strVal val="true"/>
                                      </p:to>
                                    </p:set>
                                  </p:childTnLst>
                                </p:cTn>
                              </p:par>
                            </p:childTnLst>
                          </p:cTn>
                        </p:par>
                      </p:childTnLst>
                    </p:cTn>
                  </p:par>
                  <p:par>
                    <p:cTn id="278" fill="hold">
                      <p:stCondLst>
                        <p:cond delay="indefinite"/>
                      </p:stCondLst>
                      <p:childTnLst>
                        <p:par>
                          <p:cTn id="279" fill="hold">
                            <p:stCondLst>
                              <p:cond delay="0"/>
                            </p:stCondLst>
                            <p:childTnLst>
                              <p:par>
                                <p:cTn id="280" presetID="7" presetClass="emph" presetSubtype="2" fill="hold" nodeType="clickEffect">
                                  <p:stCondLst>
                                    <p:cond delay="0"/>
                                  </p:stCondLst>
                                  <p:childTnLst>
                                    <p:animClr clrSpc="rgb" dir="cw">
                                      <p:cBhvr>
                                        <p:cTn id="281" dur="2000" fill="hold"/>
                                        <p:tgtEl>
                                          <p:spTgt spid="69"/>
                                        </p:tgtEl>
                                        <p:attrNameLst>
                                          <p:attrName>stroke.color</p:attrName>
                                        </p:attrNameLst>
                                      </p:cBhvr>
                                      <p:to>
                                        <a:schemeClr val="accent2"/>
                                      </p:to>
                                    </p:animClr>
                                    <p:set>
                                      <p:cBhvr>
                                        <p:cTn id="282" dur="2000" fill="hold"/>
                                        <p:tgtEl>
                                          <p:spTgt spid="69"/>
                                        </p:tgtEl>
                                        <p:attrNameLst>
                                          <p:attrName>stroke.on</p:attrName>
                                        </p:attrNameLst>
                                      </p:cBhvr>
                                      <p:to>
                                        <p:strVal val="true"/>
                                      </p:to>
                                    </p:set>
                                  </p:childTnLst>
                                </p:cTn>
                              </p:par>
                              <p:par>
                                <p:cTn id="283" presetID="1" presetClass="emph" presetSubtype="2" fill="hold" nodeType="withEffect">
                                  <p:stCondLst>
                                    <p:cond delay="0"/>
                                  </p:stCondLst>
                                  <p:childTnLst>
                                    <p:animClr clrSpc="rgb" dir="cw">
                                      <p:cBhvr>
                                        <p:cTn id="284" dur="2000" fill="hold"/>
                                        <p:tgtEl>
                                          <p:spTgt spid="70"/>
                                        </p:tgtEl>
                                        <p:attrNameLst>
                                          <p:attrName>fillcolor</p:attrName>
                                        </p:attrNameLst>
                                      </p:cBhvr>
                                      <p:to>
                                        <a:schemeClr val="accent2"/>
                                      </p:to>
                                    </p:animClr>
                                    <p:set>
                                      <p:cBhvr>
                                        <p:cTn id="285" dur="2000" fill="hold"/>
                                        <p:tgtEl>
                                          <p:spTgt spid="70"/>
                                        </p:tgtEl>
                                        <p:attrNameLst>
                                          <p:attrName>fill.type</p:attrName>
                                        </p:attrNameLst>
                                      </p:cBhvr>
                                      <p:to>
                                        <p:strVal val="solid"/>
                                      </p:to>
                                    </p:set>
                                    <p:set>
                                      <p:cBhvr>
                                        <p:cTn id="286" dur="2000" fill="hold"/>
                                        <p:tgtEl>
                                          <p:spTgt spid="70"/>
                                        </p:tgtEl>
                                        <p:attrNameLst>
                                          <p:attrName>fill.on</p:attrName>
                                        </p:attrNameLst>
                                      </p:cBhvr>
                                      <p:to>
                                        <p:strVal val="true"/>
                                      </p:to>
                                    </p:set>
                                  </p:childTnLst>
                                </p:cTn>
                              </p:par>
                            </p:childTnLst>
                          </p:cTn>
                        </p:par>
                      </p:childTnLst>
                    </p:cTn>
                  </p:par>
                  <p:par>
                    <p:cTn id="287" fill="hold">
                      <p:stCondLst>
                        <p:cond delay="indefinite"/>
                      </p:stCondLst>
                      <p:childTnLst>
                        <p:par>
                          <p:cTn id="288" fill="hold">
                            <p:stCondLst>
                              <p:cond delay="0"/>
                            </p:stCondLst>
                            <p:childTnLst>
                              <p:par>
                                <p:cTn id="289" presetID="1" presetClass="emph" presetSubtype="2" fill="hold" nodeType="clickEffect">
                                  <p:stCondLst>
                                    <p:cond delay="0"/>
                                  </p:stCondLst>
                                  <p:childTnLst>
                                    <p:animClr clrSpc="rgb" dir="cw">
                                      <p:cBhvr>
                                        <p:cTn id="290" dur="2000" fill="hold"/>
                                        <p:tgtEl>
                                          <p:spTgt spid="52"/>
                                        </p:tgtEl>
                                        <p:attrNameLst>
                                          <p:attrName>fillcolor</p:attrName>
                                        </p:attrNameLst>
                                      </p:cBhvr>
                                      <p:to>
                                        <a:schemeClr val="accent2"/>
                                      </p:to>
                                    </p:animClr>
                                    <p:set>
                                      <p:cBhvr>
                                        <p:cTn id="291" dur="2000" fill="hold"/>
                                        <p:tgtEl>
                                          <p:spTgt spid="52"/>
                                        </p:tgtEl>
                                        <p:attrNameLst>
                                          <p:attrName>fill.type</p:attrName>
                                        </p:attrNameLst>
                                      </p:cBhvr>
                                      <p:to>
                                        <p:strVal val="solid"/>
                                      </p:to>
                                    </p:set>
                                    <p:set>
                                      <p:cBhvr>
                                        <p:cTn id="292" dur="2000" fill="hold"/>
                                        <p:tgtEl>
                                          <p:spTgt spid="52"/>
                                        </p:tgtEl>
                                        <p:attrNameLst>
                                          <p:attrName>fill.on</p:attrName>
                                        </p:attrNameLst>
                                      </p:cBhvr>
                                      <p:to>
                                        <p:strVal val="true"/>
                                      </p:to>
                                    </p:set>
                                  </p:childTnLst>
                                </p:cTn>
                              </p:par>
                            </p:childTnLst>
                          </p:cTn>
                        </p:par>
                      </p:childTnLst>
                    </p:cTn>
                  </p:par>
                  <p:par>
                    <p:cTn id="293" fill="hold">
                      <p:stCondLst>
                        <p:cond delay="indefinite"/>
                      </p:stCondLst>
                      <p:childTnLst>
                        <p:par>
                          <p:cTn id="294" fill="hold">
                            <p:stCondLst>
                              <p:cond delay="0"/>
                            </p:stCondLst>
                            <p:childTnLst>
                              <p:par>
                                <p:cTn id="295" presetID="7" presetClass="emph" presetSubtype="2" fill="hold" nodeType="clickEffect">
                                  <p:stCondLst>
                                    <p:cond delay="0"/>
                                  </p:stCondLst>
                                  <p:childTnLst>
                                    <p:animClr clrSpc="rgb" dir="cw">
                                      <p:cBhvr>
                                        <p:cTn id="296" dur="2000" fill="hold"/>
                                        <p:tgtEl>
                                          <p:spTgt spid="67"/>
                                        </p:tgtEl>
                                        <p:attrNameLst>
                                          <p:attrName>stroke.color</p:attrName>
                                        </p:attrNameLst>
                                      </p:cBhvr>
                                      <p:to>
                                        <a:schemeClr val="accent2"/>
                                      </p:to>
                                    </p:animClr>
                                    <p:set>
                                      <p:cBhvr>
                                        <p:cTn id="297" dur="2000" fill="hold"/>
                                        <p:tgtEl>
                                          <p:spTgt spid="67"/>
                                        </p:tgtEl>
                                        <p:attrNameLst>
                                          <p:attrName>stroke.on</p:attrName>
                                        </p:attrNameLst>
                                      </p:cBhvr>
                                      <p:to>
                                        <p:strVal val="true"/>
                                      </p:to>
                                    </p:set>
                                  </p:childTnLst>
                                </p:cTn>
                              </p:par>
                              <p:par>
                                <p:cTn id="298" presetID="1" presetClass="emph" presetSubtype="2" fill="hold" nodeType="withEffect">
                                  <p:stCondLst>
                                    <p:cond delay="0"/>
                                  </p:stCondLst>
                                  <p:childTnLst>
                                    <p:animClr clrSpc="rgb" dir="cw">
                                      <p:cBhvr>
                                        <p:cTn id="299" dur="2000" fill="hold"/>
                                        <p:tgtEl>
                                          <p:spTgt spid="68"/>
                                        </p:tgtEl>
                                        <p:attrNameLst>
                                          <p:attrName>fillcolor</p:attrName>
                                        </p:attrNameLst>
                                      </p:cBhvr>
                                      <p:to>
                                        <a:schemeClr val="accent2"/>
                                      </p:to>
                                    </p:animClr>
                                    <p:set>
                                      <p:cBhvr>
                                        <p:cTn id="300" dur="2000" fill="hold"/>
                                        <p:tgtEl>
                                          <p:spTgt spid="68"/>
                                        </p:tgtEl>
                                        <p:attrNameLst>
                                          <p:attrName>fill.type</p:attrName>
                                        </p:attrNameLst>
                                      </p:cBhvr>
                                      <p:to>
                                        <p:strVal val="solid"/>
                                      </p:to>
                                    </p:set>
                                    <p:set>
                                      <p:cBhvr>
                                        <p:cTn id="301" dur="2000" fill="hold"/>
                                        <p:tgtEl>
                                          <p:spTgt spid="68"/>
                                        </p:tgtEl>
                                        <p:attrNameLst>
                                          <p:attrName>fill.on</p:attrName>
                                        </p:attrNameLst>
                                      </p:cBhvr>
                                      <p:to>
                                        <p:strVal val="true"/>
                                      </p:to>
                                    </p:set>
                                  </p:childTnLst>
                                </p:cTn>
                              </p:par>
                            </p:childTnLst>
                          </p:cTn>
                        </p:par>
                      </p:childTnLst>
                    </p:cTn>
                  </p:par>
                  <p:par>
                    <p:cTn id="302" fill="hold">
                      <p:stCondLst>
                        <p:cond delay="indefinite"/>
                      </p:stCondLst>
                      <p:childTnLst>
                        <p:par>
                          <p:cTn id="303" fill="hold">
                            <p:stCondLst>
                              <p:cond delay="0"/>
                            </p:stCondLst>
                            <p:childTnLst>
                              <p:par>
                                <p:cTn id="304" presetID="1" presetClass="emph" presetSubtype="2" fill="hold" nodeType="clickEffect">
                                  <p:stCondLst>
                                    <p:cond delay="0"/>
                                  </p:stCondLst>
                                  <p:childTnLst>
                                    <p:animClr clrSpc="rgb" dir="cw">
                                      <p:cBhvr>
                                        <p:cTn id="305" dur="2000" fill="hold"/>
                                        <p:tgtEl>
                                          <p:spTgt spid="49"/>
                                        </p:tgtEl>
                                        <p:attrNameLst>
                                          <p:attrName>fillcolor</p:attrName>
                                        </p:attrNameLst>
                                      </p:cBhvr>
                                      <p:to>
                                        <a:schemeClr val="accent2"/>
                                      </p:to>
                                    </p:animClr>
                                    <p:set>
                                      <p:cBhvr>
                                        <p:cTn id="306" dur="2000" fill="hold"/>
                                        <p:tgtEl>
                                          <p:spTgt spid="49"/>
                                        </p:tgtEl>
                                        <p:attrNameLst>
                                          <p:attrName>fill.type</p:attrName>
                                        </p:attrNameLst>
                                      </p:cBhvr>
                                      <p:to>
                                        <p:strVal val="solid"/>
                                      </p:to>
                                    </p:set>
                                    <p:set>
                                      <p:cBhvr>
                                        <p:cTn id="307" dur="2000" fill="hold"/>
                                        <p:tgtEl>
                                          <p:spTgt spid="49"/>
                                        </p:tgtEl>
                                        <p:attrNameLst>
                                          <p:attrName>fill.on</p:attrName>
                                        </p:attrNameLst>
                                      </p:cBhvr>
                                      <p:to>
                                        <p:strVal val="true"/>
                                      </p:to>
                                    </p:set>
                                  </p:childTnLst>
                                </p:cTn>
                              </p:par>
                              <p:par>
                                <p:cTn id="308" presetID="9" presetClass="entr" presetSubtype="0" fill="hold" grpId="0" nodeType="withEffect">
                                  <p:stCondLst>
                                    <p:cond delay="0"/>
                                  </p:stCondLst>
                                  <p:childTnLst>
                                    <p:set>
                                      <p:cBhvr>
                                        <p:cTn id="309" dur="1" fill="hold">
                                          <p:stCondLst>
                                            <p:cond delay="0"/>
                                          </p:stCondLst>
                                        </p:cTn>
                                        <p:tgtEl>
                                          <p:spTgt spid="83"/>
                                        </p:tgtEl>
                                        <p:attrNameLst>
                                          <p:attrName>style.visibility</p:attrName>
                                        </p:attrNameLst>
                                      </p:cBhvr>
                                      <p:to>
                                        <p:strVal val="visible"/>
                                      </p:to>
                                    </p:set>
                                    <p:animEffect transition="in" filter="dissolve">
                                      <p:cBhvr>
                                        <p:cTn id="310" dur="500"/>
                                        <p:tgtEl>
                                          <p:spTgt spid="83"/>
                                        </p:tgtEl>
                                      </p:cBhvr>
                                    </p:animEffect>
                                  </p:childTnLst>
                                </p:cTn>
                              </p:par>
                            </p:childTnLst>
                          </p:cTn>
                        </p:par>
                      </p:childTnLst>
                    </p:cTn>
                  </p:par>
                  <p:par>
                    <p:cTn id="311" fill="hold">
                      <p:stCondLst>
                        <p:cond delay="indefinite"/>
                      </p:stCondLst>
                      <p:childTnLst>
                        <p:par>
                          <p:cTn id="312" fill="hold">
                            <p:stCondLst>
                              <p:cond delay="0"/>
                            </p:stCondLst>
                            <p:childTnLst>
                              <p:par>
                                <p:cTn id="313" presetID="1" presetClass="emph" presetSubtype="2" fill="hold" nodeType="clickEffect">
                                  <p:stCondLst>
                                    <p:cond delay="0"/>
                                  </p:stCondLst>
                                  <p:childTnLst>
                                    <p:animClr clrSpc="rgb" dir="cw">
                                      <p:cBhvr>
                                        <p:cTn id="314" dur="2000" fill="hold"/>
                                        <p:tgtEl>
                                          <p:spTgt spid="83"/>
                                        </p:tgtEl>
                                        <p:attrNameLst>
                                          <p:attrName>fillcolor</p:attrName>
                                        </p:attrNameLst>
                                      </p:cBhvr>
                                      <p:to>
                                        <a:schemeClr val="accent2"/>
                                      </p:to>
                                    </p:animClr>
                                    <p:set>
                                      <p:cBhvr>
                                        <p:cTn id="315" dur="2000" fill="hold"/>
                                        <p:tgtEl>
                                          <p:spTgt spid="83"/>
                                        </p:tgtEl>
                                        <p:attrNameLst>
                                          <p:attrName>fill.type</p:attrName>
                                        </p:attrNameLst>
                                      </p:cBhvr>
                                      <p:to>
                                        <p:strVal val="solid"/>
                                      </p:to>
                                    </p:set>
                                    <p:set>
                                      <p:cBhvr>
                                        <p:cTn id="316" dur="2000" fill="hold"/>
                                        <p:tgtEl>
                                          <p:spTgt spid="83"/>
                                        </p:tgtEl>
                                        <p:attrNameLst>
                                          <p:attrName>fill.on</p:attrName>
                                        </p:attrNameLst>
                                      </p:cBhvr>
                                      <p:to>
                                        <p:strVal val="true"/>
                                      </p:to>
                                    </p:set>
                                  </p:childTnLst>
                                </p:cTn>
                              </p:par>
                              <p:par>
                                <p:cTn id="317" presetID="9" presetClass="entr" presetSubtype="0" fill="hold" grpId="0" nodeType="withEffect">
                                  <p:stCondLst>
                                    <p:cond delay="0"/>
                                  </p:stCondLst>
                                  <p:childTnLst>
                                    <p:set>
                                      <p:cBhvr>
                                        <p:cTn id="318" dur="1" fill="hold">
                                          <p:stCondLst>
                                            <p:cond delay="0"/>
                                          </p:stCondLst>
                                        </p:cTn>
                                        <p:tgtEl>
                                          <p:spTgt spid="84"/>
                                        </p:tgtEl>
                                        <p:attrNameLst>
                                          <p:attrName>style.visibility</p:attrName>
                                        </p:attrNameLst>
                                      </p:cBhvr>
                                      <p:to>
                                        <p:strVal val="visible"/>
                                      </p:to>
                                    </p:set>
                                    <p:animEffect transition="in" filter="dissolve">
                                      <p:cBhvr>
                                        <p:cTn id="319" dur="500"/>
                                        <p:tgtEl>
                                          <p:spTgt spid="84"/>
                                        </p:tgtEl>
                                      </p:cBhvr>
                                    </p:animEffect>
                                  </p:childTnLst>
                                </p:cTn>
                              </p:par>
                            </p:childTnLst>
                          </p:cTn>
                        </p:par>
                      </p:childTnLst>
                    </p:cTn>
                  </p:par>
                  <p:par>
                    <p:cTn id="320" fill="hold">
                      <p:stCondLst>
                        <p:cond delay="indefinite"/>
                      </p:stCondLst>
                      <p:childTnLst>
                        <p:par>
                          <p:cTn id="321" fill="hold">
                            <p:stCondLst>
                              <p:cond delay="0"/>
                            </p:stCondLst>
                            <p:childTnLst>
                              <p:par>
                                <p:cTn id="322" presetID="1" presetClass="emph" presetSubtype="2" fill="hold" nodeType="clickEffect">
                                  <p:stCondLst>
                                    <p:cond delay="0"/>
                                  </p:stCondLst>
                                  <p:childTnLst>
                                    <p:animClr clrSpc="rgb" dir="cw">
                                      <p:cBhvr>
                                        <p:cTn id="323" dur="2000" fill="hold"/>
                                        <p:tgtEl>
                                          <p:spTgt spid="58"/>
                                        </p:tgtEl>
                                        <p:attrNameLst>
                                          <p:attrName>fillcolor</p:attrName>
                                        </p:attrNameLst>
                                      </p:cBhvr>
                                      <p:to>
                                        <a:schemeClr val="accent2"/>
                                      </p:to>
                                    </p:animClr>
                                    <p:set>
                                      <p:cBhvr>
                                        <p:cTn id="324" dur="2000" fill="hold"/>
                                        <p:tgtEl>
                                          <p:spTgt spid="58"/>
                                        </p:tgtEl>
                                        <p:attrNameLst>
                                          <p:attrName>fill.type</p:attrName>
                                        </p:attrNameLst>
                                      </p:cBhvr>
                                      <p:to>
                                        <p:strVal val="solid"/>
                                      </p:to>
                                    </p:set>
                                    <p:set>
                                      <p:cBhvr>
                                        <p:cTn id="325" dur="2000" fill="hold"/>
                                        <p:tgtEl>
                                          <p:spTgt spid="58"/>
                                        </p:tgtEl>
                                        <p:attrNameLst>
                                          <p:attrName>fill.on</p:attrName>
                                        </p:attrNameLst>
                                      </p:cBhvr>
                                      <p:to>
                                        <p:strVal val="true"/>
                                      </p:to>
                                    </p:set>
                                  </p:childTnLst>
                                </p:cTn>
                              </p:par>
                            </p:childTnLst>
                          </p:cTn>
                        </p:par>
                      </p:childTnLst>
                    </p:cTn>
                  </p:par>
                  <p:par>
                    <p:cTn id="326" fill="hold">
                      <p:stCondLst>
                        <p:cond delay="indefinite"/>
                      </p:stCondLst>
                      <p:childTnLst>
                        <p:par>
                          <p:cTn id="327" fill="hold">
                            <p:stCondLst>
                              <p:cond delay="0"/>
                            </p:stCondLst>
                            <p:childTnLst>
                              <p:par>
                                <p:cTn id="328" presetID="7" presetClass="emph" presetSubtype="2" fill="hold" nodeType="clickEffect">
                                  <p:stCondLst>
                                    <p:cond delay="0"/>
                                  </p:stCondLst>
                                  <p:childTnLst>
                                    <p:animClr clrSpc="rgb" dir="cw">
                                      <p:cBhvr>
                                        <p:cTn id="329" dur="2000" fill="hold"/>
                                        <p:tgtEl>
                                          <p:spTgt spid="73"/>
                                        </p:tgtEl>
                                        <p:attrNameLst>
                                          <p:attrName>stroke.color</p:attrName>
                                        </p:attrNameLst>
                                      </p:cBhvr>
                                      <p:to>
                                        <a:schemeClr val="accent2"/>
                                      </p:to>
                                    </p:animClr>
                                    <p:set>
                                      <p:cBhvr>
                                        <p:cTn id="330" dur="2000" fill="hold"/>
                                        <p:tgtEl>
                                          <p:spTgt spid="73"/>
                                        </p:tgtEl>
                                        <p:attrNameLst>
                                          <p:attrName>stroke.on</p:attrName>
                                        </p:attrNameLst>
                                      </p:cBhvr>
                                      <p:to>
                                        <p:strVal val="true"/>
                                      </p:to>
                                    </p:set>
                                  </p:childTnLst>
                                </p:cTn>
                              </p:par>
                              <p:par>
                                <p:cTn id="331" presetID="1" presetClass="emph" presetSubtype="2" fill="hold" nodeType="withEffect">
                                  <p:stCondLst>
                                    <p:cond delay="0"/>
                                  </p:stCondLst>
                                  <p:childTnLst>
                                    <p:animClr clrSpc="rgb" dir="cw">
                                      <p:cBhvr>
                                        <p:cTn id="332" dur="2000" fill="hold"/>
                                        <p:tgtEl>
                                          <p:spTgt spid="74"/>
                                        </p:tgtEl>
                                        <p:attrNameLst>
                                          <p:attrName>fillcolor</p:attrName>
                                        </p:attrNameLst>
                                      </p:cBhvr>
                                      <p:to>
                                        <a:schemeClr val="accent2"/>
                                      </p:to>
                                    </p:animClr>
                                    <p:set>
                                      <p:cBhvr>
                                        <p:cTn id="333" dur="2000" fill="hold"/>
                                        <p:tgtEl>
                                          <p:spTgt spid="74"/>
                                        </p:tgtEl>
                                        <p:attrNameLst>
                                          <p:attrName>fill.type</p:attrName>
                                        </p:attrNameLst>
                                      </p:cBhvr>
                                      <p:to>
                                        <p:strVal val="solid"/>
                                      </p:to>
                                    </p:set>
                                    <p:set>
                                      <p:cBhvr>
                                        <p:cTn id="334" dur="2000" fill="hold"/>
                                        <p:tgtEl>
                                          <p:spTgt spid="74"/>
                                        </p:tgtEl>
                                        <p:attrNameLst>
                                          <p:attrName>fill.on</p:attrName>
                                        </p:attrNameLst>
                                      </p:cBhvr>
                                      <p:to>
                                        <p:strVal val="true"/>
                                      </p:to>
                                    </p:set>
                                  </p:childTnLst>
                                </p:cTn>
                              </p:par>
                            </p:childTnLst>
                          </p:cTn>
                        </p:par>
                      </p:childTnLst>
                    </p:cTn>
                  </p:par>
                  <p:par>
                    <p:cTn id="335" fill="hold">
                      <p:stCondLst>
                        <p:cond delay="indefinite"/>
                      </p:stCondLst>
                      <p:childTnLst>
                        <p:par>
                          <p:cTn id="336" fill="hold">
                            <p:stCondLst>
                              <p:cond delay="0"/>
                            </p:stCondLst>
                            <p:childTnLst>
                              <p:par>
                                <p:cTn id="337" presetID="1" presetClass="emph" presetSubtype="2" fill="hold" nodeType="clickEffect">
                                  <p:stCondLst>
                                    <p:cond delay="0"/>
                                  </p:stCondLst>
                                  <p:childTnLst>
                                    <p:animClr clrSpc="rgb" dir="cw">
                                      <p:cBhvr>
                                        <p:cTn id="338" dur="2000" fill="hold"/>
                                        <p:tgtEl>
                                          <p:spTgt spid="56"/>
                                        </p:tgtEl>
                                        <p:attrNameLst>
                                          <p:attrName>fillcolor</p:attrName>
                                        </p:attrNameLst>
                                      </p:cBhvr>
                                      <p:to>
                                        <a:schemeClr val="accent2"/>
                                      </p:to>
                                    </p:animClr>
                                    <p:set>
                                      <p:cBhvr>
                                        <p:cTn id="339" dur="2000" fill="hold"/>
                                        <p:tgtEl>
                                          <p:spTgt spid="56"/>
                                        </p:tgtEl>
                                        <p:attrNameLst>
                                          <p:attrName>fill.type</p:attrName>
                                        </p:attrNameLst>
                                      </p:cBhvr>
                                      <p:to>
                                        <p:strVal val="solid"/>
                                      </p:to>
                                    </p:set>
                                    <p:set>
                                      <p:cBhvr>
                                        <p:cTn id="340" dur="2000" fill="hold"/>
                                        <p:tgtEl>
                                          <p:spTgt spid="5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p:bldP spid="43" grpId="0" animBg="1"/>
      <p:bldP spid="44" grpId="0" animBg="1"/>
      <p:bldP spid="45" grpId="0"/>
      <p:bldP spid="46" grpId="0" animBg="1"/>
      <p:bldP spid="47" grpId="0" animBg="1"/>
      <p:bldP spid="48" grpId="0"/>
      <p:bldP spid="49" grpId="0" animBg="1"/>
      <p:bldP spid="50" grpId="0" animBg="1"/>
      <p:bldP spid="51" grpId="0"/>
      <p:bldP spid="52" grpId="0" animBg="1"/>
      <p:bldP spid="53" grpId="0" animBg="1"/>
      <p:bldP spid="54" grpId="0"/>
      <p:bldP spid="55" grpId="0" animBg="1"/>
      <p:bldP spid="56" grpId="0" animBg="1"/>
      <p:bldP spid="57" grpId="0"/>
      <p:bldP spid="58" grpId="0" animBg="1"/>
      <p:bldP spid="59" grpId="0" animBg="1"/>
      <p:bldP spid="60" grpId="0"/>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9CD13-7154-56F5-4844-BB2440983A1F}"/>
              </a:ext>
            </a:extLst>
          </p:cNvPr>
          <p:cNvSpPr>
            <a:spLocks noGrp="1"/>
          </p:cNvSpPr>
          <p:nvPr>
            <p:ph type="title"/>
          </p:nvPr>
        </p:nvSpPr>
        <p:spPr/>
        <p:txBody>
          <a:bodyPr/>
          <a:lstStyle/>
          <a:p>
            <a:r>
              <a:rPr lang="en-GB" dirty="0"/>
              <a:t>DFS Traversal Example II</a:t>
            </a:r>
            <a:endParaRPr lang="en-SE" dirty="0"/>
          </a:p>
        </p:txBody>
      </p:sp>
      <p:sp>
        <p:nvSpPr>
          <p:cNvPr id="3" name="Text Placeholder 2">
            <a:extLst>
              <a:ext uri="{FF2B5EF4-FFF2-40B4-BE49-F238E27FC236}">
                <a16:creationId xmlns:a16="http://schemas.microsoft.com/office/drawing/2014/main" id="{7D569A02-E62B-8B33-5931-A577D78058C2}"/>
              </a:ext>
            </a:extLst>
          </p:cNvPr>
          <p:cNvSpPr>
            <a:spLocks noGrp="1"/>
          </p:cNvSpPr>
          <p:nvPr>
            <p:ph type="body" idx="1"/>
          </p:nvPr>
        </p:nvSpPr>
        <p:spPr>
          <a:xfrm>
            <a:off x="429761" y="934960"/>
            <a:ext cx="7059059" cy="5709213"/>
          </a:xfrm>
        </p:spPr>
        <p:txBody>
          <a:bodyPr/>
          <a:lstStyle/>
          <a:p>
            <a:r>
              <a:rPr lang="en-GB" sz="2400" dirty="0"/>
              <a:t>Starting from </a:t>
            </a:r>
            <a:r>
              <a:rPr lang="en-US" altLang="zh-CN" sz="2400" dirty="0"/>
              <a:t>node </a:t>
            </a:r>
            <a:r>
              <a:rPr lang="en-GB" sz="2400" dirty="0"/>
              <a:t>5:</a:t>
            </a:r>
          </a:p>
          <a:p>
            <a:pPr lvl="1"/>
            <a:r>
              <a:rPr lang="en-GB" sz="2000" dirty="0"/>
              <a:t>Pre-order traversal: (5, 2, 3, 1, 0, 4) </a:t>
            </a:r>
          </a:p>
          <a:p>
            <a:pPr lvl="1"/>
            <a:r>
              <a:rPr lang="en-GB" sz="2000" dirty="0"/>
              <a:t>Post-order traversal: (1, 3, 2, 0, 5, 4) </a:t>
            </a:r>
          </a:p>
          <a:p>
            <a:pPr lvl="1"/>
            <a:r>
              <a:rPr lang="en-GB" sz="2000" dirty="0"/>
              <a:t>Topological sort: (4, 5, 0, 2, 3, 1)</a:t>
            </a:r>
          </a:p>
          <a:p>
            <a:pPr lvl="1"/>
            <a:r>
              <a:rPr lang="en-GB" sz="2000" dirty="0"/>
              <a:t>BFS traversal: (5, 0, 2, 3, 1, 4)</a:t>
            </a:r>
          </a:p>
          <a:p>
            <a:r>
              <a:rPr lang="en-GB" sz="2400" dirty="0"/>
              <a:t>Starting from </a:t>
            </a:r>
            <a:r>
              <a:rPr lang="en-US" altLang="zh-CN" sz="2400" dirty="0"/>
              <a:t>node </a:t>
            </a:r>
            <a:r>
              <a:rPr lang="en-GB" sz="2400" dirty="0"/>
              <a:t>4:</a:t>
            </a:r>
          </a:p>
          <a:p>
            <a:pPr lvl="1"/>
            <a:r>
              <a:rPr lang="en-GB" sz="2000" dirty="0"/>
              <a:t>Pre-order traversal: (4, 0, 1, 5, 2, 3)</a:t>
            </a:r>
            <a:endParaRPr lang="en-US" altLang="zh-CN" sz="2000" dirty="0"/>
          </a:p>
          <a:p>
            <a:pPr lvl="1"/>
            <a:r>
              <a:rPr lang="en-GB" sz="2000" dirty="0"/>
              <a:t>Post-order traversal: (0, 1, 4, 3, 2, 5) </a:t>
            </a:r>
          </a:p>
          <a:p>
            <a:pPr lvl="1"/>
            <a:r>
              <a:rPr lang="en-GB" sz="2000" dirty="0"/>
              <a:t>Topological sort: (5, 2, 3, 4, 1, 0)</a:t>
            </a:r>
          </a:p>
          <a:p>
            <a:pPr lvl="1"/>
            <a:r>
              <a:rPr lang="en-GB" sz="2000" dirty="0"/>
              <a:t>BFS traversal: (4, 0, 1, 5, 2, 3)</a:t>
            </a:r>
          </a:p>
          <a:p>
            <a:r>
              <a:rPr lang="en-GB" sz="2400" dirty="0"/>
              <a:t>Starting from node 0:</a:t>
            </a:r>
          </a:p>
          <a:p>
            <a:pPr lvl="1"/>
            <a:r>
              <a:rPr lang="en-GB" sz="1800" dirty="0"/>
              <a:t>Pre-order traversal: (0, 5, 2, 3, 1, 4)</a:t>
            </a:r>
          </a:p>
          <a:p>
            <a:pPr lvl="1"/>
            <a:r>
              <a:rPr lang="en-GB" sz="1800" dirty="0"/>
              <a:t>Post-order traversal: (0, 1, 3, 2, 5, 4)</a:t>
            </a:r>
          </a:p>
          <a:p>
            <a:pPr lvl="1"/>
            <a:r>
              <a:rPr lang="en-GB" sz="1800" dirty="0"/>
              <a:t>Topological sort: (4, 5, 2, 3, 1, 0)</a:t>
            </a:r>
          </a:p>
          <a:p>
            <a:pPr lvl="1"/>
            <a:r>
              <a:rPr lang="en-GB" sz="1800" dirty="0"/>
              <a:t>BFS traversal: (0, 5, 2, 3, 1, 4)</a:t>
            </a:r>
          </a:p>
          <a:p>
            <a:r>
              <a:rPr lang="en-GB" sz="2400" dirty="0"/>
              <a:t>You may try starting any other node.</a:t>
            </a:r>
          </a:p>
        </p:txBody>
      </p:sp>
      <p:pic>
        <p:nvPicPr>
          <p:cNvPr id="4" name="Picture 2" descr="example">
            <a:extLst>
              <a:ext uri="{FF2B5EF4-FFF2-40B4-BE49-F238E27FC236}">
                <a16:creationId xmlns:a16="http://schemas.microsoft.com/office/drawing/2014/main" id="{B555F827-E2A9-9C73-27D6-C97FF41AC2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3687" y="1891995"/>
            <a:ext cx="4243503" cy="3479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6374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6C560-FC54-1A4F-AAC4-D3EDF7CAD4F9}"/>
              </a:ext>
            </a:extLst>
          </p:cNvPr>
          <p:cNvSpPr>
            <a:spLocks noGrp="1"/>
          </p:cNvSpPr>
          <p:nvPr>
            <p:ph type="title"/>
          </p:nvPr>
        </p:nvSpPr>
        <p:spPr/>
        <p:txBody>
          <a:bodyPr/>
          <a:lstStyle/>
          <a:p>
            <a:r>
              <a:rPr lang="en-GB" dirty="0"/>
              <a:t>DFS Traversal Example III</a:t>
            </a:r>
            <a:endParaRPr lang="en-SE" dirty="0"/>
          </a:p>
        </p:txBody>
      </p:sp>
      <p:sp>
        <p:nvSpPr>
          <p:cNvPr id="3" name="Text Placeholder 2">
            <a:extLst>
              <a:ext uri="{FF2B5EF4-FFF2-40B4-BE49-F238E27FC236}">
                <a16:creationId xmlns:a16="http://schemas.microsoft.com/office/drawing/2014/main" id="{7429C259-8022-49A7-4D35-23E30E17B65C}"/>
              </a:ext>
            </a:extLst>
          </p:cNvPr>
          <p:cNvSpPr>
            <a:spLocks noGrp="1"/>
          </p:cNvSpPr>
          <p:nvPr>
            <p:ph type="body" idx="1"/>
          </p:nvPr>
        </p:nvSpPr>
        <p:spPr>
          <a:xfrm>
            <a:off x="187102" y="1185782"/>
            <a:ext cx="5652032" cy="5179837"/>
          </a:xfrm>
        </p:spPr>
        <p:txBody>
          <a:bodyPr>
            <a:normAutofit fontScale="85000" lnSpcReduction="20000"/>
          </a:bodyPr>
          <a:lstStyle/>
          <a:p>
            <a:r>
              <a:rPr lang="en-GB" dirty="0"/>
              <a:t>Starting from node A: </a:t>
            </a:r>
          </a:p>
          <a:p>
            <a:r>
              <a:rPr lang="en-GB" dirty="0"/>
              <a:t>Pre-order traversal: (A, B, F, I, J, K, E,  C, G, D, H)</a:t>
            </a:r>
          </a:p>
          <a:p>
            <a:r>
              <a:rPr lang="en-GB" dirty="0"/>
              <a:t>Post-order traversal: (I, K, J, F, E, B, G, C, H, D, A)</a:t>
            </a:r>
          </a:p>
          <a:p>
            <a:r>
              <a:rPr lang="en-GB" dirty="0"/>
              <a:t>Topological sort: (A, D, H, C, G, B, E, F, J, K, I)</a:t>
            </a:r>
          </a:p>
          <a:p>
            <a:r>
              <a:rPr lang="en-GB" dirty="0"/>
              <a:t>BFS traversal: (A, B, C, D, E, F, G, H, I, J, K)</a:t>
            </a:r>
          </a:p>
          <a:p>
            <a:r>
              <a:rPr lang="en-GB" dirty="0"/>
              <a:t>Starting from a different node will give a different topological sort, but all of them must start with A, since it is the only node without any predecessors (i.e., it must precede all the other nodes based on the DAG)</a:t>
            </a:r>
          </a:p>
          <a:p>
            <a:r>
              <a:rPr lang="en-GB" dirty="0"/>
              <a:t>Any post-order traversal must visit A last, since all of A’s </a:t>
            </a:r>
            <a:r>
              <a:rPr lang="en-GB" dirty="0" err="1"/>
              <a:t>sucessors</a:t>
            </a:r>
            <a:r>
              <a:rPr lang="en-GB" dirty="0"/>
              <a:t> must be visited before visiting A</a:t>
            </a:r>
          </a:p>
        </p:txBody>
      </p:sp>
      <p:pic>
        <p:nvPicPr>
          <p:cNvPr id="4" name="Picture 3">
            <a:extLst>
              <a:ext uri="{FF2B5EF4-FFF2-40B4-BE49-F238E27FC236}">
                <a16:creationId xmlns:a16="http://schemas.microsoft.com/office/drawing/2014/main" id="{476FD13D-75C7-F5BD-DD49-5358B65D7868}"/>
              </a:ext>
            </a:extLst>
          </p:cNvPr>
          <p:cNvPicPr>
            <a:picLocks noChangeAspect="1"/>
          </p:cNvPicPr>
          <p:nvPr/>
        </p:nvPicPr>
        <p:blipFill>
          <a:blip r:embed="rId3"/>
          <a:srcRect/>
          <a:stretch/>
        </p:blipFill>
        <p:spPr>
          <a:xfrm>
            <a:off x="6012125" y="1278176"/>
            <a:ext cx="5992773" cy="4734068"/>
          </a:xfrm>
          <a:prstGeom prst="rect">
            <a:avLst/>
          </a:prstGeom>
        </p:spPr>
      </p:pic>
      <p:sp>
        <p:nvSpPr>
          <p:cNvPr id="5" name="TextBox 4">
            <a:extLst>
              <a:ext uri="{FF2B5EF4-FFF2-40B4-BE49-F238E27FC236}">
                <a16:creationId xmlns:a16="http://schemas.microsoft.com/office/drawing/2014/main" id="{6CD38D9B-81B1-D12B-BF01-6566070BFF0E}"/>
              </a:ext>
            </a:extLst>
          </p:cNvPr>
          <p:cNvSpPr txBox="1"/>
          <p:nvPr/>
        </p:nvSpPr>
        <p:spPr>
          <a:xfrm>
            <a:off x="3432105" y="6273225"/>
            <a:ext cx="4448362" cy="584775"/>
          </a:xfrm>
          <a:prstGeom prst="rect">
            <a:avLst/>
          </a:prstGeom>
          <a:solidFill>
            <a:sysClr val="window" lastClr="FFFFFF"/>
          </a:solidFill>
          <a:ln w="12700" cap="flat" cmpd="sng" algn="ctr">
            <a:solidFill>
              <a:srgbClr val="C0504D"/>
            </a:solidFill>
            <a:prstDash val="solid"/>
          </a:ln>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a:ea typeface="+mn-ea"/>
                <a:cs typeface="+mn-cs"/>
              </a:rPr>
              <a:t>Topological Sort Visualized and Explained</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a:ea typeface="+mn-ea"/>
                <a:cs typeface="+mn-cs"/>
                <a:hlinkClick r:id="rId4"/>
              </a:rPr>
              <a:t>https://www.youtube.com/watch?v=7J3GadLzydI</a:t>
            </a:r>
            <a:r>
              <a:rPr kumimoji="0" lang="en-GB" sz="1600" b="0" i="0" u="none" strike="noStrike" kern="1200" cap="none" spc="0" normalizeH="0" baseline="0" noProof="0" dirty="0">
                <a:ln>
                  <a:noFill/>
                </a:ln>
                <a:solidFill>
                  <a:prstClr val="black"/>
                </a:solidFill>
                <a:effectLst/>
                <a:uLnTx/>
                <a:uFillTx/>
                <a:latin typeface="Calibri"/>
                <a:ea typeface="+mn-ea"/>
                <a:cs typeface="+mn-cs"/>
              </a:rPr>
              <a:t> </a:t>
            </a:r>
            <a:endParaRPr kumimoji="0" lang="en-SE" sz="16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85331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AC1B1-8086-6019-AE01-63782EB52257}"/>
              </a:ext>
            </a:extLst>
          </p:cNvPr>
          <p:cNvSpPr>
            <a:spLocks noGrp="1"/>
          </p:cNvSpPr>
          <p:nvPr>
            <p:ph type="title"/>
          </p:nvPr>
        </p:nvSpPr>
        <p:spPr/>
        <p:txBody>
          <a:bodyPr/>
          <a:lstStyle/>
          <a:p>
            <a:r>
              <a:rPr lang="en-GB" dirty="0"/>
              <a:t>Kahn’s algorithm for Topological Sort</a:t>
            </a:r>
            <a:endParaRPr lang="en-SE" dirty="0"/>
          </a:p>
        </p:txBody>
      </p:sp>
      <p:sp>
        <p:nvSpPr>
          <p:cNvPr id="3" name="Content Placeholder 2">
            <a:extLst>
              <a:ext uri="{FF2B5EF4-FFF2-40B4-BE49-F238E27FC236}">
                <a16:creationId xmlns:a16="http://schemas.microsoft.com/office/drawing/2014/main" id="{0CA818A9-CB4D-593B-8271-56AA298DABE7}"/>
              </a:ext>
            </a:extLst>
          </p:cNvPr>
          <p:cNvSpPr>
            <a:spLocks noGrp="1"/>
          </p:cNvSpPr>
          <p:nvPr>
            <p:ph idx="1"/>
          </p:nvPr>
        </p:nvSpPr>
        <p:spPr>
          <a:xfrm>
            <a:off x="746174" y="1278176"/>
            <a:ext cx="10481269" cy="4944299"/>
          </a:xfrm>
        </p:spPr>
        <p:txBody>
          <a:bodyPr>
            <a:normAutofit lnSpcReduction="10000"/>
          </a:bodyPr>
          <a:lstStyle/>
          <a:p>
            <a:r>
              <a:rPr lang="en-GB" dirty="0"/>
              <a:t>The algorithm works by repeatedly finding nodes with no incoming edges, removing them from the graph, and updating the incoming edges of the remaining nodes. This process continues until all nodes have been ordered.</a:t>
            </a:r>
          </a:p>
          <a:p>
            <a:pPr lvl="1"/>
            <a:r>
              <a:rPr lang="en-GB" dirty="0"/>
              <a:t>Add all nodes with in-degree 0 to a queue.</a:t>
            </a:r>
          </a:p>
          <a:p>
            <a:pPr lvl="1"/>
            <a:r>
              <a:rPr lang="en-GB" dirty="0"/>
              <a:t>While the queue is not empty:</a:t>
            </a:r>
          </a:p>
          <a:p>
            <a:pPr lvl="2"/>
            <a:r>
              <a:rPr lang="en-GB" dirty="0"/>
              <a:t>Remove a node from the queue.</a:t>
            </a:r>
          </a:p>
          <a:p>
            <a:pPr lvl="2"/>
            <a:r>
              <a:rPr lang="en-GB" dirty="0"/>
              <a:t>For each outgoing edge from the removed node, decrement the in-degree of the destination node by 1.</a:t>
            </a:r>
          </a:p>
          <a:p>
            <a:pPr lvl="2"/>
            <a:r>
              <a:rPr lang="en-GB" dirty="0"/>
              <a:t>If the in-degree of a destination node becomes 0, add it to the queue.</a:t>
            </a:r>
          </a:p>
          <a:p>
            <a:pPr lvl="1"/>
            <a:r>
              <a:rPr lang="en-GB" dirty="0"/>
              <a:t>If the queue is empty and there are still nodes in the graph, the graph contains a cycle and cannot be topologically sorted.</a:t>
            </a:r>
          </a:p>
          <a:p>
            <a:pPr lvl="1"/>
            <a:r>
              <a:rPr lang="en-GB" dirty="0"/>
              <a:t>The nodes in the queue represent the topological sort of the graph.</a:t>
            </a:r>
          </a:p>
          <a:p>
            <a:r>
              <a:rPr lang="en-GB" dirty="0"/>
              <a:t>Time Complexity: O(V+E). </a:t>
            </a:r>
          </a:p>
          <a:p>
            <a:pPr lvl="1"/>
            <a:r>
              <a:rPr lang="en-GB" dirty="0"/>
              <a:t>The outer for loop will be executed V number of times and the inner for loop will be executed E number of times.</a:t>
            </a:r>
            <a:endParaRPr lang="en-SE" dirty="0"/>
          </a:p>
        </p:txBody>
      </p:sp>
      <p:sp>
        <p:nvSpPr>
          <p:cNvPr id="5" name="TextBox 4">
            <a:extLst>
              <a:ext uri="{FF2B5EF4-FFF2-40B4-BE49-F238E27FC236}">
                <a16:creationId xmlns:a16="http://schemas.microsoft.com/office/drawing/2014/main" id="{6A2A33C6-5C25-50CD-0FD3-C4E7D6DB4CD6}"/>
              </a:ext>
            </a:extLst>
          </p:cNvPr>
          <p:cNvSpPr txBox="1"/>
          <p:nvPr/>
        </p:nvSpPr>
        <p:spPr>
          <a:xfrm>
            <a:off x="2738120" y="6308726"/>
            <a:ext cx="6715760" cy="584775"/>
          </a:xfrm>
          <a:prstGeom prst="rect">
            <a:avLst/>
          </a:prstGeom>
          <a:noFill/>
          <a:ln w="9525">
            <a:solidFill>
              <a:srgbClr val="FF0000"/>
            </a:solidFill>
          </a:ln>
        </p:spPr>
        <p:txBody>
          <a:bodyPr wrap="square">
            <a:spAutoFit/>
          </a:bodyPr>
          <a:lstStyle/>
          <a:p>
            <a:r>
              <a:rPr lang="en-SE" sz="1600" dirty="0"/>
              <a:t>https://www.geeksforgeeks.org/topological-sorting-indegree-based-solution/</a:t>
            </a:r>
          </a:p>
        </p:txBody>
      </p:sp>
    </p:spTree>
    <p:extLst>
      <p:ext uri="{BB962C8B-B14F-4D97-AF65-F5344CB8AC3E}">
        <p14:creationId xmlns:p14="http://schemas.microsoft.com/office/powerpoint/2010/main" val="37794704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4E966-50E7-B487-59BF-276358FFCF1F}"/>
              </a:ext>
            </a:extLst>
          </p:cNvPr>
          <p:cNvSpPr>
            <a:spLocks noGrp="1"/>
          </p:cNvSpPr>
          <p:nvPr>
            <p:ph type="title"/>
          </p:nvPr>
        </p:nvSpPr>
        <p:spPr/>
        <p:txBody>
          <a:bodyPr/>
          <a:lstStyle/>
          <a:p>
            <a:endParaRPr lang="en-SE"/>
          </a:p>
        </p:txBody>
      </p:sp>
      <p:pic>
        <p:nvPicPr>
          <p:cNvPr id="9" name="Content Placeholder 8">
            <a:extLst>
              <a:ext uri="{FF2B5EF4-FFF2-40B4-BE49-F238E27FC236}">
                <a16:creationId xmlns:a16="http://schemas.microsoft.com/office/drawing/2014/main" id="{98DC40BE-873C-E448-FE5F-622EA98A8946}"/>
              </a:ext>
            </a:extLst>
          </p:cNvPr>
          <p:cNvPicPr>
            <a:picLocks noGrp="1" noChangeAspect="1"/>
          </p:cNvPicPr>
          <p:nvPr>
            <p:ph idx="1"/>
          </p:nvPr>
        </p:nvPicPr>
        <p:blipFill>
          <a:blip r:embed="rId3"/>
          <a:stretch>
            <a:fillRect/>
          </a:stretch>
        </p:blipFill>
        <p:spPr>
          <a:xfrm>
            <a:off x="6095998" y="0"/>
            <a:ext cx="4465431" cy="2238298"/>
          </a:xfrm>
          <a:prstGeom prst="rect">
            <a:avLst/>
          </a:prstGeom>
        </p:spPr>
      </p:pic>
      <p:sp>
        <p:nvSpPr>
          <p:cNvPr id="6" name="AutoShape 4" descr="Kahn's-Algorithm-2.webp">
            <a:extLst>
              <a:ext uri="{FF2B5EF4-FFF2-40B4-BE49-F238E27FC236}">
                <a16:creationId xmlns:a16="http://schemas.microsoft.com/office/drawing/2014/main" id="{6B9B8044-524D-EF3E-838E-17488F7D9F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E"/>
          </a:p>
        </p:txBody>
      </p:sp>
      <p:pic>
        <p:nvPicPr>
          <p:cNvPr id="7" name="Picture 6">
            <a:extLst>
              <a:ext uri="{FF2B5EF4-FFF2-40B4-BE49-F238E27FC236}">
                <a16:creationId xmlns:a16="http://schemas.microsoft.com/office/drawing/2014/main" id="{B067C3F7-DBE7-8D11-A4E5-EA6955B13847}"/>
              </a:ext>
            </a:extLst>
          </p:cNvPr>
          <p:cNvPicPr>
            <a:picLocks noChangeAspect="1"/>
          </p:cNvPicPr>
          <p:nvPr/>
        </p:nvPicPr>
        <p:blipFill>
          <a:blip r:embed="rId4"/>
          <a:stretch>
            <a:fillRect/>
          </a:stretch>
        </p:blipFill>
        <p:spPr>
          <a:xfrm>
            <a:off x="1590907" y="21437"/>
            <a:ext cx="4505094" cy="2258178"/>
          </a:xfrm>
          <a:prstGeom prst="rect">
            <a:avLst/>
          </a:prstGeom>
        </p:spPr>
      </p:pic>
      <p:pic>
        <p:nvPicPr>
          <p:cNvPr id="13" name="Picture 12">
            <a:extLst>
              <a:ext uri="{FF2B5EF4-FFF2-40B4-BE49-F238E27FC236}">
                <a16:creationId xmlns:a16="http://schemas.microsoft.com/office/drawing/2014/main" id="{02B04A2E-E408-26A2-1DC9-CF416570266C}"/>
              </a:ext>
            </a:extLst>
          </p:cNvPr>
          <p:cNvPicPr>
            <a:picLocks noChangeAspect="1"/>
          </p:cNvPicPr>
          <p:nvPr/>
        </p:nvPicPr>
        <p:blipFill>
          <a:blip r:embed="rId5"/>
          <a:stretch>
            <a:fillRect/>
          </a:stretch>
        </p:blipFill>
        <p:spPr>
          <a:xfrm>
            <a:off x="6096001" y="2209339"/>
            <a:ext cx="4505092" cy="2258178"/>
          </a:xfrm>
          <a:prstGeom prst="rect">
            <a:avLst/>
          </a:prstGeom>
        </p:spPr>
      </p:pic>
      <p:pic>
        <p:nvPicPr>
          <p:cNvPr id="15" name="Picture 14">
            <a:extLst>
              <a:ext uri="{FF2B5EF4-FFF2-40B4-BE49-F238E27FC236}">
                <a16:creationId xmlns:a16="http://schemas.microsoft.com/office/drawing/2014/main" id="{BF468329-56B7-5985-C4F7-8B7DF0ECF2FC}"/>
              </a:ext>
            </a:extLst>
          </p:cNvPr>
          <p:cNvPicPr>
            <a:picLocks noChangeAspect="1"/>
          </p:cNvPicPr>
          <p:nvPr/>
        </p:nvPicPr>
        <p:blipFill>
          <a:blip r:embed="rId6"/>
          <a:stretch>
            <a:fillRect/>
          </a:stretch>
        </p:blipFill>
        <p:spPr>
          <a:xfrm>
            <a:off x="1590906" y="2251607"/>
            <a:ext cx="4505092" cy="2258177"/>
          </a:xfrm>
          <a:prstGeom prst="rect">
            <a:avLst/>
          </a:prstGeom>
        </p:spPr>
      </p:pic>
      <p:pic>
        <p:nvPicPr>
          <p:cNvPr id="17" name="Picture 16">
            <a:extLst>
              <a:ext uri="{FF2B5EF4-FFF2-40B4-BE49-F238E27FC236}">
                <a16:creationId xmlns:a16="http://schemas.microsoft.com/office/drawing/2014/main" id="{9721D138-35BB-A172-1DE9-6FE4C72F1453}"/>
              </a:ext>
            </a:extLst>
          </p:cNvPr>
          <p:cNvPicPr>
            <a:picLocks noChangeAspect="1"/>
          </p:cNvPicPr>
          <p:nvPr/>
        </p:nvPicPr>
        <p:blipFill>
          <a:blip r:embed="rId7"/>
          <a:stretch>
            <a:fillRect/>
          </a:stretch>
        </p:blipFill>
        <p:spPr>
          <a:xfrm>
            <a:off x="1590908" y="4513650"/>
            <a:ext cx="4505092" cy="2258177"/>
          </a:xfrm>
          <a:prstGeom prst="rect">
            <a:avLst/>
          </a:prstGeom>
        </p:spPr>
      </p:pic>
      <p:pic>
        <p:nvPicPr>
          <p:cNvPr id="18" name="Picture 17">
            <a:extLst>
              <a:ext uri="{FF2B5EF4-FFF2-40B4-BE49-F238E27FC236}">
                <a16:creationId xmlns:a16="http://schemas.microsoft.com/office/drawing/2014/main" id="{1F9C63DF-3166-EBEC-0B98-DB69A5764670}"/>
              </a:ext>
            </a:extLst>
          </p:cNvPr>
          <p:cNvPicPr>
            <a:picLocks noChangeAspect="1"/>
          </p:cNvPicPr>
          <p:nvPr/>
        </p:nvPicPr>
        <p:blipFill>
          <a:blip r:embed="rId8"/>
          <a:stretch>
            <a:fillRect/>
          </a:stretch>
        </p:blipFill>
        <p:spPr>
          <a:xfrm>
            <a:off x="6096000" y="4522379"/>
            <a:ext cx="4572000" cy="2291715"/>
          </a:xfrm>
          <a:prstGeom prst="rect">
            <a:avLst/>
          </a:prstGeom>
        </p:spPr>
      </p:pic>
    </p:spTree>
    <p:extLst>
      <p:ext uri="{BB962C8B-B14F-4D97-AF65-F5344CB8AC3E}">
        <p14:creationId xmlns:p14="http://schemas.microsoft.com/office/powerpoint/2010/main" val="2225588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B83AF-1E68-A711-61F1-7011CFA742C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57EFE4D5-D560-75EE-0874-2D007520917C}"/>
              </a:ext>
            </a:extLst>
          </p:cNvPr>
          <p:cNvSpPr>
            <a:spLocks noGrp="1"/>
          </p:cNvSpPr>
          <p:nvPr>
            <p:ph idx="1"/>
          </p:nvPr>
        </p:nvSpPr>
        <p:spPr>
          <a:xfrm>
            <a:off x="746174" y="1568275"/>
            <a:ext cx="9820225" cy="603200"/>
          </a:xfrm>
        </p:spPr>
        <p:txBody>
          <a:bodyPr/>
          <a:lstStyle/>
          <a:p>
            <a:endParaRPr lang="en-SE"/>
          </a:p>
        </p:txBody>
      </p:sp>
      <p:pic>
        <p:nvPicPr>
          <p:cNvPr id="4" name="Picture 3">
            <a:extLst>
              <a:ext uri="{FF2B5EF4-FFF2-40B4-BE49-F238E27FC236}">
                <a16:creationId xmlns:a16="http://schemas.microsoft.com/office/drawing/2014/main" id="{46B64658-520C-0C83-1551-5EA0A0F61562}"/>
              </a:ext>
            </a:extLst>
          </p:cNvPr>
          <p:cNvPicPr>
            <a:picLocks noChangeAspect="1"/>
          </p:cNvPicPr>
          <p:nvPr/>
        </p:nvPicPr>
        <p:blipFill>
          <a:blip r:embed="rId2"/>
          <a:stretch>
            <a:fillRect/>
          </a:stretch>
        </p:blipFill>
        <p:spPr>
          <a:xfrm>
            <a:off x="1579235" y="133313"/>
            <a:ext cx="4502211" cy="2253916"/>
          </a:xfrm>
          <a:prstGeom prst="rect">
            <a:avLst/>
          </a:prstGeom>
        </p:spPr>
      </p:pic>
      <p:pic>
        <p:nvPicPr>
          <p:cNvPr id="6" name="Picture 5">
            <a:extLst>
              <a:ext uri="{FF2B5EF4-FFF2-40B4-BE49-F238E27FC236}">
                <a16:creationId xmlns:a16="http://schemas.microsoft.com/office/drawing/2014/main" id="{B115AF09-760B-095C-AD36-2FAE82E5D61A}"/>
              </a:ext>
            </a:extLst>
          </p:cNvPr>
          <p:cNvPicPr>
            <a:picLocks noChangeAspect="1"/>
          </p:cNvPicPr>
          <p:nvPr/>
        </p:nvPicPr>
        <p:blipFill>
          <a:blip r:embed="rId3"/>
          <a:stretch>
            <a:fillRect/>
          </a:stretch>
        </p:blipFill>
        <p:spPr>
          <a:xfrm>
            <a:off x="6088235" y="2394517"/>
            <a:ext cx="4516768" cy="2261203"/>
          </a:xfrm>
          <a:prstGeom prst="rect">
            <a:avLst/>
          </a:prstGeom>
        </p:spPr>
      </p:pic>
      <p:pic>
        <p:nvPicPr>
          <p:cNvPr id="9" name="Picture 8">
            <a:extLst>
              <a:ext uri="{FF2B5EF4-FFF2-40B4-BE49-F238E27FC236}">
                <a16:creationId xmlns:a16="http://schemas.microsoft.com/office/drawing/2014/main" id="{AE472B5D-51B0-18D0-6E61-FBE395D2E39B}"/>
              </a:ext>
            </a:extLst>
          </p:cNvPr>
          <p:cNvPicPr>
            <a:picLocks noChangeAspect="1"/>
          </p:cNvPicPr>
          <p:nvPr/>
        </p:nvPicPr>
        <p:blipFill>
          <a:blip r:embed="rId4"/>
          <a:stretch>
            <a:fillRect/>
          </a:stretch>
        </p:blipFill>
        <p:spPr>
          <a:xfrm>
            <a:off x="6096000" y="133314"/>
            <a:ext cx="4516767" cy="2261203"/>
          </a:xfrm>
          <a:prstGeom prst="rect">
            <a:avLst/>
          </a:prstGeom>
        </p:spPr>
      </p:pic>
      <p:pic>
        <p:nvPicPr>
          <p:cNvPr id="11" name="Picture 10">
            <a:extLst>
              <a:ext uri="{FF2B5EF4-FFF2-40B4-BE49-F238E27FC236}">
                <a16:creationId xmlns:a16="http://schemas.microsoft.com/office/drawing/2014/main" id="{3D122624-44B3-F0B3-A7B9-C4E95CE24246}"/>
              </a:ext>
            </a:extLst>
          </p:cNvPr>
          <p:cNvPicPr>
            <a:picLocks noChangeAspect="1"/>
          </p:cNvPicPr>
          <p:nvPr/>
        </p:nvPicPr>
        <p:blipFill>
          <a:blip r:embed="rId5"/>
          <a:stretch>
            <a:fillRect/>
          </a:stretch>
        </p:blipFill>
        <p:spPr>
          <a:xfrm>
            <a:off x="1586998" y="2387229"/>
            <a:ext cx="4502211" cy="2253916"/>
          </a:xfrm>
          <a:prstGeom prst="rect">
            <a:avLst/>
          </a:prstGeom>
        </p:spPr>
      </p:pic>
      <p:pic>
        <p:nvPicPr>
          <p:cNvPr id="12" name="Picture 11">
            <a:extLst>
              <a:ext uri="{FF2B5EF4-FFF2-40B4-BE49-F238E27FC236}">
                <a16:creationId xmlns:a16="http://schemas.microsoft.com/office/drawing/2014/main" id="{10CFB234-CED6-7E75-7E7B-898A52A5AABA}"/>
              </a:ext>
            </a:extLst>
          </p:cNvPr>
          <p:cNvPicPr>
            <a:picLocks noChangeAspect="1"/>
          </p:cNvPicPr>
          <p:nvPr/>
        </p:nvPicPr>
        <p:blipFill>
          <a:blip r:embed="rId6"/>
          <a:stretch>
            <a:fillRect/>
          </a:stretch>
        </p:blipFill>
        <p:spPr>
          <a:xfrm>
            <a:off x="6067860" y="4546446"/>
            <a:ext cx="4573045" cy="2289377"/>
          </a:xfrm>
          <a:prstGeom prst="rect">
            <a:avLst/>
          </a:prstGeom>
        </p:spPr>
      </p:pic>
      <p:pic>
        <p:nvPicPr>
          <p:cNvPr id="13" name="Picture 12">
            <a:extLst>
              <a:ext uri="{FF2B5EF4-FFF2-40B4-BE49-F238E27FC236}">
                <a16:creationId xmlns:a16="http://schemas.microsoft.com/office/drawing/2014/main" id="{0D270FAD-6BA4-3320-3CDC-9C6B9B7E5982}"/>
              </a:ext>
            </a:extLst>
          </p:cNvPr>
          <p:cNvPicPr>
            <a:picLocks noChangeAspect="1"/>
          </p:cNvPicPr>
          <p:nvPr/>
        </p:nvPicPr>
        <p:blipFill>
          <a:blip r:embed="rId7"/>
          <a:stretch>
            <a:fillRect/>
          </a:stretch>
        </p:blipFill>
        <p:spPr>
          <a:xfrm>
            <a:off x="1552068" y="4604084"/>
            <a:ext cx="4502213" cy="2253917"/>
          </a:xfrm>
          <a:prstGeom prst="rect">
            <a:avLst/>
          </a:prstGeom>
        </p:spPr>
      </p:pic>
    </p:spTree>
    <p:extLst>
      <p:ext uri="{BB962C8B-B14F-4D97-AF65-F5344CB8AC3E}">
        <p14:creationId xmlns:p14="http://schemas.microsoft.com/office/powerpoint/2010/main" val="1165690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5A81C-5CB0-59AA-79CB-27E85AEFFFF9}"/>
              </a:ext>
            </a:extLst>
          </p:cNvPr>
          <p:cNvSpPr>
            <a:spLocks noGrp="1"/>
          </p:cNvSpPr>
          <p:nvPr>
            <p:ph type="title"/>
          </p:nvPr>
        </p:nvSpPr>
        <p:spPr/>
        <p:txBody>
          <a:bodyPr/>
          <a:lstStyle/>
          <a:p>
            <a:r>
              <a:rPr lang="en-GB" dirty="0"/>
              <a:t>Graph Traversals</a:t>
            </a:r>
            <a:endParaRPr lang="en-SE" dirty="0"/>
          </a:p>
        </p:txBody>
      </p:sp>
      <p:sp>
        <p:nvSpPr>
          <p:cNvPr id="3" name="Text Placeholder 2">
            <a:extLst>
              <a:ext uri="{FF2B5EF4-FFF2-40B4-BE49-F238E27FC236}">
                <a16:creationId xmlns:a16="http://schemas.microsoft.com/office/drawing/2014/main" id="{B0E8CB91-77C0-A318-7563-4A7D76E1FDEF}"/>
              </a:ext>
            </a:extLst>
          </p:cNvPr>
          <p:cNvSpPr>
            <a:spLocks noGrp="1"/>
          </p:cNvSpPr>
          <p:nvPr>
            <p:ph type="body" idx="1"/>
          </p:nvPr>
        </p:nvSpPr>
        <p:spPr>
          <a:xfrm>
            <a:off x="358816" y="1568275"/>
            <a:ext cx="10207584" cy="5598413"/>
          </a:xfrm>
        </p:spPr>
        <p:txBody>
          <a:bodyPr/>
          <a:lstStyle/>
          <a:p>
            <a:r>
              <a:rPr lang="en-GB" sz="2400" dirty="0">
                <a:latin typeface="Quattrocento Sans" panose="020B0502050000020003" pitchFamily="34" charset="0"/>
              </a:rPr>
              <a:t>Give one DFS pre-order, in-order and post-order traversal of the following graph, and a topological sort.</a:t>
            </a:r>
          </a:p>
          <a:p>
            <a:r>
              <a:rPr lang="en-GB" dirty="0"/>
              <a:t>Starting from node 4:</a:t>
            </a:r>
          </a:p>
          <a:p>
            <a:pPr lvl="1"/>
            <a:r>
              <a:rPr lang="pt-BR" dirty="0"/>
              <a:t>Pre-order traversal: (4, 5, 1, 2, 3, 0)</a:t>
            </a:r>
          </a:p>
          <a:p>
            <a:pPr lvl="1"/>
            <a:r>
              <a:rPr lang="pt-BR" dirty="0"/>
              <a:t>Post-order traversal:  (3, 2, 1, 5, 4, 0)</a:t>
            </a:r>
          </a:p>
          <a:p>
            <a:pPr lvl="1"/>
            <a:r>
              <a:rPr lang="pt-BR" dirty="0"/>
              <a:t>Topological Sort: (0, 4, 5, 1, 2, 3)</a:t>
            </a:r>
          </a:p>
          <a:p>
            <a:pPr lvl="1"/>
            <a:r>
              <a:rPr lang="pt-BR" dirty="0"/>
              <a:t>BFS: (4, 5, 1, 2, 3, 0)</a:t>
            </a:r>
          </a:p>
          <a:p>
            <a:r>
              <a:rPr lang="en-GB" dirty="0"/>
              <a:t>Starting from node 0:</a:t>
            </a:r>
          </a:p>
          <a:p>
            <a:pPr lvl="1"/>
            <a:r>
              <a:rPr lang="pt-BR" dirty="0"/>
              <a:t>Pre-order traversal: (0, 1, 2, 3, 4, 5)</a:t>
            </a:r>
          </a:p>
          <a:p>
            <a:pPr lvl="1"/>
            <a:r>
              <a:rPr lang="pt-BR" dirty="0"/>
              <a:t>Post-order traversal:  (3, 2, 1, 0, 5, 4)</a:t>
            </a:r>
          </a:p>
          <a:p>
            <a:pPr lvl="1"/>
            <a:r>
              <a:rPr lang="pt-BR" dirty="0"/>
              <a:t>Topological Sort: (4, 5, 0, 1, 2, 3)</a:t>
            </a:r>
          </a:p>
          <a:p>
            <a:pPr lvl="1"/>
            <a:r>
              <a:rPr lang="pt-BR" dirty="0"/>
              <a:t>BFS: (0, 1, 2, 3, 4, 5)</a:t>
            </a:r>
          </a:p>
          <a:p>
            <a:endParaRPr lang="pt-BR" dirty="0"/>
          </a:p>
          <a:p>
            <a:endParaRPr lang="en-SE" dirty="0"/>
          </a:p>
        </p:txBody>
      </p:sp>
      <p:pic>
        <p:nvPicPr>
          <p:cNvPr id="7" name="Picture 6">
            <a:extLst>
              <a:ext uri="{FF2B5EF4-FFF2-40B4-BE49-F238E27FC236}">
                <a16:creationId xmlns:a16="http://schemas.microsoft.com/office/drawing/2014/main" id="{D9301E7B-082E-9226-C60D-C02C7A0C071D}"/>
              </a:ext>
            </a:extLst>
          </p:cNvPr>
          <p:cNvPicPr>
            <a:picLocks noChangeAspect="1"/>
          </p:cNvPicPr>
          <p:nvPr/>
        </p:nvPicPr>
        <p:blipFill>
          <a:blip r:embed="rId2"/>
          <a:stretch>
            <a:fillRect/>
          </a:stretch>
        </p:blipFill>
        <p:spPr>
          <a:xfrm>
            <a:off x="6917598" y="2566867"/>
            <a:ext cx="4915586" cy="1724266"/>
          </a:xfrm>
          <a:prstGeom prst="rect">
            <a:avLst/>
          </a:prstGeom>
        </p:spPr>
      </p:pic>
    </p:spTree>
    <p:extLst>
      <p:ext uri="{BB962C8B-B14F-4D97-AF65-F5344CB8AC3E}">
        <p14:creationId xmlns:p14="http://schemas.microsoft.com/office/powerpoint/2010/main" val="11151614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20000"/>
              </a:lnSpc>
            </a:pPr>
            <a:r>
              <a:rPr lang="en-US" sz="3600" dirty="0"/>
              <a:t>References</a:t>
            </a:r>
          </a:p>
        </p:txBody>
      </p:sp>
      <p:sp>
        <p:nvSpPr>
          <p:cNvPr id="3" name="Content Placeholder 2"/>
          <p:cNvSpPr>
            <a:spLocks noGrp="1"/>
          </p:cNvSpPr>
          <p:nvPr>
            <p:ph idx="1"/>
          </p:nvPr>
        </p:nvSpPr>
        <p:spPr>
          <a:xfrm>
            <a:off x="682905" y="1351737"/>
            <a:ext cx="10567687" cy="4226103"/>
          </a:xfrm>
        </p:spPr>
        <p:txBody>
          <a:bodyPr>
            <a:normAutofit/>
          </a:bodyPr>
          <a:lstStyle/>
          <a:p>
            <a:pPr>
              <a:lnSpc>
                <a:spcPct val="120000"/>
              </a:lnSpc>
            </a:pPr>
            <a:r>
              <a:rPr lang="en-GB" sz="2500" dirty="0"/>
              <a:t>Breadth-first search in 4 minutes (for a tree)</a:t>
            </a:r>
          </a:p>
          <a:p>
            <a:pPr lvl="1">
              <a:lnSpc>
                <a:spcPct val="120000"/>
              </a:lnSpc>
            </a:pPr>
            <a:r>
              <a:rPr lang="en-GB" dirty="0">
                <a:hlinkClick r:id="rId3"/>
              </a:rPr>
              <a:t>https://www.youtube.com/watch?v=HZ5YTanv5QE</a:t>
            </a:r>
            <a:r>
              <a:rPr lang="en-GB" dirty="0"/>
              <a:t> </a:t>
            </a:r>
          </a:p>
          <a:p>
            <a:pPr>
              <a:lnSpc>
                <a:spcPct val="120000"/>
              </a:lnSpc>
            </a:pPr>
            <a:r>
              <a:rPr lang="en-GB" sz="2500" dirty="0"/>
              <a:t>Depth-first search in 4 minutes (for a tree)</a:t>
            </a:r>
          </a:p>
          <a:p>
            <a:pPr lvl="1">
              <a:lnSpc>
                <a:spcPct val="120000"/>
              </a:lnSpc>
            </a:pPr>
            <a:r>
              <a:rPr lang="en-GB" dirty="0">
                <a:hlinkClick r:id="rId4"/>
              </a:rPr>
              <a:t>https://www.youtube.com/watch?v=Urx87-NMm6c</a:t>
            </a:r>
            <a:r>
              <a:rPr lang="en-GB" dirty="0"/>
              <a:t> </a:t>
            </a:r>
          </a:p>
          <a:p>
            <a:pPr>
              <a:lnSpc>
                <a:spcPct val="120000"/>
              </a:lnSpc>
            </a:pPr>
            <a:r>
              <a:rPr lang="en-GB" sz="2500" dirty="0"/>
              <a:t>Graph Traversals - Breadth First and Depth First (for an undirected graph)</a:t>
            </a:r>
          </a:p>
          <a:p>
            <a:pPr lvl="1">
              <a:lnSpc>
                <a:spcPct val="120000"/>
              </a:lnSpc>
            </a:pPr>
            <a:r>
              <a:rPr lang="en-US" dirty="0">
                <a:hlinkClick r:id="rId5"/>
              </a:rPr>
              <a:t>https://www.youtube.com/watch?v=bIA8HEEUxZI</a:t>
            </a:r>
            <a:r>
              <a:rPr lang="en-US" dirty="0"/>
              <a:t> </a:t>
            </a:r>
          </a:p>
        </p:txBody>
      </p:sp>
    </p:spTree>
    <p:extLst>
      <p:ext uri="{BB962C8B-B14F-4D97-AF65-F5344CB8AC3E}">
        <p14:creationId xmlns:p14="http://schemas.microsoft.com/office/powerpoint/2010/main" val="2836115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3"/>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Graph: Formal Definition</a:t>
            </a:r>
            <a:endParaRPr/>
          </a:p>
        </p:txBody>
      </p:sp>
      <p:sp>
        <p:nvSpPr>
          <p:cNvPr id="208" name="Google Shape;208;p23"/>
          <p:cNvSpPr txBox="1">
            <a:spLocks noGrp="1"/>
          </p:cNvSpPr>
          <p:nvPr>
            <p:ph type="body" idx="1"/>
          </p:nvPr>
        </p:nvSpPr>
        <p:spPr>
          <a:xfrm>
            <a:off x="422850" y="1463856"/>
            <a:ext cx="11187300" cy="4978800"/>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0"/>
              </a:spcBef>
              <a:spcAft>
                <a:spcPts val="0"/>
              </a:spcAft>
              <a:buNone/>
            </a:pPr>
            <a:r>
              <a:rPr lang="en-US" sz="2800" dirty="0"/>
              <a:t>A </a:t>
            </a:r>
            <a:r>
              <a:rPr lang="en-US" sz="2800" b="1" dirty="0">
                <a:solidFill>
                  <a:srgbClr val="4C3282"/>
                </a:solidFill>
              </a:rPr>
              <a:t>graph</a:t>
            </a:r>
            <a:r>
              <a:rPr lang="en-US" sz="2800" dirty="0"/>
              <a:t> is defined by a pair of sets G = (V, E) where…</a:t>
            </a:r>
            <a:endParaRPr sz="2800" dirty="0"/>
          </a:p>
          <a:p>
            <a:pPr marL="914400" lvl="0" indent="0" algn="l" rtl="0">
              <a:spcBef>
                <a:spcPts val="400"/>
              </a:spcBef>
              <a:spcAft>
                <a:spcPts val="0"/>
              </a:spcAft>
              <a:buNone/>
            </a:pPr>
            <a:endParaRPr sz="2400" dirty="0"/>
          </a:p>
          <a:p>
            <a:pPr marL="457200" lvl="0" indent="-381000" algn="l" rtl="0">
              <a:spcBef>
                <a:spcPts val="400"/>
              </a:spcBef>
              <a:spcAft>
                <a:spcPts val="0"/>
              </a:spcAft>
              <a:buSzPts val="2400"/>
              <a:buChar char="●"/>
            </a:pPr>
            <a:r>
              <a:rPr lang="en-US" sz="2400" dirty="0"/>
              <a:t>V is a set of </a:t>
            </a:r>
            <a:r>
              <a:rPr lang="en-US" sz="2400" b="1" dirty="0">
                <a:solidFill>
                  <a:srgbClr val="4C3282"/>
                </a:solidFill>
              </a:rPr>
              <a:t>nodes</a:t>
            </a:r>
            <a:endParaRPr sz="1800" dirty="0"/>
          </a:p>
          <a:p>
            <a:pPr marL="914400" lvl="1" indent="-342900" algn="l" rtl="0">
              <a:spcBef>
                <a:spcPts val="0"/>
              </a:spcBef>
              <a:spcAft>
                <a:spcPts val="0"/>
              </a:spcAft>
              <a:buSzPts val="1800"/>
              <a:buChar char="○"/>
            </a:pPr>
            <a:r>
              <a:rPr lang="en-US" sz="1800" dirty="0"/>
              <a:t>A node or “node” is a data entity</a:t>
            </a:r>
            <a:endParaRPr sz="1800" dirty="0"/>
          </a:p>
          <a:p>
            <a:pPr marL="914400" lvl="1" indent="-342900" algn="l" rtl="0">
              <a:spcBef>
                <a:spcPts val="0"/>
              </a:spcBef>
              <a:spcAft>
                <a:spcPts val="0"/>
              </a:spcAft>
              <a:buSzPts val="1800"/>
              <a:buChar char="○"/>
            </a:pPr>
            <a:r>
              <a:rPr lang="en-US" sz="2400" dirty="0">
                <a:solidFill>
                  <a:srgbClr val="4C3282"/>
                </a:solidFill>
              </a:rPr>
              <a:t>V = { A, B, C, D, E, F, G, H }</a:t>
            </a:r>
            <a:endParaRPr sz="2400" dirty="0">
              <a:solidFill>
                <a:srgbClr val="4C3282"/>
              </a:solidFill>
            </a:endParaRPr>
          </a:p>
          <a:p>
            <a:pPr marL="0" lvl="0" indent="0" algn="l" rtl="0">
              <a:spcBef>
                <a:spcPts val="600"/>
              </a:spcBef>
              <a:spcAft>
                <a:spcPts val="0"/>
              </a:spcAft>
              <a:buNone/>
            </a:pPr>
            <a:endParaRPr sz="2400" dirty="0">
              <a:solidFill>
                <a:srgbClr val="4C3282"/>
              </a:solidFill>
            </a:endParaRPr>
          </a:p>
          <a:p>
            <a:pPr marL="457200" lvl="0" indent="-381000" algn="l" rtl="0">
              <a:spcBef>
                <a:spcPts val="600"/>
              </a:spcBef>
              <a:spcAft>
                <a:spcPts val="0"/>
              </a:spcAft>
              <a:buClr>
                <a:srgbClr val="4C3283"/>
              </a:buClr>
              <a:buSzPts val="2400"/>
              <a:buFont typeface="Quattrocento Sans"/>
              <a:buChar char="●"/>
            </a:pPr>
            <a:r>
              <a:rPr lang="en-US" sz="2400" dirty="0"/>
              <a:t>E is a set of </a:t>
            </a:r>
            <a:r>
              <a:rPr lang="en-US" sz="2400" b="1" dirty="0">
                <a:solidFill>
                  <a:srgbClr val="4C3282"/>
                </a:solidFill>
              </a:rPr>
              <a:t>edges</a:t>
            </a:r>
            <a:r>
              <a:rPr lang="en-US" sz="2400" dirty="0"/>
              <a:t> </a:t>
            </a:r>
            <a:endParaRPr sz="1800" dirty="0"/>
          </a:p>
          <a:p>
            <a:pPr marL="914400" lvl="1" indent="-342900" algn="l" rtl="0">
              <a:spcBef>
                <a:spcPts val="600"/>
              </a:spcBef>
              <a:spcAft>
                <a:spcPts val="0"/>
              </a:spcAft>
              <a:buSzPts val="1800"/>
              <a:buChar char="○"/>
            </a:pPr>
            <a:r>
              <a:rPr lang="en-US" sz="1800" dirty="0"/>
              <a:t>An edge is a connection between two nodes</a:t>
            </a:r>
            <a:endParaRPr sz="1400" dirty="0">
              <a:latin typeface="Arial"/>
              <a:ea typeface="Arial"/>
              <a:cs typeface="Arial"/>
              <a:sym typeface="Arial"/>
            </a:endParaRPr>
          </a:p>
          <a:p>
            <a:pPr marL="914400" lvl="1" indent="-342900" algn="l" rtl="0">
              <a:spcBef>
                <a:spcPts val="600"/>
              </a:spcBef>
              <a:spcAft>
                <a:spcPts val="0"/>
              </a:spcAft>
              <a:buSzPts val="1800"/>
              <a:buChar char="○"/>
            </a:pPr>
            <a:r>
              <a:rPr lang="en-US" sz="2400" dirty="0">
                <a:solidFill>
                  <a:srgbClr val="B6A479"/>
                </a:solidFill>
              </a:rPr>
              <a:t>E = { (A, B), (A, C), (A, D), (A, H), </a:t>
            </a:r>
            <a:endParaRPr sz="2400" dirty="0">
              <a:solidFill>
                <a:srgbClr val="B6A479"/>
              </a:solidFill>
            </a:endParaRPr>
          </a:p>
          <a:p>
            <a:pPr marL="914400" lvl="0" indent="0" algn="l" rtl="0">
              <a:spcBef>
                <a:spcPts val="600"/>
              </a:spcBef>
              <a:spcAft>
                <a:spcPts val="0"/>
              </a:spcAft>
              <a:buNone/>
            </a:pPr>
            <a:r>
              <a:rPr lang="en-US" sz="2400" dirty="0">
                <a:solidFill>
                  <a:srgbClr val="B6A479"/>
                </a:solidFill>
              </a:rPr>
              <a:t>(C, B), (B, D), (D, E), (D, F),</a:t>
            </a:r>
            <a:r>
              <a:rPr lang="en-US" sz="1400" dirty="0">
                <a:latin typeface="Arial"/>
                <a:ea typeface="Arial"/>
                <a:cs typeface="Arial"/>
                <a:sym typeface="Arial"/>
              </a:rPr>
              <a:t> </a:t>
            </a:r>
            <a:endParaRPr sz="1400" dirty="0">
              <a:latin typeface="Arial"/>
              <a:ea typeface="Arial"/>
              <a:cs typeface="Arial"/>
              <a:sym typeface="Arial"/>
            </a:endParaRPr>
          </a:p>
          <a:p>
            <a:pPr marL="914400" lvl="0" indent="0" algn="l" rtl="0">
              <a:spcBef>
                <a:spcPts val="600"/>
              </a:spcBef>
              <a:spcAft>
                <a:spcPts val="0"/>
              </a:spcAft>
              <a:buNone/>
            </a:pPr>
            <a:r>
              <a:rPr lang="en-US" sz="2400" dirty="0">
                <a:solidFill>
                  <a:srgbClr val="B6A479"/>
                </a:solidFill>
              </a:rPr>
              <a:t>(F, G), (G, H)}</a:t>
            </a:r>
            <a:endParaRPr sz="2400" dirty="0">
              <a:solidFill>
                <a:srgbClr val="4C3282"/>
              </a:solidFill>
            </a:endParaRPr>
          </a:p>
          <a:p>
            <a:pPr marL="0" lvl="0" indent="0" algn="l" rtl="0">
              <a:lnSpc>
                <a:spcPct val="90000"/>
              </a:lnSpc>
              <a:spcBef>
                <a:spcPts val="0"/>
              </a:spcBef>
              <a:spcAft>
                <a:spcPts val="0"/>
              </a:spcAft>
              <a:buNone/>
            </a:pPr>
            <a:endParaRPr sz="2800" dirty="0"/>
          </a:p>
          <a:p>
            <a:pPr marL="0" lvl="0" indent="0" algn="l" rtl="0">
              <a:lnSpc>
                <a:spcPct val="90000"/>
              </a:lnSpc>
              <a:spcBef>
                <a:spcPts val="0"/>
              </a:spcBef>
              <a:spcAft>
                <a:spcPts val="0"/>
              </a:spcAft>
              <a:buNone/>
            </a:pPr>
            <a:endParaRPr sz="2800" dirty="0"/>
          </a:p>
        </p:txBody>
      </p:sp>
      <p:grpSp>
        <p:nvGrpSpPr>
          <p:cNvPr id="209" name="Google Shape;209;p23"/>
          <p:cNvGrpSpPr/>
          <p:nvPr/>
        </p:nvGrpSpPr>
        <p:grpSpPr>
          <a:xfrm>
            <a:off x="8340267" y="1252191"/>
            <a:ext cx="3734950" cy="4896139"/>
            <a:chOff x="8368643" y="587830"/>
            <a:chExt cx="3734950" cy="4896139"/>
          </a:xfrm>
        </p:grpSpPr>
        <p:grpSp>
          <p:nvGrpSpPr>
            <p:cNvPr id="210" name="Google Shape;210;p23"/>
            <p:cNvGrpSpPr/>
            <p:nvPr/>
          </p:nvGrpSpPr>
          <p:grpSpPr>
            <a:xfrm>
              <a:off x="10567163" y="2985184"/>
              <a:ext cx="690113" cy="690113"/>
              <a:chOff x="8951148" y="4676944"/>
              <a:chExt cx="690113" cy="690113"/>
            </a:xfrm>
          </p:grpSpPr>
          <p:sp>
            <p:nvSpPr>
              <p:cNvPr id="211" name="Google Shape;211;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12" name="Google Shape;212;p23"/>
              <p:cNvSpPr txBox="1"/>
              <p:nvPr/>
            </p:nvSpPr>
            <p:spPr>
              <a:xfrm>
                <a:off x="9130133" y="48373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grpSp>
          <p:nvGrpSpPr>
            <p:cNvPr id="213" name="Google Shape;213;p23"/>
            <p:cNvGrpSpPr/>
            <p:nvPr/>
          </p:nvGrpSpPr>
          <p:grpSpPr>
            <a:xfrm>
              <a:off x="10303324" y="4457870"/>
              <a:ext cx="690113" cy="690113"/>
              <a:chOff x="8951148" y="4676944"/>
              <a:chExt cx="690113" cy="690113"/>
            </a:xfrm>
          </p:grpSpPr>
          <p:sp>
            <p:nvSpPr>
              <p:cNvPr id="214" name="Google Shape;214;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15" name="Google Shape;215;p23"/>
              <p:cNvSpPr txBox="1"/>
              <p:nvPr/>
            </p:nvSpPr>
            <p:spPr>
              <a:xfrm>
                <a:off x="9130133" y="4837334"/>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grpSp>
        <p:grpSp>
          <p:nvGrpSpPr>
            <p:cNvPr id="216" name="Google Shape;216;p23"/>
            <p:cNvGrpSpPr/>
            <p:nvPr/>
          </p:nvGrpSpPr>
          <p:grpSpPr>
            <a:xfrm>
              <a:off x="11413480" y="3683042"/>
              <a:ext cx="690113" cy="690113"/>
              <a:chOff x="8951148" y="4676944"/>
              <a:chExt cx="690113" cy="690113"/>
            </a:xfrm>
          </p:grpSpPr>
          <p:sp>
            <p:nvSpPr>
              <p:cNvPr id="217" name="Google Shape;217;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18" name="Google Shape;218;p23"/>
              <p:cNvSpPr txBox="1"/>
              <p:nvPr/>
            </p:nvSpPr>
            <p:spPr>
              <a:xfrm>
                <a:off x="9130133" y="48373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grpSp>
          <p:nvGrpSpPr>
            <p:cNvPr id="219" name="Google Shape;219;p23"/>
            <p:cNvGrpSpPr/>
            <p:nvPr/>
          </p:nvGrpSpPr>
          <p:grpSpPr>
            <a:xfrm>
              <a:off x="9020865" y="3621971"/>
              <a:ext cx="690113" cy="690113"/>
              <a:chOff x="8951148" y="4676944"/>
              <a:chExt cx="690113" cy="690113"/>
            </a:xfrm>
          </p:grpSpPr>
          <p:sp>
            <p:nvSpPr>
              <p:cNvPr id="220" name="Google Shape;220;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21" name="Google Shape;221;p23"/>
              <p:cNvSpPr txBox="1"/>
              <p:nvPr/>
            </p:nvSpPr>
            <p:spPr>
              <a:xfrm>
                <a:off x="9130133" y="4837334"/>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grpSp>
          <p:nvGrpSpPr>
            <p:cNvPr id="222" name="Google Shape;222;p23"/>
            <p:cNvGrpSpPr/>
            <p:nvPr/>
          </p:nvGrpSpPr>
          <p:grpSpPr>
            <a:xfrm>
              <a:off x="8447744" y="4793856"/>
              <a:ext cx="690113" cy="690113"/>
              <a:chOff x="8951148" y="4676944"/>
              <a:chExt cx="690113" cy="690113"/>
            </a:xfrm>
          </p:grpSpPr>
          <p:sp>
            <p:nvSpPr>
              <p:cNvPr id="223" name="Google Shape;223;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24" name="Google Shape;224;p23"/>
              <p:cNvSpPr txBox="1"/>
              <p:nvPr/>
            </p:nvSpPr>
            <p:spPr>
              <a:xfrm>
                <a:off x="9130133" y="4837334"/>
                <a:ext cx="30008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E</a:t>
                </a:r>
                <a:endParaRPr/>
              </a:p>
            </p:txBody>
          </p:sp>
        </p:grpSp>
        <p:grpSp>
          <p:nvGrpSpPr>
            <p:cNvPr id="225" name="Google Shape;225;p23"/>
            <p:cNvGrpSpPr/>
            <p:nvPr/>
          </p:nvGrpSpPr>
          <p:grpSpPr>
            <a:xfrm>
              <a:off x="8368643" y="2064144"/>
              <a:ext cx="690113" cy="690113"/>
              <a:chOff x="8951148" y="4676944"/>
              <a:chExt cx="690113" cy="690113"/>
            </a:xfrm>
          </p:grpSpPr>
          <p:sp>
            <p:nvSpPr>
              <p:cNvPr id="226" name="Google Shape;226;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27" name="Google Shape;227;p23"/>
              <p:cNvSpPr txBox="1"/>
              <p:nvPr/>
            </p:nvSpPr>
            <p:spPr>
              <a:xfrm>
                <a:off x="9130133" y="4837334"/>
                <a:ext cx="2952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F</a:t>
                </a:r>
                <a:endParaRPr/>
              </a:p>
            </p:txBody>
          </p:sp>
        </p:grpSp>
        <p:grpSp>
          <p:nvGrpSpPr>
            <p:cNvPr id="228" name="Google Shape;228;p23"/>
            <p:cNvGrpSpPr/>
            <p:nvPr/>
          </p:nvGrpSpPr>
          <p:grpSpPr>
            <a:xfrm>
              <a:off x="9137857" y="587830"/>
              <a:ext cx="690113" cy="690113"/>
              <a:chOff x="8951148" y="4676944"/>
              <a:chExt cx="690113" cy="690113"/>
            </a:xfrm>
          </p:grpSpPr>
          <p:sp>
            <p:nvSpPr>
              <p:cNvPr id="229" name="Google Shape;229;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30" name="Google Shape;230;p23"/>
              <p:cNvSpPr txBox="1"/>
              <p:nvPr/>
            </p:nvSpPr>
            <p:spPr>
              <a:xfrm>
                <a:off x="9130133" y="4837334"/>
                <a:ext cx="34015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G</a:t>
                </a:r>
                <a:endParaRPr/>
              </a:p>
            </p:txBody>
          </p:sp>
        </p:grpSp>
        <p:grpSp>
          <p:nvGrpSpPr>
            <p:cNvPr id="231" name="Google Shape;231;p23"/>
            <p:cNvGrpSpPr/>
            <p:nvPr/>
          </p:nvGrpSpPr>
          <p:grpSpPr>
            <a:xfrm>
              <a:off x="10413861" y="1277943"/>
              <a:ext cx="690113" cy="690113"/>
              <a:chOff x="8951148" y="4676944"/>
              <a:chExt cx="690113" cy="690113"/>
            </a:xfrm>
          </p:grpSpPr>
          <p:sp>
            <p:nvSpPr>
              <p:cNvPr id="232" name="Google Shape;232;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33" name="Google Shape;233;p23"/>
              <p:cNvSpPr txBox="1"/>
              <p:nvPr/>
            </p:nvSpPr>
            <p:spPr>
              <a:xfrm>
                <a:off x="9130133" y="4837334"/>
                <a:ext cx="34496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H</a:t>
                </a:r>
                <a:endParaRPr/>
              </a:p>
            </p:txBody>
          </p:sp>
        </p:grpSp>
        <p:cxnSp>
          <p:nvCxnSpPr>
            <p:cNvPr id="234" name="Google Shape;234;p23"/>
            <p:cNvCxnSpPr>
              <a:stCxn id="229" idx="6"/>
              <a:endCxn id="232" idx="1"/>
            </p:cNvCxnSpPr>
            <p:nvPr/>
          </p:nvCxnSpPr>
          <p:spPr>
            <a:xfrm>
              <a:off x="9827970" y="932887"/>
              <a:ext cx="687000" cy="446100"/>
            </a:xfrm>
            <a:prstGeom prst="straightConnector1">
              <a:avLst/>
            </a:prstGeom>
            <a:noFill/>
            <a:ln w="28575" cap="flat" cmpd="sng">
              <a:solidFill>
                <a:srgbClr val="B6A479"/>
              </a:solidFill>
              <a:prstDash val="solid"/>
              <a:round/>
              <a:headEnd type="none" w="sm" len="sm"/>
              <a:tailEnd type="none" w="sm" len="sm"/>
            </a:ln>
          </p:spPr>
        </p:cxnSp>
        <p:cxnSp>
          <p:nvCxnSpPr>
            <p:cNvPr id="235" name="Google Shape;235;p23"/>
            <p:cNvCxnSpPr>
              <a:stCxn id="229" idx="3"/>
              <a:endCxn id="226" idx="0"/>
            </p:cNvCxnSpPr>
            <p:nvPr/>
          </p:nvCxnSpPr>
          <p:spPr>
            <a:xfrm flipH="1">
              <a:off x="8713622" y="1176878"/>
              <a:ext cx="525300" cy="887400"/>
            </a:xfrm>
            <a:prstGeom prst="straightConnector1">
              <a:avLst/>
            </a:prstGeom>
            <a:noFill/>
            <a:ln w="28575" cap="flat" cmpd="sng">
              <a:solidFill>
                <a:srgbClr val="B6A479"/>
              </a:solidFill>
              <a:prstDash val="solid"/>
              <a:round/>
              <a:headEnd type="none" w="sm" len="sm"/>
              <a:tailEnd type="none" w="sm" len="sm"/>
            </a:ln>
          </p:spPr>
        </p:cxnSp>
        <p:cxnSp>
          <p:nvCxnSpPr>
            <p:cNvPr id="236" name="Google Shape;236;p23"/>
            <p:cNvCxnSpPr>
              <a:stCxn id="226" idx="4"/>
              <a:endCxn id="220" idx="1"/>
            </p:cNvCxnSpPr>
            <p:nvPr/>
          </p:nvCxnSpPr>
          <p:spPr>
            <a:xfrm>
              <a:off x="8713700" y="2754257"/>
              <a:ext cx="408300" cy="968700"/>
            </a:xfrm>
            <a:prstGeom prst="straightConnector1">
              <a:avLst/>
            </a:prstGeom>
            <a:noFill/>
            <a:ln w="28575" cap="flat" cmpd="sng">
              <a:solidFill>
                <a:srgbClr val="B6A479"/>
              </a:solidFill>
              <a:prstDash val="solid"/>
              <a:round/>
              <a:headEnd type="none" w="sm" len="sm"/>
              <a:tailEnd type="none" w="sm" len="sm"/>
            </a:ln>
          </p:spPr>
        </p:cxnSp>
        <p:cxnSp>
          <p:nvCxnSpPr>
            <p:cNvPr id="237" name="Google Shape;237;p23"/>
            <p:cNvCxnSpPr>
              <a:stCxn id="220" idx="4"/>
              <a:endCxn id="223" idx="7"/>
            </p:cNvCxnSpPr>
            <p:nvPr/>
          </p:nvCxnSpPr>
          <p:spPr>
            <a:xfrm flipH="1">
              <a:off x="9036822" y="4312084"/>
              <a:ext cx="329100" cy="582900"/>
            </a:xfrm>
            <a:prstGeom prst="straightConnector1">
              <a:avLst/>
            </a:prstGeom>
            <a:noFill/>
            <a:ln w="28575" cap="flat" cmpd="sng">
              <a:solidFill>
                <a:srgbClr val="B6A479"/>
              </a:solidFill>
              <a:prstDash val="solid"/>
              <a:round/>
              <a:headEnd type="none" w="sm" len="sm"/>
              <a:tailEnd type="none" w="sm" len="sm"/>
            </a:ln>
          </p:spPr>
        </p:cxnSp>
        <p:cxnSp>
          <p:nvCxnSpPr>
            <p:cNvPr id="238" name="Google Shape;238;p23"/>
            <p:cNvCxnSpPr>
              <a:stCxn id="232" idx="4"/>
              <a:endCxn id="211" idx="0"/>
            </p:cNvCxnSpPr>
            <p:nvPr/>
          </p:nvCxnSpPr>
          <p:spPr>
            <a:xfrm>
              <a:off x="10758918" y="1968056"/>
              <a:ext cx="153300" cy="1017000"/>
            </a:xfrm>
            <a:prstGeom prst="straightConnector1">
              <a:avLst/>
            </a:prstGeom>
            <a:noFill/>
            <a:ln w="28575" cap="flat" cmpd="sng">
              <a:solidFill>
                <a:srgbClr val="B6A479"/>
              </a:solidFill>
              <a:prstDash val="solid"/>
              <a:round/>
              <a:headEnd type="none" w="sm" len="sm"/>
              <a:tailEnd type="none" w="sm" len="sm"/>
            </a:ln>
          </p:spPr>
        </p:cxnSp>
        <p:cxnSp>
          <p:nvCxnSpPr>
            <p:cNvPr id="239" name="Google Shape;239;p23"/>
            <p:cNvCxnSpPr>
              <a:stCxn id="211" idx="2"/>
              <a:endCxn id="220" idx="7"/>
            </p:cNvCxnSpPr>
            <p:nvPr/>
          </p:nvCxnSpPr>
          <p:spPr>
            <a:xfrm flipH="1">
              <a:off x="9609863" y="3330241"/>
              <a:ext cx="957300" cy="392700"/>
            </a:xfrm>
            <a:prstGeom prst="straightConnector1">
              <a:avLst/>
            </a:prstGeom>
            <a:noFill/>
            <a:ln w="28575" cap="flat" cmpd="sng">
              <a:solidFill>
                <a:srgbClr val="B6A479"/>
              </a:solidFill>
              <a:prstDash val="solid"/>
              <a:round/>
              <a:headEnd type="none" w="sm" len="sm"/>
              <a:tailEnd type="none" w="sm" len="sm"/>
            </a:ln>
          </p:spPr>
        </p:cxnSp>
        <p:cxnSp>
          <p:nvCxnSpPr>
            <p:cNvPr id="240" name="Google Shape;240;p23"/>
            <p:cNvCxnSpPr>
              <a:stCxn id="211" idx="4"/>
              <a:endCxn id="214" idx="0"/>
            </p:cNvCxnSpPr>
            <p:nvPr/>
          </p:nvCxnSpPr>
          <p:spPr>
            <a:xfrm flipH="1">
              <a:off x="10648520" y="3675297"/>
              <a:ext cx="263700" cy="782700"/>
            </a:xfrm>
            <a:prstGeom prst="straightConnector1">
              <a:avLst/>
            </a:prstGeom>
            <a:noFill/>
            <a:ln w="19050" cap="flat" cmpd="sng">
              <a:solidFill>
                <a:srgbClr val="B6A479"/>
              </a:solidFill>
              <a:prstDash val="solid"/>
              <a:round/>
              <a:headEnd type="none" w="sm" len="sm"/>
              <a:tailEnd type="none" w="sm" len="sm"/>
            </a:ln>
          </p:spPr>
        </p:cxnSp>
        <p:cxnSp>
          <p:nvCxnSpPr>
            <p:cNvPr id="241" name="Google Shape;241;p23"/>
            <p:cNvCxnSpPr>
              <a:stCxn id="220" idx="5"/>
              <a:endCxn id="214" idx="1"/>
            </p:cNvCxnSpPr>
            <p:nvPr/>
          </p:nvCxnSpPr>
          <p:spPr>
            <a:xfrm>
              <a:off x="9609913" y="4211019"/>
              <a:ext cx="794400" cy="348000"/>
            </a:xfrm>
            <a:prstGeom prst="straightConnector1">
              <a:avLst/>
            </a:prstGeom>
            <a:noFill/>
            <a:ln w="28575" cap="flat" cmpd="sng">
              <a:solidFill>
                <a:srgbClr val="B6A479"/>
              </a:solidFill>
              <a:prstDash val="solid"/>
              <a:round/>
              <a:headEnd type="none" w="sm" len="sm"/>
              <a:tailEnd type="none" w="sm" len="sm"/>
            </a:ln>
          </p:spPr>
        </p:cxnSp>
        <p:cxnSp>
          <p:nvCxnSpPr>
            <p:cNvPr id="242" name="Google Shape;242;p23"/>
            <p:cNvCxnSpPr>
              <a:stCxn id="217" idx="3"/>
              <a:endCxn id="214" idx="7"/>
            </p:cNvCxnSpPr>
            <p:nvPr/>
          </p:nvCxnSpPr>
          <p:spPr>
            <a:xfrm flipH="1">
              <a:off x="10892345" y="4272090"/>
              <a:ext cx="622200" cy="286800"/>
            </a:xfrm>
            <a:prstGeom prst="straightConnector1">
              <a:avLst/>
            </a:prstGeom>
            <a:noFill/>
            <a:ln w="19050" cap="flat" cmpd="sng">
              <a:solidFill>
                <a:srgbClr val="B6A479"/>
              </a:solidFill>
              <a:prstDash val="solid"/>
              <a:round/>
              <a:headEnd type="none" w="sm" len="sm"/>
              <a:tailEnd type="none" w="sm" len="sm"/>
            </a:ln>
          </p:spPr>
        </p:cxnSp>
        <p:cxnSp>
          <p:nvCxnSpPr>
            <p:cNvPr id="243" name="Google Shape;243;p23"/>
            <p:cNvCxnSpPr>
              <a:stCxn id="211" idx="5"/>
              <a:endCxn id="217" idx="1"/>
            </p:cNvCxnSpPr>
            <p:nvPr/>
          </p:nvCxnSpPr>
          <p:spPr>
            <a:xfrm>
              <a:off x="11156211" y="3574232"/>
              <a:ext cx="358200" cy="210000"/>
            </a:xfrm>
            <a:prstGeom prst="straightConnector1">
              <a:avLst/>
            </a:prstGeom>
            <a:noFill/>
            <a:ln w="28575" cap="flat" cmpd="sng">
              <a:solidFill>
                <a:srgbClr val="B6A479"/>
              </a:solidFill>
              <a:prstDash val="solid"/>
              <a:round/>
              <a:headEnd type="none" w="sm" len="sm"/>
              <a:tailEnd type="none" w="sm" len="sm"/>
            </a:ln>
          </p:spPr>
        </p:cxn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44"/>
          <p:cNvSpPr txBox="1"/>
          <p:nvPr/>
        </p:nvSpPr>
        <p:spPr>
          <a:xfrm>
            <a:off x="1870000" y="2148850"/>
            <a:ext cx="7257600" cy="2824500"/>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600"/>
              </a:spcBef>
              <a:spcAft>
                <a:spcPts val="0"/>
              </a:spcAft>
              <a:buNone/>
            </a:pPr>
            <a:r>
              <a:rPr lang="en-US" sz="3500">
                <a:solidFill>
                  <a:srgbClr val="888888"/>
                </a:solidFill>
                <a:highlight>
                  <a:srgbClr val="FFFFFF"/>
                </a:highlight>
                <a:latin typeface="Quattrocento Sans"/>
                <a:ea typeface="Quattrocento Sans"/>
                <a:cs typeface="Quattrocento Sans"/>
                <a:sym typeface="Quattrocento Sans"/>
              </a:rPr>
              <a:t>Graph Traversals</a:t>
            </a:r>
            <a:endParaRPr sz="3500">
              <a:solidFill>
                <a:srgbClr val="888888"/>
              </a:solidFill>
              <a:highlight>
                <a:srgbClr val="FFFFFF"/>
              </a:highlight>
              <a:latin typeface="Quattrocento Sans"/>
              <a:ea typeface="Quattrocento Sans"/>
              <a:cs typeface="Quattrocento Sans"/>
              <a:sym typeface="Quattrocento Sans"/>
            </a:endParaRPr>
          </a:p>
          <a:p>
            <a:pPr marL="0" lvl="0" indent="0" algn="l" rtl="0">
              <a:lnSpc>
                <a:spcPct val="90000"/>
              </a:lnSpc>
              <a:spcBef>
                <a:spcPts val="600"/>
              </a:spcBef>
              <a:spcAft>
                <a:spcPts val="0"/>
              </a:spcAft>
              <a:buNone/>
            </a:pPr>
            <a:r>
              <a:rPr lang="en-US" sz="3500">
                <a:solidFill>
                  <a:srgbClr val="888888"/>
                </a:solidFill>
                <a:highlight>
                  <a:srgbClr val="FFFFFF"/>
                </a:highlight>
                <a:latin typeface="Quattrocento Sans"/>
                <a:ea typeface="Quattrocento Sans"/>
                <a:cs typeface="Quattrocento Sans"/>
                <a:sym typeface="Quattrocento Sans"/>
              </a:rPr>
              <a:t>Topological Sort</a:t>
            </a:r>
            <a:endParaRPr sz="3500">
              <a:solidFill>
                <a:srgbClr val="888888"/>
              </a:solidFill>
              <a:highlight>
                <a:srgbClr val="FFFFFF"/>
              </a:highlight>
              <a:latin typeface="Quattrocento Sans"/>
              <a:ea typeface="Quattrocento Sans"/>
              <a:cs typeface="Quattrocento Sans"/>
              <a:sym typeface="Quattrocento Sans"/>
            </a:endParaRPr>
          </a:p>
          <a:p>
            <a:pPr marL="0" lvl="0" indent="0" algn="l" rtl="0">
              <a:lnSpc>
                <a:spcPct val="90000"/>
              </a:lnSpc>
              <a:spcBef>
                <a:spcPts val="600"/>
              </a:spcBef>
              <a:spcAft>
                <a:spcPts val="0"/>
              </a:spcAft>
              <a:buNone/>
            </a:pPr>
            <a:r>
              <a:rPr lang="en-US" sz="3500">
                <a:solidFill>
                  <a:schemeClr val="dk1"/>
                </a:solidFill>
                <a:highlight>
                  <a:srgbClr val="FFFFFF"/>
                </a:highlight>
                <a:latin typeface="Quattrocento Sans"/>
                <a:ea typeface="Quattrocento Sans"/>
                <a:cs typeface="Quattrocento Sans"/>
                <a:sym typeface="Quattrocento Sans"/>
              </a:rPr>
              <a:t>Shortest Path</a:t>
            </a:r>
            <a:endParaRPr sz="3500">
              <a:solidFill>
                <a:schemeClr val="dk1"/>
              </a:solidFill>
              <a:highlight>
                <a:srgbClr val="FFFFFF"/>
              </a:highlight>
              <a:latin typeface="Quattrocento Sans"/>
              <a:ea typeface="Quattrocento Sans"/>
              <a:cs typeface="Quattrocento Sans"/>
              <a:sym typeface="Quattrocento Sans"/>
            </a:endParaRPr>
          </a:p>
          <a:p>
            <a:pPr marL="0" lvl="0" indent="0" algn="l" rtl="0">
              <a:lnSpc>
                <a:spcPct val="90000"/>
              </a:lnSpc>
              <a:spcBef>
                <a:spcPts val="600"/>
              </a:spcBef>
              <a:spcAft>
                <a:spcPts val="0"/>
              </a:spcAft>
              <a:buNone/>
            </a:pPr>
            <a:endParaRPr sz="3500">
              <a:solidFill>
                <a:srgbClr val="888888"/>
              </a:solidFill>
              <a:highlight>
                <a:srgbClr val="FFFFFF"/>
              </a:highlight>
              <a:latin typeface="Quattrocento Sans"/>
              <a:ea typeface="Quattrocento Sans"/>
              <a:cs typeface="Quattrocento Sans"/>
              <a:sym typeface="Quattrocento Sans"/>
            </a:endParaRPr>
          </a:p>
          <a:p>
            <a:pPr marL="0" lvl="0" indent="0" algn="l" rtl="0">
              <a:lnSpc>
                <a:spcPct val="90000"/>
              </a:lnSpc>
              <a:spcBef>
                <a:spcPts val="600"/>
              </a:spcBef>
              <a:spcAft>
                <a:spcPts val="0"/>
              </a:spcAft>
              <a:buNone/>
            </a:pPr>
            <a:endParaRPr sz="3500">
              <a:solidFill>
                <a:srgbClr val="888888"/>
              </a:solidFill>
              <a:highlight>
                <a:srgbClr val="FFFFFF"/>
              </a:highlight>
              <a:latin typeface="Quattrocento Sans"/>
              <a:ea typeface="Quattrocento Sans"/>
              <a:cs typeface="Quattrocento Sans"/>
              <a:sym typeface="Quattrocento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1F546-8113-FE02-CAB3-D23BA4BF0D0E}"/>
              </a:ext>
            </a:extLst>
          </p:cNvPr>
          <p:cNvSpPr>
            <a:spLocks noGrp="1"/>
          </p:cNvSpPr>
          <p:nvPr>
            <p:ph type="title"/>
          </p:nvPr>
        </p:nvSpPr>
        <p:spPr/>
        <p:txBody>
          <a:bodyPr>
            <a:normAutofit/>
          </a:bodyPr>
          <a:lstStyle/>
          <a:p>
            <a:r>
              <a:rPr lang="en-GB" dirty="0"/>
              <a:t>BFS for (Unweighted) Shortest Path Problem</a:t>
            </a:r>
            <a:endParaRPr lang="en-SE" dirty="0"/>
          </a:p>
        </p:txBody>
      </p:sp>
      <p:sp>
        <p:nvSpPr>
          <p:cNvPr id="3" name="Content Placeholder 2">
            <a:extLst>
              <a:ext uri="{FF2B5EF4-FFF2-40B4-BE49-F238E27FC236}">
                <a16:creationId xmlns:a16="http://schemas.microsoft.com/office/drawing/2014/main" id="{2DDF0C04-D1FF-B236-335A-F7597DF5B1CA}"/>
              </a:ext>
            </a:extLst>
          </p:cNvPr>
          <p:cNvSpPr>
            <a:spLocks noGrp="1"/>
          </p:cNvSpPr>
          <p:nvPr>
            <p:ph idx="1"/>
          </p:nvPr>
        </p:nvSpPr>
        <p:spPr>
          <a:xfrm>
            <a:off x="746174" y="1361440"/>
            <a:ext cx="10297746" cy="4861035"/>
          </a:xfrm>
        </p:spPr>
        <p:txBody>
          <a:bodyPr>
            <a:normAutofit/>
          </a:bodyPr>
          <a:lstStyle/>
          <a:p>
            <a:r>
              <a:rPr lang="en-GB" dirty="0"/>
              <a:t>BFS (Breadth-First Search) can find shortest paths in an unweighted graph</a:t>
            </a:r>
          </a:p>
          <a:p>
            <a:pPr lvl="1"/>
            <a:r>
              <a:rPr lang="en-GB" dirty="0"/>
              <a:t>BFS visits nodes in order of their distance from the source vertex, ensuring the first path found to any node is the shortest possible path in terms of the number of edges</a:t>
            </a:r>
          </a:p>
          <a:p>
            <a:pPr lvl="1"/>
            <a:r>
              <a:rPr lang="pt-BR" dirty="0"/>
              <a:t>Time complexity: O(V+E)</a:t>
            </a:r>
          </a:p>
          <a:p>
            <a:r>
              <a:rPr lang="en-GB" dirty="0"/>
              <a:t>Advantages:</a:t>
            </a:r>
          </a:p>
          <a:p>
            <a:pPr lvl="1"/>
            <a:r>
              <a:rPr lang="en-GB" dirty="0"/>
              <a:t>Optimal for unweighted graphs</a:t>
            </a:r>
          </a:p>
          <a:p>
            <a:pPr lvl="1"/>
            <a:r>
              <a:rPr lang="en-GB" dirty="0"/>
              <a:t>Simple implementation</a:t>
            </a:r>
          </a:p>
          <a:p>
            <a:r>
              <a:rPr lang="en-GB" dirty="0"/>
              <a:t>Limitations:</a:t>
            </a:r>
          </a:p>
          <a:p>
            <a:pPr lvl="1"/>
            <a:r>
              <a:rPr lang="en-GB" dirty="0"/>
              <a:t>Only works for unweighted graphs</a:t>
            </a:r>
          </a:p>
        </p:txBody>
      </p:sp>
      <p:grpSp>
        <p:nvGrpSpPr>
          <p:cNvPr id="4" name="Google Shape;803;p46">
            <a:extLst>
              <a:ext uri="{FF2B5EF4-FFF2-40B4-BE49-F238E27FC236}">
                <a16:creationId xmlns:a16="http://schemas.microsoft.com/office/drawing/2014/main" id="{FF619761-12CB-1156-93BC-2300A9886428}"/>
              </a:ext>
            </a:extLst>
          </p:cNvPr>
          <p:cNvGrpSpPr/>
          <p:nvPr/>
        </p:nvGrpSpPr>
        <p:grpSpPr>
          <a:xfrm>
            <a:off x="6273797" y="3429000"/>
            <a:ext cx="4697910" cy="1750949"/>
            <a:chOff x="1200498" y="1542028"/>
            <a:chExt cx="4815900" cy="1545000"/>
          </a:xfrm>
        </p:grpSpPr>
        <p:sp>
          <p:nvSpPr>
            <p:cNvPr id="5" name="Google Shape;804;p46">
              <a:extLst>
                <a:ext uri="{FF2B5EF4-FFF2-40B4-BE49-F238E27FC236}">
                  <a16:creationId xmlns:a16="http://schemas.microsoft.com/office/drawing/2014/main" id="{0E9A4FDE-F7B7-7481-6168-35541FFCF5D8}"/>
                </a:ext>
              </a:extLst>
            </p:cNvPr>
            <p:cNvSpPr/>
            <p:nvPr/>
          </p:nvSpPr>
          <p:spPr>
            <a:xfrm>
              <a:off x="1200498" y="1542028"/>
              <a:ext cx="4815900" cy="1545000"/>
            </a:xfrm>
            <a:prstGeom prst="rect">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6" name="Google Shape;805;p46">
              <a:extLst>
                <a:ext uri="{FF2B5EF4-FFF2-40B4-BE49-F238E27FC236}">
                  <a16:creationId xmlns:a16="http://schemas.microsoft.com/office/drawing/2014/main" id="{5D3C3983-1979-970E-6AED-6BA34C84004A}"/>
                </a:ext>
              </a:extLst>
            </p:cNvPr>
            <p:cNvSpPr/>
            <p:nvPr/>
          </p:nvSpPr>
          <p:spPr>
            <a:xfrm>
              <a:off x="1200498" y="1546719"/>
              <a:ext cx="4815900" cy="482400"/>
            </a:xfrm>
            <a:prstGeom prst="rect">
              <a:avLst/>
            </a:prstGeom>
            <a:solidFill>
              <a:srgbClr val="4C328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dirty="0">
                  <a:solidFill>
                    <a:schemeClr val="lt1"/>
                  </a:solidFill>
                  <a:latin typeface="Quattrocento Sans"/>
                  <a:ea typeface="Quattrocento Sans"/>
                  <a:cs typeface="Quattrocento Sans"/>
                  <a:sym typeface="Quattrocento Sans"/>
                </a:rPr>
                <a:t>(Unweighted) Shortest Path Problem</a:t>
              </a:r>
              <a:endParaRPr dirty="0"/>
            </a:p>
          </p:txBody>
        </p:sp>
        <p:sp>
          <p:nvSpPr>
            <p:cNvPr id="7" name="Google Shape;806;p46">
              <a:extLst>
                <a:ext uri="{FF2B5EF4-FFF2-40B4-BE49-F238E27FC236}">
                  <a16:creationId xmlns:a16="http://schemas.microsoft.com/office/drawing/2014/main" id="{3C2283B5-E25A-175F-3E87-5F98A653DB99}"/>
                </a:ext>
              </a:extLst>
            </p:cNvPr>
            <p:cNvSpPr/>
            <p:nvPr/>
          </p:nvSpPr>
          <p:spPr>
            <a:xfrm>
              <a:off x="1200498" y="2116595"/>
              <a:ext cx="4815900" cy="896100"/>
            </a:xfrm>
            <a:prstGeom prst="rect">
              <a:avLst/>
            </a:prstGeom>
            <a:solidFill>
              <a:srgbClr val="A48DD3"/>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Given source node </a:t>
              </a:r>
              <a:r>
                <a:rPr lang="en-US" sz="1900" b="1" dirty="0">
                  <a:solidFill>
                    <a:schemeClr val="lt1"/>
                  </a:solidFill>
                  <a:latin typeface="Quattrocento Sans"/>
                  <a:ea typeface="Quattrocento Sans"/>
                  <a:cs typeface="Quattrocento Sans"/>
                  <a:sym typeface="Quattrocento Sans"/>
                </a:rPr>
                <a:t>s</a:t>
              </a:r>
              <a:r>
                <a:rPr lang="en-US" sz="1900" dirty="0">
                  <a:solidFill>
                    <a:schemeClr val="lt1"/>
                  </a:solidFill>
                  <a:latin typeface="Quattrocento Sans"/>
                  <a:ea typeface="Quattrocento Sans"/>
                  <a:cs typeface="Quattrocento Sans"/>
                  <a:sym typeface="Quattrocento Sans"/>
                </a:rPr>
                <a:t> (start) and a target node </a:t>
              </a:r>
              <a:r>
                <a:rPr lang="en-US" sz="1900" b="1" dirty="0">
                  <a:solidFill>
                    <a:schemeClr val="lt1"/>
                  </a:solidFill>
                  <a:latin typeface="Quattrocento Sans"/>
                  <a:ea typeface="Quattrocento Sans"/>
                  <a:cs typeface="Quattrocento Sans"/>
                  <a:sym typeface="Quattrocento Sans"/>
                </a:rPr>
                <a:t>t</a:t>
              </a:r>
              <a:r>
                <a:rPr lang="en-US" sz="1900" dirty="0">
                  <a:solidFill>
                    <a:schemeClr val="lt1"/>
                  </a:solidFill>
                  <a:latin typeface="Quattrocento Sans"/>
                  <a:ea typeface="Quattrocento Sans"/>
                  <a:cs typeface="Quattrocento Sans"/>
                  <a:sym typeface="Quattrocento Sans"/>
                </a:rPr>
                <a:t>, how long is the shortest path from </a:t>
              </a:r>
              <a:r>
                <a:rPr lang="en-US" sz="1900" b="1" dirty="0">
                  <a:solidFill>
                    <a:schemeClr val="lt1"/>
                  </a:solidFill>
                  <a:latin typeface="Quattrocento Sans"/>
                  <a:ea typeface="Quattrocento Sans"/>
                  <a:cs typeface="Quattrocento Sans"/>
                  <a:sym typeface="Quattrocento Sans"/>
                </a:rPr>
                <a:t>s</a:t>
              </a:r>
              <a:r>
                <a:rPr lang="en-US" sz="1900" dirty="0">
                  <a:solidFill>
                    <a:schemeClr val="lt1"/>
                  </a:solidFill>
                  <a:latin typeface="Quattrocento Sans"/>
                  <a:ea typeface="Quattrocento Sans"/>
                  <a:cs typeface="Quattrocento Sans"/>
                  <a:sym typeface="Quattrocento Sans"/>
                </a:rPr>
                <a:t> to</a:t>
              </a:r>
              <a:r>
                <a:rPr lang="en-US" sz="1900" b="1" dirty="0">
                  <a:solidFill>
                    <a:schemeClr val="lt1"/>
                  </a:solidFill>
                  <a:latin typeface="Quattrocento Sans"/>
                  <a:ea typeface="Quattrocento Sans"/>
                  <a:cs typeface="Quattrocento Sans"/>
                  <a:sym typeface="Quattrocento Sans"/>
                </a:rPr>
                <a:t> t</a:t>
              </a:r>
              <a:r>
                <a:rPr lang="en-US" sz="1900" dirty="0">
                  <a:solidFill>
                    <a:schemeClr val="lt1"/>
                  </a:solidFill>
                  <a:latin typeface="Quattrocento Sans"/>
                  <a:ea typeface="Quattrocento Sans"/>
                  <a:cs typeface="Quattrocento Sans"/>
                  <a:sym typeface="Quattrocento Sans"/>
                </a:rPr>
                <a:t>? What edges makeup that path?</a:t>
              </a:r>
              <a:endParaRPr sz="1300" dirty="0"/>
            </a:p>
          </p:txBody>
        </p:sp>
      </p:grpSp>
    </p:spTree>
    <p:extLst>
      <p:ext uri="{BB962C8B-B14F-4D97-AF65-F5344CB8AC3E}">
        <p14:creationId xmlns:p14="http://schemas.microsoft.com/office/powerpoint/2010/main" val="9843746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9" name="Google Shape;799;p46"/>
          <p:cNvSpPr txBox="1">
            <a:spLocks noGrp="1"/>
          </p:cNvSpPr>
          <p:nvPr>
            <p:ph type="body" idx="1"/>
          </p:nvPr>
        </p:nvSpPr>
        <p:spPr>
          <a:xfrm>
            <a:off x="272815" y="1098348"/>
            <a:ext cx="6223595" cy="2213265"/>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sz="2000" dirty="0"/>
              <a:t>Keep track of how far each node is from the start with two maps</a:t>
            </a:r>
          </a:p>
          <a:p>
            <a:pPr marL="0" lvl="0" indent="0" algn="l" rtl="0">
              <a:lnSpc>
                <a:spcPct val="90000"/>
              </a:lnSpc>
              <a:spcBef>
                <a:spcPts val="0"/>
              </a:spcBef>
              <a:spcAft>
                <a:spcPts val="0"/>
              </a:spcAft>
              <a:buNone/>
            </a:pPr>
            <a:r>
              <a:rPr lang="en-GB" sz="2000" dirty="0"/>
              <a:t>SD: Shortest Distance from source node</a:t>
            </a:r>
          </a:p>
          <a:p>
            <a:pPr marL="0" lvl="0" indent="0" algn="l" rtl="0">
              <a:lnSpc>
                <a:spcPct val="90000"/>
              </a:lnSpc>
              <a:spcBef>
                <a:spcPts val="0"/>
              </a:spcBef>
              <a:spcAft>
                <a:spcPts val="0"/>
              </a:spcAft>
              <a:buNone/>
            </a:pPr>
            <a:r>
              <a:rPr lang="en-GB" sz="2000" dirty="0"/>
              <a:t>PN: Previous Node stores </a:t>
            </a:r>
            <a:r>
              <a:rPr lang="en-GB" sz="2000" dirty="0" err="1"/>
              <a:t>backpointers</a:t>
            </a:r>
            <a:r>
              <a:rPr lang="en-GB" sz="2000" dirty="0"/>
              <a:t>: each node remembers what node was used to arrive at it</a:t>
            </a:r>
          </a:p>
          <a:p>
            <a:pPr marL="0" lvl="0" indent="0" algn="l" rtl="0">
              <a:lnSpc>
                <a:spcPct val="90000"/>
              </a:lnSpc>
              <a:spcBef>
                <a:spcPts val="0"/>
              </a:spcBef>
              <a:spcAft>
                <a:spcPts val="0"/>
              </a:spcAft>
              <a:buNone/>
            </a:pPr>
            <a:endParaRPr sz="2000" dirty="0"/>
          </a:p>
        </p:txBody>
      </p:sp>
      <p:sp>
        <p:nvSpPr>
          <p:cNvPr id="800" name="Google Shape;800;p46"/>
          <p:cNvSpPr txBox="1"/>
          <p:nvPr/>
        </p:nvSpPr>
        <p:spPr>
          <a:xfrm>
            <a:off x="6471806" y="935182"/>
            <a:ext cx="5471983" cy="5839691"/>
          </a:xfrm>
          <a:prstGeom prst="rect">
            <a:avLst/>
          </a:prstGeom>
          <a:solidFill>
            <a:srgbClr val="FAFAFA"/>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720"/>
              <a:buFont typeface="Noto Sans Symbols"/>
              <a:buNone/>
            </a:pPr>
            <a:r>
              <a:rPr lang="en-US" sz="1200" b="0" dirty="0">
                <a:solidFill>
                  <a:schemeClr val="accent3"/>
                </a:solidFill>
                <a:latin typeface="Consolas"/>
                <a:ea typeface="Consolas"/>
                <a:cs typeface="Consolas"/>
                <a:sym typeface="Consolas"/>
              </a:rPr>
              <a:t>   </a:t>
            </a:r>
            <a:r>
              <a:rPr lang="en-US" sz="12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accent3"/>
                </a:solidFill>
                <a:latin typeface="Consolas"/>
                <a:ea typeface="Consolas"/>
                <a:cs typeface="Consolas"/>
                <a:sym typeface="Consolas"/>
              </a:rPr>
              <a:t>  </a:t>
            </a:r>
            <a:r>
              <a:rPr lang="en-US" sz="1600" b="0" dirty="0">
                <a:solidFill>
                  <a:schemeClr val="accent3"/>
                </a:solidFill>
                <a:highlight>
                  <a:srgbClr val="E6DAFF"/>
                </a:highlight>
                <a:latin typeface="Consolas"/>
                <a:ea typeface="Consolas"/>
                <a:cs typeface="Consolas"/>
                <a:sym typeface="Consolas"/>
              </a:rPr>
              <a:t>Map</a:t>
            </a:r>
            <a:r>
              <a:rPr lang="en-US" sz="1600" b="0" dirty="0">
                <a:solidFill>
                  <a:schemeClr val="dk1"/>
                </a:solidFill>
                <a:highlight>
                  <a:srgbClr val="E6DAFF"/>
                </a:highlight>
                <a:latin typeface="Consolas"/>
                <a:ea typeface="Consolas"/>
                <a:cs typeface="Consolas"/>
                <a:sym typeface="Consolas"/>
              </a:rPr>
              <a:t>&lt;</a:t>
            </a:r>
            <a:r>
              <a:rPr lang="en-US" sz="1600" b="0" dirty="0">
                <a:solidFill>
                  <a:schemeClr val="accent3"/>
                </a:solidFill>
                <a:highlight>
                  <a:srgbClr val="E6DAFF"/>
                </a:highlight>
                <a:latin typeface="Consolas"/>
                <a:ea typeface="Consolas"/>
                <a:cs typeface="Consolas"/>
                <a:sym typeface="Consolas"/>
              </a:rPr>
              <a:t>Node, Edge</a:t>
            </a:r>
            <a:r>
              <a:rPr lang="en-US" sz="1600" b="0" dirty="0">
                <a:solidFill>
                  <a:schemeClr val="dk1"/>
                </a:solidFill>
                <a:highlight>
                  <a:srgbClr val="E6DAFF"/>
                </a:highlight>
                <a:latin typeface="Consolas"/>
                <a:ea typeface="Consolas"/>
                <a:cs typeface="Consolas"/>
                <a:sym typeface="Consolas"/>
              </a:rPr>
              <a:t>&gt; PN = ...</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highlight>
                  <a:srgbClr val="E6DAFF"/>
                </a:highlight>
                <a:latin typeface="Consolas"/>
                <a:ea typeface="Consolas"/>
                <a:cs typeface="Consolas"/>
                <a:sym typeface="Consolas"/>
              </a:rPr>
              <a:t>Map</a:t>
            </a:r>
            <a:r>
              <a:rPr lang="en-US" sz="1600" b="0" dirty="0">
                <a:solidFill>
                  <a:schemeClr val="dk1"/>
                </a:solidFill>
                <a:highlight>
                  <a:srgbClr val="E6DAFF"/>
                </a:highlight>
                <a:latin typeface="Consolas"/>
                <a:ea typeface="Consolas"/>
                <a:cs typeface="Consolas"/>
                <a:sym typeface="Consolas"/>
              </a:rPr>
              <a:t>&lt;</a:t>
            </a:r>
            <a:r>
              <a:rPr lang="en-US" sz="1600" b="0" dirty="0">
                <a:solidFill>
                  <a:schemeClr val="accent3"/>
                </a:solidFill>
                <a:highlight>
                  <a:srgbClr val="E6DAFF"/>
                </a:highlight>
                <a:latin typeface="Consolas"/>
                <a:ea typeface="Consolas"/>
                <a:cs typeface="Consolas"/>
                <a:sym typeface="Consolas"/>
              </a:rPr>
              <a:t>Node, Double</a:t>
            </a:r>
            <a:r>
              <a:rPr lang="en-US" sz="1600" b="0" dirty="0">
                <a:solidFill>
                  <a:schemeClr val="dk1"/>
                </a:solidFill>
                <a:highlight>
                  <a:srgbClr val="E6DAFF"/>
                </a:highlight>
                <a:latin typeface="Consolas"/>
                <a:ea typeface="Consolas"/>
                <a:cs typeface="Consolas"/>
                <a:sym typeface="Consolas"/>
              </a:rPr>
              <a:t>&gt; SD = ...</a:t>
            </a:r>
            <a:endParaRPr dirty="0">
              <a:highlight>
                <a:srgbClr val="E6DAFF"/>
              </a:highlight>
            </a:endParaRPr>
          </a:p>
          <a:p>
            <a:pPr marL="0" marR="0" lvl="0" indent="0" algn="l" rtl="0">
              <a:lnSpc>
                <a:spcPct val="120000"/>
              </a:lnSpc>
              <a:spcBef>
                <a:spcPts val="0"/>
              </a:spcBef>
              <a:spcAft>
                <a:spcPts val="0"/>
              </a:spcAft>
              <a:buClr>
                <a:srgbClr val="4B2A85"/>
              </a:buClr>
              <a:buSzPts val="480"/>
              <a:buFont typeface="Noto Sans Symbols"/>
              <a:buNone/>
            </a:pPr>
            <a:endParaRPr sz="8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highlight>
                  <a:srgbClr val="E6DAFF"/>
                </a:highlight>
                <a:latin typeface="Consolas"/>
                <a:ea typeface="Consolas"/>
                <a:cs typeface="Consolas"/>
                <a:sym typeface="Consolas"/>
              </a:rPr>
              <a:t>PN.</a:t>
            </a:r>
            <a:r>
              <a:rPr lang="en-US" sz="1600" b="1" dirty="0" err="1">
                <a:solidFill>
                  <a:schemeClr val="dk1"/>
                </a:solidFill>
                <a:highlight>
                  <a:srgbClr val="E6DAFF"/>
                </a:highlight>
                <a:latin typeface="Consolas"/>
                <a:ea typeface="Consolas"/>
                <a:cs typeface="Consolas"/>
                <a:sym typeface="Consolas"/>
              </a:rPr>
              <a:t>put</a:t>
            </a:r>
            <a:r>
              <a:rPr lang="en-US" sz="1600" b="0" dirty="0">
                <a:solidFill>
                  <a:schemeClr val="dk1"/>
                </a:solidFill>
                <a:highlight>
                  <a:srgbClr val="E6DAFF"/>
                </a:highlight>
                <a:latin typeface="Consolas"/>
                <a:ea typeface="Consolas"/>
                <a:cs typeface="Consolas"/>
                <a:sym typeface="Consolas"/>
              </a:rPr>
              <a:t>(start, </a:t>
            </a:r>
            <a:r>
              <a:rPr lang="en-US" sz="1600" b="0" dirty="0">
                <a:solidFill>
                  <a:schemeClr val="accent5"/>
                </a:solidFill>
                <a:highlight>
                  <a:srgbClr val="E6DAFF"/>
                </a:highlight>
                <a:latin typeface="Consolas"/>
                <a:ea typeface="Consolas"/>
                <a:cs typeface="Consolas"/>
                <a:sym typeface="Consolas"/>
              </a:rPr>
              <a:t>null</a:t>
            </a:r>
            <a:r>
              <a:rPr lang="en-US" sz="1600" b="0" dirty="0">
                <a:solidFill>
                  <a:schemeClr val="dk1"/>
                </a:solidFill>
                <a:highlight>
                  <a:srgbClr val="E6DAFF"/>
                </a:highlight>
                <a:latin typeface="Consolas"/>
                <a:ea typeface="Consolas"/>
                <a:cs typeface="Consolas"/>
                <a:sym typeface="Consolas"/>
              </a:rPr>
              <a:t>);</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highlight>
                  <a:srgbClr val="E6DAFF"/>
                </a:highlight>
                <a:latin typeface="Consolas"/>
                <a:ea typeface="Consolas"/>
                <a:cs typeface="Consolas"/>
                <a:sym typeface="Consolas"/>
              </a:rPr>
              <a:t>SD.</a:t>
            </a:r>
            <a:r>
              <a:rPr lang="en-US" sz="1600" b="1" dirty="0" err="1">
                <a:solidFill>
                  <a:schemeClr val="dk1"/>
                </a:solidFill>
                <a:highlight>
                  <a:srgbClr val="E6DAFF"/>
                </a:highlight>
                <a:latin typeface="Consolas"/>
                <a:ea typeface="Consolas"/>
                <a:cs typeface="Consolas"/>
                <a:sym typeface="Consolas"/>
              </a:rPr>
              <a:t>put</a:t>
            </a:r>
            <a:r>
              <a:rPr lang="en-US" sz="1600" b="0" dirty="0">
                <a:solidFill>
                  <a:schemeClr val="dk1"/>
                </a:solidFill>
                <a:highlight>
                  <a:srgbClr val="E6DAFF"/>
                </a:highlight>
                <a:latin typeface="Consolas"/>
                <a:ea typeface="Consolas"/>
                <a:cs typeface="Consolas"/>
                <a:sym typeface="Consolas"/>
              </a:rPr>
              <a:t>(start, </a:t>
            </a:r>
            <a:r>
              <a:rPr lang="en-US" sz="1600" b="0" dirty="0">
                <a:solidFill>
                  <a:schemeClr val="accent5"/>
                </a:solidFill>
                <a:highlight>
                  <a:srgbClr val="E6DAFF"/>
                </a:highlight>
                <a:latin typeface="Consolas"/>
                <a:ea typeface="Consolas"/>
                <a:cs typeface="Consolas"/>
                <a:sym typeface="Consolas"/>
              </a:rPr>
              <a:t>0.0</a:t>
            </a:r>
            <a:r>
              <a:rPr lang="en-US" sz="1600" b="0" dirty="0">
                <a:solidFill>
                  <a:schemeClr val="dk1"/>
                </a:solidFill>
                <a:highlight>
                  <a:srgbClr val="E6DAFF"/>
                </a:highlight>
                <a:latin typeface="Consolas"/>
                <a:ea typeface="Consolas"/>
                <a:cs typeface="Consolas"/>
                <a:sym typeface="Consolas"/>
              </a:rPr>
              <a:t>);</a:t>
            </a:r>
            <a:endParaRPr dirty="0">
              <a:highlight>
                <a:srgbClr val="E6DAFF"/>
              </a:highlight>
            </a:endParaRPr>
          </a:p>
          <a:p>
            <a:pPr marL="0" marR="0" lvl="0" indent="0" algn="l" rtl="0">
              <a:lnSpc>
                <a:spcPct val="120000"/>
              </a:lnSpc>
              <a:spcBef>
                <a:spcPts val="0"/>
              </a:spcBef>
              <a:spcAft>
                <a:spcPts val="0"/>
              </a:spcAft>
              <a:buClr>
                <a:srgbClr val="4B2A85"/>
              </a:buClr>
              <a:buSzPts val="480"/>
              <a:buFont typeface="Noto Sans Symbols"/>
              <a:buNone/>
            </a:pPr>
            <a:endParaRPr sz="8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isEmpty</a:t>
            </a: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from =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remove</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accent2"/>
                </a:solidFill>
                <a:latin typeface="Consolas"/>
                <a:ea typeface="Consolas"/>
                <a:cs typeface="Consolas"/>
                <a:sym typeface="Consolas"/>
              </a:rPr>
              <a:t>    for</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graph.</a:t>
            </a:r>
            <a:r>
              <a:rPr lang="en-US" sz="1600" b="1" dirty="0" err="1">
                <a:solidFill>
                  <a:schemeClr val="dk1"/>
                </a:solidFill>
                <a:latin typeface="Consolas"/>
                <a:ea typeface="Consolas"/>
                <a:cs typeface="Consolas"/>
                <a:sym typeface="Consolas"/>
              </a:rPr>
              <a:t>edgesFrom</a:t>
            </a:r>
            <a:r>
              <a:rPr lang="en-US" sz="1600" b="0" dirty="0">
                <a:solidFill>
                  <a:schemeClr val="dk1"/>
                </a:solidFill>
                <a:latin typeface="Consolas"/>
                <a:ea typeface="Consolas"/>
                <a:cs typeface="Consolas"/>
                <a:sym typeface="Consolas"/>
              </a:rPr>
              <a:t>(from))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to = edge.</a:t>
            </a:r>
            <a:r>
              <a:rPr lang="en-US" sz="1600" b="1" dirty="0">
                <a:solidFill>
                  <a:schemeClr val="dk1"/>
                </a:solidFill>
                <a:latin typeface="Consolas"/>
                <a:ea typeface="Consolas"/>
                <a:cs typeface="Consolas"/>
                <a:sym typeface="Consolas"/>
              </a:rPr>
              <a:t>to</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contains</a:t>
            </a:r>
            <a:r>
              <a:rPr lang="en-US" sz="1600" b="0" dirty="0">
                <a:solidFill>
                  <a:schemeClr val="dk1"/>
                </a:solidFill>
                <a:latin typeface="Consolas"/>
                <a:ea typeface="Consolas"/>
                <a:cs typeface="Consolas"/>
                <a:sym typeface="Consolas"/>
              </a:rPr>
              <a:t>(to))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highlight>
                  <a:srgbClr val="E6DAFF"/>
                </a:highlight>
                <a:latin typeface="Consolas"/>
                <a:ea typeface="Consolas"/>
                <a:cs typeface="Consolas"/>
                <a:sym typeface="Consolas"/>
              </a:rPr>
              <a:t>PN.</a:t>
            </a:r>
            <a:r>
              <a:rPr lang="en-US" sz="1600" b="1" dirty="0" err="1">
                <a:solidFill>
                  <a:schemeClr val="dk1"/>
                </a:solidFill>
                <a:highlight>
                  <a:srgbClr val="E6DAFF"/>
                </a:highlight>
                <a:latin typeface="Consolas"/>
                <a:ea typeface="Consolas"/>
                <a:cs typeface="Consolas"/>
                <a:sym typeface="Consolas"/>
              </a:rPr>
              <a:t>put</a:t>
            </a:r>
            <a:r>
              <a:rPr lang="en-US" sz="1600" b="0" dirty="0">
                <a:solidFill>
                  <a:schemeClr val="dk1"/>
                </a:solidFill>
                <a:highlight>
                  <a:srgbClr val="E6DAFF"/>
                </a:highlight>
                <a:latin typeface="Consolas"/>
                <a:ea typeface="Consolas"/>
                <a:cs typeface="Consolas"/>
                <a:sym typeface="Consolas"/>
              </a:rPr>
              <a:t>(to, edge);</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highlight>
                  <a:srgbClr val="E6DAFF"/>
                </a:highlight>
                <a:latin typeface="Consolas"/>
                <a:ea typeface="Consolas"/>
                <a:cs typeface="Consolas"/>
                <a:sym typeface="Consolas"/>
              </a:rPr>
              <a:t>SD.</a:t>
            </a:r>
            <a:r>
              <a:rPr lang="en-US" sz="1600" b="1" dirty="0" err="1">
                <a:solidFill>
                  <a:schemeClr val="dk1"/>
                </a:solidFill>
                <a:highlight>
                  <a:srgbClr val="E6DAFF"/>
                </a:highlight>
                <a:latin typeface="Consolas"/>
                <a:ea typeface="Consolas"/>
                <a:cs typeface="Consolas"/>
                <a:sym typeface="Consolas"/>
              </a:rPr>
              <a:t>put</a:t>
            </a:r>
            <a:r>
              <a:rPr lang="en-US" sz="1600" b="0" dirty="0">
                <a:solidFill>
                  <a:schemeClr val="dk1"/>
                </a:solidFill>
                <a:highlight>
                  <a:srgbClr val="E6DAFF"/>
                </a:highlight>
                <a:latin typeface="Consolas"/>
                <a:ea typeface="Consolas"/>
                <a:cs typeface="Consolas"/>
                <a:sym typeface="Consolas"/>
              </a:rPr>
              <a:t>(to, </a:t>
            </a:r>
            <a:r>
              <a:rPr lang="en-US" sz="1600" b="0" dirty="0" err="1">
                <a:solidFill>
                  <a:schemeClr val="dk1"/>
                </a:solidFill>
                <a:highlight>
                  <a:srgbClr val="E6DAFF"/>
                </a:highlight>
                <a:latin typeface="Consolas"/>
                <a:ea typeface="Consolas"/>
                <a:cs typeface="Consolas"/>
                <a:sym typeface="Consolas"/>
              </a:rPr>
              <a:t>SD.</a:t>
            </a:r>
            <a:r>
              <a:rPr lang="en-US" sz="1600" b="1" dirty="0" err="1">
                <a:solidFill>
                  <a:schemeClr val="dk1"/>
                </a:solidFill>
                <a:highlight>
                  <a:srgbClr val="E6DAFF"/>
                </a:highlight>
                <a:latin typeface="Consolas"/>
                <a:ea typeface="Consolas"/>
                <a:cs typeface="Consolas"/>
                <a:sym typeface="Consolas"/>
              </a:rPr>
              <a:t>get</a:t>
            </a:r>
            <a:r>
              <a:rPr lang="en-US" sz="1600" b="0" dirty="0">
                <a:solidFill>
                  <a:schemeClr val="dk1"/>
                </a:solidFill>
                <a:highlight>
                  <a:srgbClr val="E6DAFF"/>
                </a:highlight>
                <a:latin typeface="Consolas"/>
                <a:ea typeface="Consolas"/>
                <a:cs typeface="Consolas"/>
                <a:sym typeface="Consolas"/>
              </a:rPr>
              <a:t>(from) + </a:t>
            </a:r>
            <a:r>
              <a:rPr lang="en-US" sz="1600" b="0" dirty="0">
                <a:solidFill>
                  <a:schemeClr val="accent5"/>
                </a:solidFill>
                <a:highlight>
                  <a:srgbClr val="E6DAFF"/>
                </a:highlight>
                <a:latin typeface="Consolas"/>
                <a:ea typeface="Consolas"/>
                <a:cs typeface="Consolas"/>
                <a:sym typeface="Consolas"/>
              </a:rPr>
              <a:t>1</a:t>
            </a:r>
            <a:r>
              <a:rPr lang="en-US" sz="1600" b="0" dirty="0">
                <a:solidFill>
                  <a:schemeClr val="dk1"/>
                </a:solidFill>
                <a:highlight>
                  <a:srgbClr val="E6DAFF"/>
                </a:highlight>
                <a:latin typeface="Consolas"/>
                <a:ea typeface="Consolas"/>
                <a:cs typeface="Consolas"/>
                <a:sym typeface="Consolas"/>
              </a:rPr>
              <a:t>);</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highlight>
                  <a:srgbClr val="E6DAFF"/>
                </a:highlight>
                <a:latin typeface="Consolas"/>
                <a:ea typeface="Consolas"/>
                <a:cs typeface="Consolas"/>
                <a:sym typeface="Consolas"/>
              </a:rPr>
              <a:t>return</a:t>
            </a:r>
            <a:r>
              <a:rPr lang="en-US" sz="1600" b="0" dirty="0">
                <a:solidFill>
                  <a:schemeClr val="dk1"/>
                </a:solidFill>
                <a:highlight>
                  <a:srgbClr val="E6DAFF"/>
                </a:highlight>
                <a:latin typeface="Consolas"/>
                <a:ea typeface="Consolas"/>
                <a:cs typeface="Consolas"/>
                <a:sym typeface="Consolas"/>
              </a:rPr>
              <a:t> PN;</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a:t>
            </a:r>
            <a:endParaRPr dirty="0"/>
          </a:p>
        </p:txBody>
      </p:sp>
      <p:sp>
        <p:nvSpPr>
          <p:cNvPr id="4" name="Title 1">
            <a:extLst>
              <a:ext uri="{FF2B5EF4-FFF2-40B4-BE49-F238E27FC236}">
                <a16:creationId xmlns:a16="http://schemas.microsoft.com/office/drawing/2014/main" id="{4B9624BB-016D-1869-C63D-51C1E4B63E15}"/>
              </a:ext>
            </a:extLst>
          </p:cNvPr>
          <p:cNvSpPr>
            <a:spLocks noGrp="1"/>
          </p:cNvSpPr>
          <p:nvPr>
            <p:ph type="title"/>
          </p:nvPr>
        </p:nvSpPr>
        <p:spPr>
          <a:xfrm>
            <a:off x="502500" y="145707"/>
            <a:ext cx="11187000" cy="1014900"/>
          </a:xfrm>
        </p:spPr>
        <p:txBody>
          <a:bodyPr>
            <a:normAutofit/>
          </a:bodyPr>
          <a:lstStyle/>
          <a:p>
            <a:r>
              <a:rPr lang="en-GB" dirty="0"/>
              <a:t>BFS for Shortest Paths in an Unweighted Graph</a:t>
            </a:r>
            <a:endParaRPr lang="en-SE" dirty="0"/>
          </a:p>
        </p:txBody>
      </p:sp>
      <p:sp>
        <p:nvSpPr>
          <p:cNvPr id="5" name="Google Shape;813;p47">
            <a:extLst>
              <a:ext uri="{FF2B5EF4-FFF2-40B4-BE49-F238E27FC236}">
                <a16:creationId xmlns:a16="http://schemas.microsoft.com/office/drawing/2014/main" id="{8482B78F-C53B-4E7E-1344-6AC7B898320D}"/>
              </a:ext>
            </a:extLst>
          </p:cNvPr>
          <p:cNvSpPr/>
          <p:nvPr/>
        </p:nvSpPr>
        <p:spPr>
          <a:xfrm>
            <a:off x="1770102" y="4362893"/>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A</a:t>
            </a:r>
            <a:endParaRPr sz="2133" b="0" i="0" u="none" strike="noStrike" cap="none">
              <a:solidFill>
                <a:srgbClr val="000000"/>
              </a:solidFill>
              <a:latin typeface="Calibri"/>
              <a:ea typeface="Calibri"/>
              <a:cs typeface="Calibri"/>
              <a:sym typeface="Calibri"/>
            </a:endParaRPr>
          </a:p>
        </p:txBody>
      </p:sp>
      <p:sp>
        <p:nvSpPr>
          <p:cNvPr id="6" name="Google Shape;814;p47">
            <a:extLst>
              <a:ext uri="{FF2B5EF4-FFF2-40B4-BE49-F238E27FC236}">
                <a16:creationId xmlns:a16="http://schemas.microsoft.com/office/drawing/2014/main" id="{34C2EE0E-F158-08C1-67FF-79E3D05A4BF8}"/>
              </a:ext>
            </a:extLst>
          </p:cNvPr>
          <p:cNvSpPr/>
          <p:nvPr/>
        </p:nvSpPr>
        <p:spPr>
          <a:xfrm>
            <a:off x="1921381" y="5810987"/>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B</a:t>
            </a:r>
            <a:endParaRPr sz="2133" b="0" i="0" u="none" strike="noStrike" cap="none">
              <a:solidFill>
                <a:srgbClr val="000000"/>
              </a:solidFill>
              <a:latin typeface="Calibri"/>
              <a:ea typeface="Calibri"/>
              <a:cs typeface="Calibri"/>
              <a:sym typeface="Calibri"/>
            </a:endParaRPr>
          </a:p>
        </p:txBody>
      </p:sp>
      <p:sp>
        <p:nvSpPr>
          <p:cNvPr id="7" name="Google Shape;815;p47">
            <a:extLst>
              <a:ext uri="{FF2B5EF4-FFF2-40B4-BE49-F238E27FC236}">
                <a16:creationId xmlns:a16="http://schemas.microsoft.com/office/drawing/2014/main" id="{5423CAF4-86ED-65E5-4677-E7442EF7225A}"/>
              </a:ext>
            </a:extLst>
          </p:cNvPr>
          <p:cNvSpPr/>
          <p:nvPr/>
        </p:nvSpPr>
        <p:spPr>
          <a:xfrm>
            <a:off x="4356079" y="3939899"/>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E</a:t>
            </a:r>
            <a:endParaRPr sz="2133" b="0" i="0" u="none" strike="noStrike" cap="none">
              <a:solidFill>
                <a:srgbClr val="000000"/>
              </a:solidFill>
              <a:latin typeface="Calibri"/>
              <a:ea typeface="Calibri"/>
              <a:cs typeface="Calibri"/>
              <a:sym typeface="Calibri"/>
            </a:endParaRPr>
          </a:p>
        </p:txBody>
      </p:sp>
      <p:sp>
        <p:nvSpPr>
          <p:cNvPr id="8" name="Google Shape;816;p47">
            <a:extLst>
              <a:ext uri="{FF2B5EF4-FFF2-40B4-BE49-F238E27FC236}">
                <a16:creationId xmlns:a16="http://schemas.microsoft.com/office/drawing/2014/main" id="{E651AB65-9354-390E-BDDD-6B1CDB471342}"/>
              </a:ext>
            </a:extLst>
          </p:cNvPr>
          <p:cNvSpPr/>
          <p:nvPr/>
        </p:nvSpPr>
        <p:spPr>
          <a:xfrm>
            <a:off x="3200203" y="4605599"/>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C</a:t>
            </a:r>
            <a:endParaRPr sz="2133" b="0" i="0" u="none" strike="noStrike" cap="none">
              <a:solidFill>
                <a:srgbClr val="000000"/>
              </a:solidFill>
              <a:latin typeface="Calibri"/>
              <a:ea typeface="Calibri"/>
              <a:cs typeface="Calibri"/>
              <a:sym typeface="Calibri"/>
            </a:endParaRPr>
          </a:p>
        </p:txBody>
      </p:sp>
      <p:sp>
        <p:nvSpPr>
          <p:cNvPr id="9" name="Google Shape;817;p47">
            <a:extLst>
              <a:ext uri="{FF2B5EF4-FFF2-40B4-BE49-F238E27FC236}">
                <a16:creationId xmlns:a16="http://schemas.microsoft.com/office/drawing/2014/main" id="{7E59C1DA-D935-0E5B-B937-C2A9154191B0}"/>
              </a:ext>
            </a:extLst>
          </p:cNvPr>
          <p:cNvSpPr/>
          <p:nvPr/>
        </p:nvSpPr>
        <p:spPr>
          <a:xfrm>
            <a:off x="3833037" y="5979587"/>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D</a:t>
            </a:r>
            <a:endParaRPr sz="2133" b="0" i="0" u="none" strike="noStrike" cap="none">
              <a:solidFill>
                <a:srgbClr val="000000"/>
              </a:solidFill>
              <a:latin typeface="Calibri"/>
              <a:ea typeface="Calibri"/>
              <a:cs typeface="Calibri"/>
              <a:sym typeface="Calibri"/>
            </a:endParaRPr>
          </a:p>
        </p:txBody>
      </p:sp>
      <p:cxnSp>
        <p:nvCxnSpPr>
          <p:cNvPr id="10" name="Google Shape;818;p47">
            <a:extLst>
              <a:ext uri="{FF2B5EF4-FFF2-40B4-BE49-F238E27FC236}">
                <a16:creationId xmlns:a16="http://schemas.microsoft.com/office/drawing/2014/main" id="{47AB3866-A696-1E9B-F2D5-54E4724AE823}"/>
              </a:ext>
            </a:extLst>
          </p:cNvPr>
          <p:cNvCxnSpPr>
            <a:stCxn id="5" idx="2"/>
            <a:endCxn id="6" idx="0"/>
          </p:cNvCxnSpPr>
          <p:nvPr/>
        </p:nvCxnSpPr>
        <p:spPr>
          <a:xfrm>
            <a:off x="1981702" y="4700093"/>
            <a:ext cx="151200" cy="1110900"/>
          </a:xfrm>
          <a:prstGeom prst="straightConnector1">
            <a:avLst/>
          </a:prstGeom>
          <a:noFill/>
          <a:ln w="19050" cap="flat" cmpd="sng">
            <a:solidFill>
              <a:schemeClr val="dk2"/>
            </a:solidFill>
            <a:prstDash val="solid"/>
            <a:round/>
            <a:headEnd type="none" w="sm" len="sm"/>
            <a:tailEnd type="none" w="sm" len="sm"/>
          </a:ln>
        </p:spPr>
      </p:cxnSp>
      <p:cxnSp>
        <p:nvCxnSpPr>
          <p:cNvPr id="11" name="Google Shape;819;p47">
            <a:extLst>
              <a:ext uri="{FF2B5EF4-FFF2-40B4-BE49-F238E27FC236}">
                <a16:creationId xmlns:a16="http://schemas.microsoft.com/office/drawing/2014/main" id="{D5E5773B-2B71-3FEB-BA82-80DE074119A4}"/>
              </a:ext>
            </a:extLst>
          </p:cNvPr>
          <p:cNvCxnSpPr>
            <a:stCxn id="5" idx="3"/>
            <a:endCxn id="8" idx="1"/>
          </p:cNvCxnSpPr>
          <p:nvPr/>
        </p:nvCxnSpPr>
        <p:spPr>
          <a:xfrm>
            <a:off x="2193302" y="4531493"/>
            <a:ext cx="1006800" cy="242700"/>
          </a:xfrm>
          <a:prstGeom prst="straightConnector1">
            <a:avLst/>
          </a:prstGeom>
          <a:noFill/>
          <a:ln w="19050" cap="flat" cmpd="sng">
            <a:solidFill>
              <a:schemeClr val="dk2"/>
            </a:solidFill>
            <a:prstDash val="solid"/>
            <a:round/>
            <a:headEnd type="none" w="sm" len="sm"/>
            <a:tailEnd type="none" w="sm" len="sm"/>
          </a:ln>
        </p:spPr>
      </p:cxnSp>
      <p:cxnSp>
        <p:nvCxnSpPr>
          <p:cNvPr id="12" name="Google Shape;820;p47">
            <a:extLst>
              <a:ext uri="{FF2B5EF4-FFF2-40B4-BE49-F238E27FC236}">
                <a16:creationId xmlns:a16="http://schemas.microsoft.com/office/drawing/2014/main" id="{9B03C456-129C-8167-3509-D033260C87E8}"/>
              </a:ext>
            </a:extLst>
          </p:cNvPr>
          <p:cNvCxnSpPr>
            <a:stCxn id="7" idx="2"/>
            <a:endCxn id="8" idx="3"/>
          </p:cNvCxnSpPr>
          <p:nvPr/>
        </p:nvCxnSpPr>
        <p:spPr>
          <a:xfrm flipH="1">
            <a:off x="3623279" y="4277099"/>
            <a:ext cx="944400" cy="497100"/>
          </a:xfrm>
          <a:prstGeom prst="straightConnector1">
            <a:avLst/>
          </a:prstGeom>
          <a:noFill/>
          <a:ln w="19050" cap="flat" cmpd="sng">
            <a:solidFill>
              <a:schemeClr val="dk2"/>
            </a:solidFill>
            <a:prstDash val="solid"/>
            <a:round/>
            <a:headEnd type="none" w="sm" len="sm"/>
            <a:tailEnd type="none" w="sm" len="sm"/>
          </a:ln>
        </p:spPr>
      </p:cxnSp>
      <p:cxnSp>
        <p:nvCxnSpPr>
          <p:cNvPr id="13" name="Google Shape;821;p47">
            <a:extLst>
              <a:ext uri="{FF2B5EF4-FFF2-40B4-BE49-F238E27FC236}">
                <a16:creationId xmlns:a16="http://schemas.microsoft.com/office/drawing/2014/main" id="{95497186-D953-A935-4B92-84E0FBB7E7CD}"/>
              </a:ext>
            </a:extLst>
          </p:cNvPr>
          <p:cNvCxnSpPr>
            <a:stCxn id="6" idx="3"/>
            <a:endCxn id="9" idx="1"/>
          </p:cNvCxnSpPr>
          <p:nvPr/>
        </p:nvCxnSpPr>
        <p:spPr>
          <a:xfrm>
            <a:off x="2344581" y="5979587"/>
            <a:ext cx="1488600" cy="168600"/>
          </a:xfrm>
          <a:prstGeom prst="straightConnector1">
            <a:avLst/>
          </a:prstGeom>
          <a:noFill/>
          <a:ln w="19050" cap="flat" cmpd="sng">
            <a:solidFill>
              <a:schemeClr val="dk2"/>
            </a:solidFill>
            <a:prstDash val="solid"/>
            <a:round/>
            <a:headEnd type="none" w="sm" len="sm"/>
            <a:tailEnd type="none" w="sm" len="sm"/>
          </a:ln>
        </p:spPr>
      </p:cxnSp>
      <p:sp>
        <p:nvSpPr>
          <p:cNvPr id="14" name="Google Shape;822;p47">
            <a:extLst>
              <a:ext uri="{FF2B5EF4-FFF2-40B4-BE49-F238E27FC236}">
                <a16:creationId xmlns:a16="http://schemas.microsoft.com/office/drawing/2014/main" id="{15711629-4FC0-767E-AEC8-B1C800AA550D}"/>
              </a:ext>
            </a:extLst>
          </p:cNvPr>
          <p:cNvSpPr txBox="1"/>
          <p:nvPr/>
        </p:nvSpPr>
        <p:spPr>
          <a:xfrm>
            <a:off x="771673" y="4277099"/>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15" name="Google Shape;823;p47">
            <a:extLst>
              <a:ext uri="{FF2B5EF4-FFF2-40B4-BE49-F238E27FC236}">
                <a16:creationId xmlns:a16="http://schemas.microsoft.com/office/drawing/2014/main" id="{9E0054A6-1C20-844C-EE0D-73A3DE956ED1}"/>
              </a:ext>
            </a:extLst>
          </p:cNvPr>
          <p:cNvSpPr txBox="1"/>
          <p:nvPr/>
        </p:nvSpPr>
        <p:spPr>
          <a:xfrm>
            <a:off x="771673" y="4086465"/>
            <a:ext cx="10134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6"/>
                </a:solidFill>
                <a:latin typeface="Quattrocento Sans"/>
                <a:ea typeface="Quattrocento Sans"/>
                <a:cs typeface="Quattrocento Sans"/>
                <a:sym typeface="Quattrocento Sans"/>
              </a:rPr>
              <a:t>VISITED</a:t>
            </a:r>
            <a:endParaRPr/>
          </a:p>
        </p:txBody>
      </p:sp>
      <p:sp>
        <p:nvSpPr>
          <p:cNvPr id="16" name="Google Shape;824;p47">
            <a:extLst>
              <a:ext uri="{FF2B5EF4-FFF2-40B4-BE49-F238E27FC236}">
                <a16:creationId xmlns:a16="http://schemas.microsoft.com/office/drawing/2014/main" id="{7CD07102-84F0-4385-002A-11651DC0B942}"/>
              </a:ext>
            </a:extLst>
          </p:cNvPr>
          <p:cNvSpPr/>
          <p:nvPr/>
        </p:nvSpPr>
        <p:spPr>
          <a:xfrm>
            <a:off x="1716850" y="4307273"/>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7" name="Google Shape;825;p47">
            <a:extLst>
              <a:ext uri="{FF2B5EF4-FFF2-40B4-BE49-F238E27FC236}">
                <a16:creationId xmlns:a16="http://schemas.microsoft.com/office/drawing/2014/main" id="{A4E39826-7D51-A2AC-3275-6A6B5E4CA723}"/>
              </a:ext>
            </a:extLst>
          </p:cNvPr>
          <p:cNvSpPr/>
          <p:nvPr/>
        </p:nvSpPr>
        <p:spPr>
          <a:xfrm>
            <a:off x="1871342" y="5755874"/>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8" name="Google Shape;826;p47">
            <a:extLst>
              <a:ext uri="{FF2B5EF4-FFF2-40B4-BE49-F238E27FC236}">
                <a16:creationId xmlns:a16="http://schemas.microsoft.com/office/drawing/2014/main" id="{59A3DA50-596E-D3E6-A4BE-F3891825A716}"/>
              </a:ext>
            </a:extLst>
          </p:cNvPr>
          <p:cNvSpPr/>
          <p:nvPr/>
        </p:nvSpPr>
        <p:spPr>
          <a:xfrm>
            <a:off x="3775725" y="5924474"/>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9" name="Google Shape;827;p47">
            <a:extLst>
              <a:ext uri="{FF2B5EF4-FFF2-40B4-BE49-F238E27FC236}">
                <a16:creationId xmlns:a16="http://schemas.microsoft.com/office/drawing/2014/main" id="{FF11F5C4-B1AA-CEA0-612A-509E7B754345}"/>
              </a:ext>
            </a:extLst>
          </p:cNvPr>
          <p:cNvSpPr/>
          <p:nvPr/>
        </p:nvSpPr>
        <p:spPr>
          <a:xfrm>
            <a:off x="3150165" y="4548979"/>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0" name="Google Shape;828;p47">
            <a:extLst>
              <a:ext uri="{FF2B5EF4-FFF2-40B4-BE49-F238E27FC236}">
                <a16:creationId xmlns:a16="http://schemas.microsoft.com/office/drawing/2014/main" id="{CA865C85-1789-0872-549F-2E234EF565E3}"/>
              </a:ext>
            </a:extLst>
          </p:cNvPr>
          <p:cNvSpPr/>
          <p:nvPr/>
        </p:nvSpPr>
        <p:spPr>
          <a:xfrm>
            <a:off x="4306041" y="3884786"/>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21" name="Google Shape;829;p47">
            <a:extLst>
              <a:ext uri="{FF2B5EF4-FFF2-40B4-BE49-F238E27FC236}">
                <a16:creationId xmlns:a16="http://schemas.microsoft.com/office/drawing/2014/main" id="{B8AA322F-1BD0-9E75-67A8-D56A4BE9C3BD}"/>
              </a:ext>
            </a:extLst>
          </p:cNvPr>
          <p:cNvCxnSpPr>
            <a:stCxn id="8" idx="2"/>
            <a:endCxn id="9" idx="0"/>
          </p:cNvCxnSpPr>
          <p:nvPr/>
        </p:nvCxnSpPr>
        <p:spPr>
          <a:xfrm>
            <a:off x="3411803" y="4942799"/>
            <a:ext cx="632700" cy="1036800"/>
          </a:xfrm>
          <a:prstGeom prst="straightConnector1">
            <a:avLst/>
          </a:prstGeom>
          <a:noFill/>
          <a:ln w="19050" cap="flat" cmpd="sng">
            <a:solidFill>
              <a:schemeClr val="dk2"/>
            </a:solidFill>
            <a:prstDash val="solid"/>
            <a:round/>
            <a:headEnd type="none" w="sm" len="sm"/>
            <a:tailEnd type="none" w="sm" len="sm"/>
          </a:ln>
        </p:spPr>
      </p:cxnSp>
      <p:sp>
        <p:nvSpPr>
          <p:cNvPr id="22" name="Google Shape;830;p47">
            <a:extLst>
              <a:ext uri="{FF2B5EF4-FFF2-40B4-BE49-F238E27FC236}">
                <a16:creationId xmlns:a16="http://schemas.microsoft.com/office/drawing/2014/main" id="{0F21C23F-8702-2E49-8831-02B2DC9E5E35}"/>
              </a:ext>
            </a:extLst>
          </p:cNvPr>
          <p:cNvSpPr txBox="1"/>
          <p:nvPr/>
        </p:nvSpPr>
        <p:spPr>
          <a:xfrm>
            <a:off x="1143894" y="2742103"/>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graphicFrame>
        <p:nvGraphicFramePr>
          <p:cNvPr id="23" name="Google Shape;831;p47">
            <a:extLst>
              <a:ext uri="{FF2B5EF4-FFF2-40B4-BE49-F238E27FC236}">
                <a16:creationId xmlns:a16="http://schemas.microsoft.com/office/drawing/2014/main" id="{C4FB4627-D306-79A3-F8AA-E7EBCE83AF6E}"/>
              </a:ext>
            </a:extLst>
          </p:cNvPr>
          <p:cNvGraphicFramePr/>
          <p:nvPr>
            <p:extLst>
              <p:ext uri="{D42A27DB-BD31-4B8C-83A1-F6EECF244321}">
                <p14:modId xmlns:p14="http://schemas.microsoft.com/office/powerpoint/2010/main" val="2353291797"/>
              </p:ext>
            </p:extLst>
          </p:nvPr>
        </p:nvGraphicFramePr>
        <p:xfrm>
          <a:off x="1184636" y="3141004"/>
          <a:ext cx="4643000" cy="568550"/>
        </p:xfrm>
        <a:graphic>
          <a:graphicData uri="http://schemas.openxmlformats.org/drawingml/2006/table">
            <a:tbl>
              <a:tblPr firstRow="1" bandRow="1">
                <a:noFill/>
                <a:tableStyleId>{C6F4A71E-2EC3-4D22-9284-7B01D5CB0B2A}</a:tableStyleId>
              </a:tblPr>
              <a:tblGrid>
                <a:gridCol w="4643000">
                  <a:extLst>
                    <a:ext uri="{9D8B030D-6E8A-4147-A177-3AD203B41FA5}">
                      <a16:colId xmlns:a16="http://schemas.microsoft.com/office/drawing/2014/main" val="20000"/>
                    </a:ext>
                  </a:extLst>
                </a:gridCol>
              </a:tblGrid>
              <a:tr h="568550">
                <a:tc>
                  <a:txBody>
                    <a:bodyPr/>
                    <a:lstStyle/>
                    <a:p>
                      <a:pPr marL="0" marR="0" lvl="0" indent="0" algn="l" rtl="0">
                        <a:spcBef>
                          <a:spcPts val="0"/>
                        </a:spcBef>
                        <a:spcAft>
                          <a:spcPts val="0"/>
                        </a:spcAft>
                        <a:buNone/>
                      </a:pPr>
                      <a:endParaRPr sz="180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accent5"/>
                      </a:solidFill>
                      <a:prstDash val="solid"/>
                      <a:round/>
                      <a:headEnd type="none" w="sm" len="sm"/>
                      <a:tailEnd type="none" w="sm" len="sm"/>
                    </a:lnT>
                    <a:lnB w="38100"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sp>
        <p:nvSpPr>
          <p:cNvPr id="24" name="Google Shape;832;p47">
            <a:extLst>
              <a:ext uri="{FF2B5EF4-FFF2-40B4-BE49-F238E27FC236}">
                <a16:creationId xmlns:a16="http://schemas.microsoft.com/office/drawing/2014/main" id="{0A64360B-E6D3-BE89-4343-42E04FD6949A}"/>
              </a:ext>
            </a:extLst>
          </p:cNvPr>
          <p:cNvSpPr/>
          <p:nvPr/>
        </p:nvSpPr>
        <p:spPr>
          <a:xfrm>
            <a:off x="916277" y="3286667"/>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5" name="Google Shape;833;p47">
            <a:extLst>
              <a:ext uri="{FF2B5EF4-FFF2-40B4-BE49-F238E27FC236}">
                <a16:creationId xmlns:a16="http://schemas.microsoft.com/office/drawing/2014/main" id="{8B66D155-CF79-8735-D19A-FDF2E51B6608}"/>
              </a:ext>
            </a:extLst>
          </p:cNvPr>
          <p:cNvSpPr/>
          <p:nvPr/>
        </p:nvSpPr>
        <p:spPr>
          <a:xfrm>
            <a:off x="5827641" y="3284512"/>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6" name="Google Shape;835;p47">
            <a:extLst>
              <a:ext uri="{FF2B5EF4-FFF2-40B4-BE49-F238E27FC236}">
                <a16:creationId xmlns:a16="http://schemas.microsoft.com/office/drawing/2014/main" id="{E1A6B014-8D9C-C60B-03EB-B1C15A49AFB6}"/>
              </a:ext>
            </a:extLst>
          </p:cNvPr>
          <p:cNvSpPr txBox="1"/>
          <p:nvPr/>
        </p:nvSpPr>
        <p:spPr>
          <a:xfrm>
            <a:off x="1503889" y="5337669"/>
            <a:ext cx="5232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accent2"/>
                </a:solidFill>
                <a:latin typeface="Quattrocento Sans"/>
                <a:ea typeface="Quattrocento Sans"/>
                <a:cs typeface="Quattrocento Sans"/>
                <a:sym typeface="Quattrocento Sans"/>
              </a:rPr>
              <a:t>PN</a:t>
            </a:r>
            <a:endParaRPr sz="1800" b="1" dirty="0">
              <a:solidFill>
                <a:schemeClr val="accent2"/>
              </a:solidFill>
              <a:latin typeface="Quattrocento Sans"/>
              <a:ea typeface="Quattrocento Sans"/>
              <a:cs typeface="Quattrocento Sans"/>
              <a:sym typeface="Quattrocento Sans"/>
            </a:endParaRPr>
          </a:p>
        </p:txBody>
      </p:sp>
      <p:sp>
        <p:nvSpPr>
          <p:cNvPr id="27" name="Google Shape;836;p47">
            <a:extLst>
              <a:ext uri="{FF2B5EF4-FFF2-40B4-BE49-F238E27FC236}">
                <a16:creationId xmlns:a16="http://schemas.microsoft.com/office/drawing/2014/main" id="{DFE9D2F5-EDD5-CD64-D6F3-3E9E07B7B374}"/>
              </a:ext>
            </a:extLst>
          </p:cNvPr>
          <p:cNvSpPr txBox="1"/>
          <p:nvPr/>
        </p:nvSpPr>
        <p:spPr>
          <a:xfrm>
            <a:off x="2095703" y="3808707"/>
            <a:ext cx="5232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00B0F0"/>
                </a:solidFill>
                <a:latin typeface="Quattrocento Sans"/>
                <a:ea typeface="Quattrocento Sans"/>
                <a:cs typeface="Quattrocento Sans"/>
                <a:sym typeface="Quattrocento Sans"/>
              </a:rPr>
              <a:t>SD</a:t>
            </a:r>
            <a:endParaRPr sz="1800" b="1" dirty="0">
              <a:solidFill>
                <a:srgbClr val="00B0F0"/>
              </a:solidFill>
              <a:latin typeface="Quattrocento Sans"/>
              <a:ea typeface="Quattrocento Sans"/>
              <a:cs typeface="Quattrocento Sans"/>
              <a:sym typeface="Quattrocento Sans"/>
            </a:endParaRPr>
          </a:p>
        </p:txBody>
      </p:sp>
      <p:cxnSp>
        <p:nvCxnSpPr>
          <p:cNvPr id="28" name="Google Shape;838;p47">
            <a:extLst>
              <a:ext uri="{FF2B5EF4-FFF2-40B4-BE49-F238E27FC236}">
                <a16:creationId xmlns:a16="http://schemas.microsoft.com/office/drawing/2014/main" id="{A2893736-8934-91B4-356F-755AF1DE2CD5}"/>
              </a:ext>
            </a:extLst>
          </p:cNvPr>
          <p:cNvCxnSpPr/>
          <p:nvPr/>
        </p:nvCxnSpPr>
        <p:spPr>
          <a:xfrm rot="10800000">
            <a:off x="1947371" y="5095461"/>
            <a:ext cx="109970" cy="720381"/>
          </a:xfrm>
          <a:prstGeom prst="straightConnector1">
            <a:avLst/>
          </a:prstGeom>
          <a:noFill/>
          <a:ln w="38100" cap="flat" cmpd="sng">
            <a:solidFill>
              <a:schemeClr val="accent2"/>
            </a:solidFill>
            <a:prstDash val="solid"/>
            <a:round/>
            <a:headEnd type="none" w="sm" len="sm"/>
            <a:tailEnd type="triangle" w="med" len="med"/>
          </a:ln>
        </p:spPr>
      </p:cxnSp>
      <p:cxnSp>
        <p:nvCxnSpPr>
          <p:cNvPr id="29" name="Google Shape;839;p47">
            <a:extLst>
              <a:ext uri="{FF2B5EF4-FFF2-40B4-BE49-F238E27FC236}">
                <a16:creationId xmlns:a16="http://schemas.microsoft.com/office/drawing/2014/main" id="{AF97E152-3BAC-B379-2CF6-AD17386ECB64}"/>
              </a:ext>
            </a:extLst>
          </p:cNvPr>
          <p:cNvCxnSpPr/>
          <p:nvPr/>
        </p:nvCxnSpPr>
        <p:spPr>
          <a:xfrm rot="10800000">
            <a:off x="2475094" y="4678626"/>
            <a:ext cx="730968" cy="179874"/>
          </a:xfrm>
          <a:prstGeom prst="straightConnector1">
            <a:avLst/>
          </a:prstGeom>
          <a:noFill/>
          <a:ln w="38100" cap="flat" cmpd="sng">
            <a:solidFill>
              <a:schemeClr val="accent2"/>
            </a:solidFill>
            <a:prstDash val="solid"/>
            <a:round/>
            <a:headEnd type="none" w="sm" len="sm"/>
            <a:tailEnd type="triangle" w="med" len="med"/>
          </a:ln>
        </p:spPr>
      </p:cxnSp>
      <p:cxnSp>
        <p:nvCxnSpPr>
          <p:cNvPr id="30" name="Google Shape;840;p47">
            <a:extLst>
              <a:ext uri="{FF2B5EF4-FFF2-40B4-BE49-F238E27FC236}">
                <a16:creationId xmlns:a16="http://schemas.microsoft.com/office/drawing/2014/main" id="{19AF331C-ABB4-E793-4FD9-4D77D10F665C}"/>
              </a:ext>
            </a:extLst>
          </p:cNvPr>
          <p:cNvCxnSpPr/>
          <p:nvPr/>
        </p:nvCxnSpPr>
        <p:spPr>
          <a:xfrm rot="10800000">
            <a:off x="3083683" y="5967802"/>
            <a:ext cx="749354" cy="110034"/>
          </a:xfrm>
          <a:prstGeom prst="straightConnector1">
            <a:avLst/>
          </a:prstGeom>
          <a:noFill/>
          <a:ln w="38100" cap="flat" cmpd="sng">
            <a:solidFill>
              <a:schemeClr val="accent2"/>
            </a:solidFill>
            <a:prstDash val="solid"/>
            <a:round/>
            <a:headEnd type="none" w="sm" len="sm"/>
            <a:tailEnd type="triangle" w="med" len="med"/>
          </a:ln>
        </p:spPr>
      </p:cxnSp>
      <p:cxnSp>
        <p:nvCxnSpPr>
          <p:cNvPr id="31" name="Google Shape;841;p47">
            <a:extLst>
              <a:ext uri="{FF2B5EF4-FFF2-40B4-BE49-F238E27FC236}">
                <a16:creationId xmlns:a16="http://schemas.microsoft.com/office/drawing/2014/main" id="{1E2A7A97-4C06-236A-0E85-90D72A53592A}"/>
              </a:ext>
            </a:extLst>
          </p:cNvPr>
          <p:cNvCxnSpPr/>
          <p:nvPr/>
        </p:nvCxnSpPr>
        <p:spPr>
          <a:xfrm flipH="1">
            <a:off x="4003233" y="4288884"/>
            <a:ext cx="662457" cy="386970"/>
          </a:xfrm>
          <a:prstGeom prst="straightConnector1">
            <a:avLst/>
          </a:prstGeom>
          <a:noFill/>
          <a:ln w="38100" cap="flat" cmpd="sng">
            <a:solidFill>
              <a:schemeClr val="accent2"/>
            </a:solidFill>
            <a:prstDash val="solid"/>
            <a:round/>
            <a:headEnd type="none" w="sm" len="sm"/>
            <a:tailEnd type="triangle" w="med" len="med"/>
          </a:ln>
        </p:spPr>
      </p:cxnSp>
      <p:sp>
        <p:nvSpPr>
          <p:cNvPr id="32" name="Google Shape;842;p47">
            <a:extLst>
              <a:ext uri="{FF2B5EF4-FFF2-40B4-BE49-F238E27FC236}">
                <a16:creationId xmlns:a16="http://schemas.microsoft.com/office/drawing/2014/main" id="{D471F794-EB37-5D3C-6DDD-C0E63B5A50D9}"/>
              </a:ext>
            </a:extLst>
          </p:cNvPr>
          <p:cNvSpPr txBox="1"/>
          <p:nvPr/>
        </p:nvSpPr>
        <p:spPr>
          <a:xfrm>
            <a:off x="2204355" y="407786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0</a:t>
            </a:r>
            <a:endParaRPr/>
          </a:p>
        </p:txBody>
      </p:sp>
      <p:sp>
        <p:nvSpPr>
          <p:cNvPr id="33" name="Google Shape;843;p47">
            <a:extLst>
              <a:ext uri="{FF2B5EF4-FFF2-40B4-BE49-F238E27FC236}">
                <a16:creationId xmlns:a16="http://schemas.microsoft.com/office/drawing/2014/main" id="{3CB83DD0-86E7-8586-5F3A-E961735F3B9E}"/>
              </a:ext>
            </a:extLst>
          </p:cNvPr>
          <p:cNvSpPr txBox="1"/>
          <p:nvPr/>
        </p:nvSpPr>
        <p:spPr>
          <a:xfrm>
            <a:off x="2378055" y="550662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1</a:t>
            </a:r>
            <a:endParaRPr/>
          </a:p>
        </p:txBody>
      </p:sp>
      <p:sp>
        <p:nvSpPr>
          <p:cNvPr id="34" name="Google Shape;844;p47">
            <a:extLst>
              <a:ext uri="{FF2B5EF4-FFF2-40B4-BE49-F238E27FC236}">
                <a16:creationId xmlns:a16="http://schemas.microsoft.com/office/drawing/2014/main" id="{065C4A49-0415-D92D-5CDA-0564ADDD6EEE}"/>
              </a:ext>
            </a:extLst>
          </p:cNvPr>
          <p:cNvSpPr txBox="1"/>
          <p:nvPr/>
        </p:nvSpPr>
        <p:spPr>
          <a:xfrm>
            <a:off x="3647373" y="4271131"/>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1</a:t>
            </a:r>
            <a:endParaRPr/>
          </a:p>
        </p:txBody>
      </p:sp>
      <p:sp>
        <p:nvSpPr>
          <p:cNvPr id="35" name="Google Shape;845;p47">
            <a:extLst>
              <a:ext uri="{FF2B5EF4-FFF2-40B4-BE49-F238E27FC236}">
                <a16:creationId xmlns:a16="http://schemas.microsoft.com/office/drawing/2014/main" id="{CFB17576-33AC-0D56-D3DA-C9801F39AFD7}"/>
              </a:ext>
            </a:extLst>
          </p:cNvPr>
          <p:cNvSpPr txBox="1"/>
          <p:nvPr/>
        </p:nvSpPr>
        <p:spPr>
          <a:xfrm>
            <a:off x="4286659" y="569128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2</a:t>
            </a:r>
            <a:endParaRPr/>
          </a:p>
        </p:txBody>
      </p:sp>
      <p:sp>
        <p:nvSpPr>
          <p:cNvPr id="36" name="Google Shape;846;p47">
            <a:extLst>
              <a:ext uri="{FF2B5EF4-FFF2-40B4-BE49-F238E27FC236}">
                <a16:creationId xmlns:a16="http://schemas.microsoft.com/office/drawing/2014/main" id="{FE50F9AD-DB6A-8667-1B64-C8402D2B3F55}"/>
              </a:ext>
            </a:extLst>
          </p:cNvPr>
          <p:cNvSpPr txBox="1"/>
          <p:nvPr/>
        </p:nvSpPr>
        <p:spPr>
          <a:xfrm>
            <a:off x="4818862" y="368358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2</a:t>
            </a:r>
            <a:endParaRPr/>
          </a:p>
        </p:txBody>
      </p:sp>
      <p:sp>
        <p:nvSpPr>
          <p:cNvPr id="37" name="Google Shape;847;p47">
            <a:extLst>
              <a:ext uri="{FF2B5EF4-FFF2-40B4-BE49-F238E27FC236}">
                <a16:creationId xmlns:a16="http://schemas.microsoft.com/office/drawing/2014/main" id="{391A655B-972F-5846-1D89-2624C7651CEE}"/>
              </a:ext>
            </a:extLst>
          </p:cNvPr>
          <p:cNvSpPr txBox="1"/>
          <p:nvPr/>
        </p:nvSpPr>
        <p:spPr>
          <a:xfrm>
            <a:off x="2616672" y="3242025"/>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A</a:t>
            </a:r>
            <a:endParaRPr/>
          </a:p>
        </p:txBody>
      </p:sp>
      <p:sp>
        <p:nvSpPr>
          <p:cNvPr id="38" name="Google Shape;848;p47">
            <a:extLst>
              <a:ext uri="{FF2B5EF4-FFF2-40B4-BE49-F238E27FC236}">
                <a16:creationId xmlns:a16="http://schemas.microsoft.com/office/drawing/2014/main" id="{233049B1-D3B2-8C0D-1FD2-743B8003BF2E}"/>
              </a:ext>
            </a:extLst>
          </p:cNvPr>
          <p:cNvSpPr txBox="1"/>
          <p:nvPr/>
        </p:nvSpPr>
        <p:spPr>
          <a:xfrm>
            <a:off x="3005065" y="3244742"/>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B</a:t>
            </a:r>
            <a:endParaRPr/>
          </a:p>
        </p:txBody>
      </p:sp>
      <p:sp>
        <p:nvSpPr>
          <p:cNvPr id="39" name="Google Shape;849;p47">
            <a:extLst>
              <a:ext uri="{FF2B5EF4-FFF2-40B4-BE49-F238E27FC236}">
                <a16:creationId xmlns:a16="http://schemas.microsoft.com/office/drawing/2014/main" id="{F0CFF799-4CEE-D2EA-949E-3751B40F32E2}"/>
              </a:ext>
            </a:extLst>
          </p:cNvPr>
          <p:cNvSpPr txBox="1"/>
          <p:nvPr/>
        </p:nvSpPr>
        <p:spPr>
          <a:xfrm>
            <a:off x="3384613" y="3245503"/>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C</a:t>
            </a:r>
            <a:endParaRPr/>
          </a:p>
        </p:txBody>
      </p:sp>
      <p:sp>
        <p:nvSpPr>
          <p:cNvPr id="40" name="Google Shape;850;p47">
            <a:extLst>
              <a:ext uri="{FF2B5EF4-FFF2-40B4-BE49-F238E27FC236}">
                <a16:creationId xmlns:a16="http://schemas.microsoft.com/office/drawing/2014/main" id="{C85ABC03-9499-59F1-8523-F77E8C68BBC8}"/>
              </a:ext>
            </a:extLst>
          </p:cNvPr>
          <p:cNvSpPr txBox="1"/>
          <p:nvPr/>
        </p:nvSpPr>
        <p:spPr>
          <a:xfrm>
            <a:off x="3769060" y="3242054"/>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D</a:t>
            </a:r>
            <a:endParaRPr/>
          </a:p>
        </p:txBody>
      </p:sp>
      <p:sp>
        <p:nvSpPr>
          <p:cNvPr id="41" name="Google Shape;851;p47">
            <a:extLst>
              <a:ext uri="{FF2B5EF4-FFF2-40B4-BE49-F238E27FC236}">
                <a16:creationId xmlns:a16="http://schemas.microsoft.com/office/drawing/2014/main" id="{5A49D26D-D705-FBB7-CD03-EFBF1DF711AB}"/>
              </a:ext>
            </a:extLst>
          </p:cNvPr>
          <p:cNvSpPr txBox="1"/>
          <p:nvPr/>
        </p:nvSpPr>
        <p:spPr>
          <a:xfrm>
            <a:off x="4157453" y="3244771"/>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par>
                                <p:cTn id="12" presetID="10" presetClass="entr" presetSubtype="0"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xit" presetSubtype="8" fill="hold" nodeType="clickEffect">
                                  <p:stCondLst>
                                    <p:cond delay="0"/>
                                  </p:stCondLst>
                                  <p:childTnLst>
                                    <p:anim calcmode="lin" valueType="num">
                                      <p:cBhvr additive="base">
                                        <p:cTn id="24" dur="500"/>
                                        <p:tgtEl>
                                          <p:spTgt spid="37"/>
                                        </p:tgtEl>
                                        <p:attrNameLst>
                                          <p:attrName>ppt_x</p:attrName>
                                        </p:attrNameLst>
                                      </p:cBhvr>
                                      <p:tavLst>
                                        <p:tav tm="0">
                                          <p:val>
                                            <p:strVal val="#ppt_x"/>
                                          </p:val>
                                        </p:tav>
                                        <p:tav tm="100000">
                                          <p:val>
                                            <p:strVal val="#ppt_x-1"/>
                                          </p:val>
                                        </p:tav>
                                      </p:tavLst>
                                    </p:anim>
                                    <p:set>
                                      <p:cBhvr>
                                        <p:cTn id="25" dur="1" fill="hold">
                                          <p:stCondLst>
                                            <p:cond delay="500"/>
                                          </p:stCondLst>
                                        </p:cTn>
                                        <p:tgtEl>
                                          <p:spTgt spid="37"/>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par>
                          <p:cTn id="29" fill="hold">
                            <p:stCondLst>
                              <p:cond delay="501"/>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par>
                          <p:cTn id="33" fill="hold">
                            <p:stCondLst>
                              <p:cond delay="1001"/>
                            </p:stCondLst>
                            <p:childTnLst>
                              <p:par>
                                <p:cTn id="34" presetID="10" presetClass="entr" presetSubtype="0"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par>
                                <p:cTn id="40" presetID="10" presetClass="entr" presetSubtype="0" fill="hold"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childTnLst>
                          </p:cTn>
                        </p:par>
                        <p:par>
                          <p:cTn id="43" fill="hold">
                            <p:stCondLst>
                              <p:cond delay="1501"/>
                            </p:stCondLst>
                            <p:childTnLst>
                              <p:par>
                                <p:cTn id="44" presetID="10" presetClass="entr" presetSubtype="0" fill="hold" nodeType="after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500"/>
                                        <p:tgtEl>
                                          <p:spTgt spid="39"/>
                                        </p:tgtEl>
                                      </p:cBhvr>
                                    </p:animEffect>
                                  </p:childTnLst>
                                </p:cTn>
                              </p:par>
                            </p:childTnLst>
                          </p:cTn>
                        </p:par>
                        <p:par>
                          <p:cTn id="47" fill="hold">
                            <p:stCondLst>
                              <p:cond delay="2001"/>
                            </p:stCondLst>
                            <p:childTnLst>
                              <p:par>
                                <p:cTn id="48" presetID="10" presetClass="entr" presetSubtype="0" fill="hold"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par>
                                <p:cTn id="54" presetID="10" presetClass="entr" presetSubtype="0" fill="hold"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xit" presetSubtype="8" fill="hold" nodeType="clickEffect">
                                  <p:stCondLst>
                                    <p:cond delay="0"/>
                                  </p:stCondLst>
                                  <p:childTnLst>
                                    <p:anim calcmode="lin" valueType="num">
                                      <p:cBhvr additive="base">
                                        <p:cTn id="60" dur="500"/>
                                        <p:tgtEl>
                                          <p:spTgt spid="38"/>
                                        </p:tgtEl>
                                        <p:attrNameLst>
                                          <p:attrName>ppt_x</p:attrName>
                                        </p:attrNameLst>
                                      </p:cBhvr>
                                      <p:tavLst>
                                        <p:tav tm="0">
                                          <p:val>
                                            <p:strVal val="#ppt_x"/>
                                          </p:val>
                                        </p:tav>
                                        <p:tav tm="100000">
                                          <p:val>
                                            <p:strVal val="#ppt_x-1"/>
                                          </p:val>
                                        </p:tav>
                                      </p:tavLst>
                                    </p:anim>
                                    <p:set>
                                      <p:cBhvr>
                                        <p:cTn id="61" dur="1" fill="hold">
                                          <p:stCondLst>
                                            <p:cond delay="500"/>
                                          </p:stCondLst>
                                        </p:cTn>
                                        <p:tgtEl>
                                          <p:spTgt spid="38"/>
                                        </p:tgtEl>
                                        <p:attrNameLst>
                                          <p:attrName>style.visibility</p:attrName>
                                        </p:attrNameLst>
                                      </p:cBhvr>
                                      <p:to>
                                        <p:strVal val="hidden"/>
                                      </p:to>
                                    </p:set>
                                  </p:childTnLst>
                                </p:cTn>
                              </p:par>
                            </p:childTnLst>
                          </p:cTn>
                        </p:par>
                        <p:par>
                          <p:cTn id="62" fill="hold">
                            <p:stCondLst>
                              <p:cond delay="501"/>
                            </p:stCondLst>
                            <p:childTnLst>
                              <p:par>
                                <p:cTn id="63" presetID="10" presetClass="entr" presetSubtype="0" fill="hold" nodeType="after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fade">
                                      <p:cBhvr>
                                        <p:cTn id="65" dur="500"/>
                                        <p:tgtEl>
                                          <p:spTgt spid="40"/>
                                        </p:tgtEl>
                                      </p:cBhvr>
                                    </p:animEffect>
                                  </p:childTnLst>
                                </p:cTn>
                              </p:par>
                            </p:childTnLst>
                          </p:cTn>
                        </p:par>
                        <p:par>
                          <p:cTn id="66" fill="hold">
                            <p:stCondLst>
                              <p:cond delay="1001"/>
                            </p:stCondLst>
                            <p:childTnLst>
                              <p:par>
                                <p:cTn id="67" presetID="10" presetClass="entr" presetSubtype="0" fill="hold" nodeType="after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par>
                                <p:cTn id="70" presetID="10" presetClass="entr" presetSubtype="0" fill="hold" nodeType="with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fade">
                                      <p:cBhvr>
                                        <p:cTn id="72" dur="500"/>
                                        <p:tgtEl>
                                          <p:spTgt spid="35"/>
                                        </p:tgtEl>
                                      </p:cBhvr>
                                    </p:animEffect>
                                  </p:childTnLst>
                                </p:cTn>
                              </p:par>
                              <p:par>
                                <p:cTn id="73" presetID="10" presetClass="entr" presetSubtype="0" fill="hold"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fade">
                                      <p:cBhvr>
                                        <p:cTn id="75" dur="500"/>
                                        <p:tgtEl>
                                          <p:spTgt spid="30"/>
                                        </p:tgtEl>
                                      </p:cBhvr>
                                    </p:animEffect>
                                  </p:childTnLst>
                                </p:cTn>
                              </p:par>
                            </p:childTnLst>
                          </p:cTn>
                        </p:par>
                      </p:childTnLst>
                    </p:cTn>
                  </p:par>
                  <p:par>
                    <p:cTn id="76" fill="hold">
                      <p:stCondLst>
                        <p:cond delay="indefinite"/>
                      </p:stCondLst>
                      <p:childTnLst>
                        <p:par>
                          <p:cTn id="77" fill="hold">
                            <p:stCondLst>
                              <p:cond delay="0"/>
                            </p:stCondLst>
                            <p:childTnLst>
                              <p:par>
                                <p:cTn id="78" presetID="2" presetClass="exit" presetSubtype="8" fill="hold" nodeType="clickEffect">
                                  <p:stCondLst>
                                    <p:cond delay="0"/>
                                  </p:stCondLst>
                                  <p:childTnLst>
                                    <p:anim calcmode="lin" valueType="num">
                                      <p:cBhvr additive="base">
                                        <p:cTn id="79" dur="500"/>
                                        <p:tgtEl>
                                          <p:spTgt spid="39"/>
                                        </p:tgtEl>
                                        <p:attrNameLst>
                                          <p:attrName>ppt_x</p:attrName>
                                        </p:attrNameLst>
                                      </p:cBhvr>
                                      <p:tavLst>
                                        <p:tav tm="0">
                                          <p:val>
                                            <p:strVal val="#ppt_x"/>
                                          </p:val>
                                        </p:tav>
                                        <p:tav tm="100000">
                                          <p:val>
                                            <p:strVal val="#ppt_x-1"/>
                                          </p:val>
                                        </p:tav>
                                      </p:tavLst>
                                    </p:anim>
                                    <p:set>
                                      <p:cBhvr>
                                        <p:cTn id="80" dur="1" fill="hold">
                                          <p:stCondLst>
                                            <p:cond delay="500"/>
                                          </p:stCondLst>
                                        </p:cTn>
                                        <p:tgtEl>
                                          <p:spTgt spid="39"/>
                                        </p:tgtEl>
                                        <p:attrNameLst>
                                          <p:attrName>style.visibility</p:attrName>
                                        </p:attrNameLst>
                                      </p:cBhvr>
                                      <p:to>
                                        <p:strVal val="hidden"/>
                                      </p:to>
                                    </p:set>
                                  </p:childTnLst>
                                </p:cTn>
                              </p:par>
                            </p:childTnLst>
                          </p:cTn>
                        </p:par>
                        <p:par>
                          <p:cTn id="81" fill="hold">
                            <p:stCondLst>
                              <p:cond delay="501"/>
                            </p:stCondLst>
                            <p:childTnLst>
                              <p:par>
                                <p:cTn id="82" presetID="10" presetClass="entr" presetSubtype="0" fill="hold" nodeType="after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fade">
                                      <p:cBhvr>
                                        <p:cTn id="84" dur="500"/>
                                        <p:tgtEl>
                                          <p:spTgt spid="41"/>
                                        </p:tgtEl>
                                      </p:cBhvr>
                                    </p:animEffect>
                                  </p:childTnLst>
                                </p:cTn>
                              </p:par>
                            </p:childTnLst>
                          </p:cTn>
                        </p:par>
                        <p:par>
                          <p:cTn id="85" fill="hold">
                            <p:stCondLst>
                              <p:cond delay="1001"/>
                            </p:stCondLst>
                            <p:childTnLst>
                              <p:par>
                                <p:cTn id="86" presetID="10" presetClass="entr" presetSubtype="0" fill="hold" nodeType="after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fade">
                                      <p:cBhvr>
                                        <p:cTn id="88" dur="500"/>
                                        <p:tgtEl>
                                          <p:spTgt spid="20"/>
                                        </p:tgtEl>
                                      </p:cBhvr>
                                    </p:animEffect>
                                  </p:childTnLst>
                                </p:cTn>
                              </p:par>
                              <p:par>
                                <p:cTn id="89" presetID="10" presetClass="entr" presetSubtype="0" fill="hold" nodeType="withEffect">
                                  <p:stCondLst>
                                    <p:cond delay="0"/>
                                  </p:stCondLst>
                                  <p:childTnLst>
                                    <p:set>
                                      <p:cBhvr>
                                        <p:cTn id="90" dur="1" fill="hold">
                                          <p:stCondLst>
                                            <p:cond delay="0"/>
                                          </p:stCondLst>
                                        </p:cTn>
                                        <p:tgtEl>
                                          <p:spTgt spid="36"/>
                                        </p:tgtEl>
                                        <p:attrNameLst>
                                          <p:attrName>style.visibility</p:attrName>
                                        </p:attrNameLst>
                                      </p:cBhvr>
                                      <p:to>
                                        <p:strVal val="visible"/>
                                      </p:to>
                                    </p:set>
                                    <p:animEffect transition="in" filter="fade">
                                      <p:cBhvr>
                                        <p:cTn id="91" dur="500"/>
                                        <p:tgtEl>
                                          <p:spTgt spid="36"/>
                                        </p:tgtEl>
                                      </p:cBhvr>
                                    </p:animEffect>
                                  </p:childTnLst>
                                </p:cTn>
                              </p:par>
                              <p:par>
                                <p:cTn id="92" presetID="10" presetClass="entr" presetSubtype="0" fill="hold" nodeType="withEffect">
                                  <p:stCondLst>
                                    <p:cond delay="0"/>
                                  </p:stCondLst>
                                  <p:childTnLst>
                                    <p:set>
                                      <p:cBhvr>
                                        <p:cTn id="93" dur="1" fill="hold">
                                          <p:stCondLst>
                                            <p:cond delay="0"/>
                                          </p:stCondLst>
                                        </p:cTn>
                                        <p:tgtEl>
                                          <p:spTgt spid="31"/>
                                        </p:tgtEl>
                                        <p:attrNameLst>
                                          <p:attrName>style.visibility</p:attrName>
                                        </p:attrNameLst>
                                      </p:cBhvr>
                                      <p:to>
                                        <p:strVal val="visible"/>
                                      </p:to>
                                    </p:set>
                                    <p:animEffect transition="in" filter="fade">
                                      <p:cBhvr>
                                        <p:cTn id="94" dur="500"/>
                                        <p:tgtEl>
                                          <p:spTgt spid="31"/>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xit" presetSubtype="8" fill="hold" nodeType="clickEffect">
                                  <p:stCondLst>
                                    <p:cond delay="0"/>
                                  </p:stCondLst>
                                  <p:childTnLst>
                                    <p:anim calcmode="lin" valueType="num">
                                      <p:cBhvr additive="base">
                                        <p:cTn id="98" dur="500"/>
                                        <p:tgtEl>
                                          <p:spTgt spid="40"/>
                                        </p:tgtEl>
                                        <p:attrNameLst>
                                          <p:attrName>ppt_x</p:attrName>
                                        </p:attrNameLst>
                                      </p:cBhvr>
                                      <p:tavLst>
                                        <p:tav tm="0">
                                          <p:val>
                                            <p:strVal val="#ppt_x"/>
                                          </p:val>
                                        </p:tav>
                                        <p:tav tm="100000">
                                          <p:val>
                                            <p:strVal val="#ppt_x-1"/>
                                          </p:val>
                                        </p:tav>
                                      </p:tavLst>
                                    </p:anim>
                                    <p:set>
                                      <p:cBhvr>
                                        <p:cTn id="99" dur="1" fill="hold">
                                          <p:stCondLst>
                                            <p:cond delay="500"/>
                                          </p:stCondLst>
                                        </p:cTn>
                                        <p:tgtEl>
                                          <p:spTgt spid="40"/>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2" presetClass="exit" presetSubtype="8" fill="hold" nodeType="clickEffect">
                                  <p:stCondLst>
                                    <p:cond delay="0"/>
                                  </p:stCondLst>
                                  <p:childTnLst>
                                    <p:anim calcmode="lin" valueType="num">
                                      <p:cBhvr additive="base">
                                        <p:cTn id="103" dur="500"/>
                                        <p:tgtEl>
                                          <p:spTgt spid="41"/>
                                        </p:tgtEl>
                                        <p:attrNameLst>
                                          <p:attrName>ppt_x</p:attrName>
                                        </p:attrNameLst>
                                      </p:cBhvr>
                                      <p:tavLst>
                                        <p:tav tm="0">
                                          <p:val>
                                            <p:strVal val="#ppt_x"/>
                                          </p:val>
                                        </p:tav>
                                        <p:tav tm="100000">
                                          <p:val>
                                            <p:strVal val="#ppt_x-1"/>
                                          </p:val>
                                        </p:tav>
                                      </p:tavLst>
                                    </p:anim>
                                    <p:set>
                                      <p:cBhvr>
                                        <p:cTn id="104" dur="1" fill="hold">
                                          <p:stCondLst>
                                            <p:cond delay="500"/>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48"/>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Shortest Path Tree</a:t>
            </a:r>
            <a:endParaRPr dirty="0"/>
          </a:p>
        </p:txBody>
      </p:sp>
      <p:sp>
        <p:nvSpPr>
          <p:cNvPr id="858" name="Google Shape;858;p48"/>
          <p:cNvSpPr txBox="1">
            <a:spLocks noGrp="1"/>
          </p:cNvSpPr>
          <p:nvPr>
            <p:ph type="body" idx="1"/>
          </p:nvPr>
        </p:nvSpPr>
        <p:spPr>
          <a:xfrm>
            <a:off x="4593481" y="1992019"/>
            <a:ext cx="7406400" cy="3100296"/>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0"/>
              </a:spcBef>
              <a:spcAft>
                <a:spcPts val="0"/>
              </a:spcAft>
              <a:buNone/>
            </a:pPr>
            <a:r>
              <a:rPr lang="en-GB" sz="2500" dirty="0"/>
              <a:t>The table of SD/PN contains the shortest path tree, which encodes </a:t>
            </a:r>
            <a:r>
              <a:rPr lang="en-US" sz="2500" dirty="0"/>
              <a:t>the shortest path and distance from start to </a:t>
            </a:r>
            <a:r>
              <a:rPr lang="en-US" sz="2500" i="1" dirty="0"/>
              <a:t>every other node</a:t>
            </a:r>
            <a:endParaRPr sz="2500" dirty="0"/>
          </a:p>
          <a:p>
            <a:pPr marL="0" lvl="0" indent="0" algn="l" rtl="0">
              <a:lnSpc>
                <a:spcPct val="90000"/>
              </a:lnSpc>
              <a:spcBef>
                <a:spcPts val="1600"/>
              </a:spcBef>
              <a:spcAft>
                <a:spcPts val="0"/>
              </a:spcAft>
              <a:buNone/>
            </a:pPr>
            <a:r>
              <a:rPr lang="en-US" sz="2500" dirty="0"/>
              <a:t>Shortest paths to any node can be obtained from it</a:t>
            </a:r>
            <a:endParaRPr lang="en-GB" sz="2500" dirty="0"/>
          </a:p>
          <a:p>
            <a:pPr marL="265176" lvl="1" indent="-130809" algn="l" rtl="0">
              <a:lnSpc>
                <a:spcPct val="90000"/>
              </a:lnSpc>
              <a:spcBef>
                <a:spcPts val="400"/>
              </a:spcBef>
              <a:spcAft>
                <a:spcPts val="0"/>
              </a:spcAft>
              <a:buSzPts val="1700"/>
              <a:buChar char="○"/>
            </a:pPr>
            <a:r>
              <a:rPr lang="en-US" sz="2000" b="1" dirty="0"/>
              <a:t>Length of shortest path from A to D?</a:t>
            </a:r>
            <a:endParaRPr sz="2000" dirty="0"/>
          </a:p>
          <a:p>
            <a:pPr marL="448056" lvl="2" indent="-130809" algn="l" rtl="0">
              <a:lnSpc>
                <a:spcPct val="90000"/>
              </a:lnSpc>
              <a:spcBef>
                <a:spcPts val="600"/>
              </a:spcBef>
              <a:spcAft>
                <a:spcPts val="0"/>
              </a:spcAft>
              <a:buSzPts val="1300"/>
              <a:buChar char="■"/>
            </a:pPr>
            <a:r>
              <a:rPr lang="en-US" sz="1400" dirty="0"/>
              <a:t>Lookup in </a:t>
            </a:r>
            <a:r>
              <a:rPr lang="en-US" sz="1400" b="1" dirty="0">
                <a:solidFill>
                  <a:srgbClr val="4C3283"/>
                </a:solidFill>
              </a:rPr>
              <a:t>SD</a:t>
            </a:r>
            <a:r>
              <a:rPr lang="en-US" sz="1400" dirty="0"/>
              <a:t> map: </a:t>
            </a:r>
            <a:r>
              <a:rPr lang="en-US" sz="1400" b="1" dirty="0">
                <a:solidFill>
                  <a:srgbClr val="4C3283"/>
                </a:solidFill>
              </a:rPr>
              <a:t>2</a:t>
            </a:r>
            <a:endParaRPr sz="1400" dirty="0">
              <a:solidFill>
                <a:srgbClr val="4C3283"/>
              </a:solidFill>
            </a:endParaRPr>
          </a:p>
          <a:p>
            <a:pPr marL="265176" lvl="1" indent="-130809" algn="l" rtl="0">
              <a:lnSpc>
                <a:spcPct val="90000"/>
              </a:lnSpc>
              <a:spcBef>
                <a:spcPts val="600"/>
              </a:spcBef>
              <a:spcAft>
                <a:spcPts val="0"/>
              </a:spcAft>
              <a:buSzPts val="1700"/>
              <a:buChar char="○"/>
            </a:pPr>
            <a:r>
              <a:rPr lang="en-US" sz="2000" b="1" dirty="0"/>
              <a:t>What’s the shortest path from A to D?</a:t>
            </a:r>
            <a:endParaRPr sz="2000" dirty="0"/>
          </a:p>
          <a:p>
            <a:pPr marL="448056" lvl="2" indent="-130809" algn="l" rtl="0">
              <a:lnSpc>
                <a:spcPct val="90000"/>
              </a:lnSpc>
              <a:spcBef>
                <a:spcPts val="600"/>
              </a:spcBef>
              <a:spcAft>
                <a:spcPts val="0"/>
              </a:spcAft>
              <a:buSzPts val="1300"/>
              <a:buChar char="■"/>
            </a:pPr>
            <a:r>
              <a:rPr lang="en-US" sz="1400" dirty="0"/>
              <a:t>Build up backwards from </a:t>
            </a:r>
            <a:r>
              <a:rPr lang="en-US" sz="1400" b="1" dirty="0">
                <a:solidFill>
                  <a:srgbClr val="4C3283"/>
                </a:solidFill>
              </a:rPr>
              <a:t>PN</a:t>
            </a:r>
            <a:r>
              <a:rPr lang="en-US" sz="1400" dirty="0"/>
              <a:t>: start at D, follow </a:t>
            </a:r>
            <a:r>
              <a:rPr lang="en-US" sz="1400" b="1" dirty="0" err="1">
                <a:solidFill>
                  <a:srgbClr val="4C3283"/>
                </a:solidFill>
              </a:rPr>
              <a:t>backpointer</a:t>
            </a:r>
            <a:r>
              <a:rPr lang="en-US" sz="1400" dirty="0"/>
              <a:t> to B, follow </a:t>
            </a:r>
            <a:r>
              <a:rPr lang="en-US" sz="1400" b="1" dirty="0" err="1">
                <a:solidFill>
                  <a:srgbClr val="4C3283"/>
                </a:solidFill>
              </a:rPr>
              <a:t>backpointer</a:t>
            </a:r>
            <a:r>
              <a:rPr lang="en-US" sz="1400" dirty="0"/>
              <a:t> to A – the shortest path is </a:t>
            </a:r>
            <a:r>
              <a:rPr lang="en-US" sz="1400" b="1" dirty="0">
                <a:solidFill>
                  <a:srgbClr val="4C3283"/>
                </a:solidFill>
              </a:rPr>
              <a:t>ABD</a:t>
            </a:r>
            <a:endParaRPr sz="1200" dirty="0">
              <a:solidFill>
                <a:srgbClr val="4C3283"/>
              </a:solidFill>
            </a:endParaRPr>
          </a:p>
        </p:txBody>
      </p:sp>
      <p:graphicFrame>
        <p:nvGraphicFramePr>
          <p:cNvPr id="2" name="Google Shape;519;p34">
            <a:extLst>
              <a:ext uri="{FF2B5EF4-FFF2-40B4-BE49-F238E27FC236}">
                <a16:creationId xmlns:a16="http://schemas.microsoft.com/office/drawing/2014/main" id="{4563F6D0-536C-20FF-95BB-83C968CA1DA6}"/>
              </a:ext>
            </a:extLst>
          </p:cNvPr>
          <p:cNvGraphicFramePr/>
          <p:nvPr>
            <p:extLst>
              <p:ext uri="{D42A27DB-BD31-4B8C-83A1-F6EECF244321}">
                <p14:modId xmlns:p14="http://schemas.microsoft.com/office/powerpoint/2010/main" val="1458751660"/>
              </p:ext>
            </p:extLst>
          </p:nvPr>
        </p:nvGraphicFramePr>
        <p:xfrm>
          <a:off x="808738" y="4397735"/>
          <a:ext cx="3092700" cy="224021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0</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z="1600" dirty="0">
                          <a:solidFill>
                            <a:srgbClr val="0C0C0C"/>
                          </a:solidFill>
                          <a:latin typeface="Quattrocento Sans"/>
                          <a:ea typeface="Quattrocento Sans"/>
                          <a:cs typeface="Quattrocento Sans"/>
                          <a:sym typeface="Quattrocento Sans"/>
                        </a:rPr>
                        <a:t>/</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rgbClr val="FF0000"/>
                          </a:solidFill>
                          <a:latin typeface="Quattrocento Sans"/>
                          <a:ea typeface="Quattrocento Sans"/>
                          <a:cs typeface="Quattrocento Sans"/>
                          <a:sym typeface="Quattrocento Sans"/>
                        </a:rPr>
                        <a:t>1</a:t>
                      </a:r>
                      <a:endParaRPr sz="1600"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z="1600" dirty="0">
                          <a:solidFill>
                            <a:srgbClr val="FF0000"/>
                          </a:solidFill>
                          <a:latin typeface="Quattrocento Sans"/>
                          <a:ea typeface="Quattrocento Sans"/>
                          <a:cs typeface="Quattrocento Sans"/>
                          <a:sym typeface="Quattrocento Sans"/>
                        </a:rPr>
                        <a:t>A</a:t>
                      </a:r>
                      <a:endParaRPr sz="1600"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rgbClr val="0C0C0C"/>
                          </a:solidFill>
                          <a:latin typeface="Quattrocento Sans"/>
                          <a:ea typeface="Quattrocento Sans"/>
                          <a:cs typeface="Quattrocento Sans"/>
                          <a:sym typeface="Quattrocento Sans"/>
                        </a:rPr>
                        <a:t>1</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z="1600" dirty="0">
                          <a:solidFill>
                            <a:srgbClr val="0C0C0C"/>
                          </a:solidFill>
                          <a:latin typeface="Quattrocento Sans"/>
                          <a:ea typeface="Quattrocento Sans"/>
                          <a:cs typeface="Quattrocento Sans"/>
                          <a:sym typeface="Quattrocento Sans"/>
                        </a:rPr>
                        <a:t>A</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rgbClr val="FF0000"/>
                          </a:solidFill>
                          <a:latin typeface="Quattrocento Sans"/>
                          <a:ea typeface="Quattrocento Sans"/>
                          <a:cs typeface="Quattrocento Sans"/>
                          <a:sym typeface="Quattrocento Sans"/>
                        </a:rPr>
                        <a:t>2</a:t>
                      </a:r>
                      <a:endParaRPr sz="1600"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z="1600" dirty="0">
                          <a:solidFill>
                            <a:srgbClr val="FF0000"/>
                          </a:solidFill>
                          <a:latin typeface="Quattrocento Sans"/>
                          <a:ea typeface="Quattrocento Sans"/>
                          <a:cs typeface="Quattrocento Sans"/>
                          <a:sym typeface="Quattrocento Sans"/>
                        </a:rPr>
                        <a:t>B</a:t>
                      </a:r>
                      <a:r>
                        <a:rPr lang="en-GB" sz="1600" dirty="0">
                          <a:solidFill>
                            <a:srgbClr val="0C0C0C"/>
                          </a:solidFill>
                          <a:latin typeface="Quattrocento Sans"/>
                          <a:ea typeface="Quattrocento Sans"/>
                          <a:cs typeface="Quattrocento Sans"/>
                          <a:sym typeface="Quattrocento Sans"/>
                        </a:rPr>
                        <a:t> or C</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rgbClr val="0C0C0C"/>
                          </a:solidFill>
                          <a:latin typeface="Quattrocento Sans"/>
                          <a:ea typeface="Quattrocento Sans"/>
                          <a:cs typeface="Quattrocento Sans"/>
                          <a:sym typeface="Quattrocento Sans"/>
                        </a:rPr>
                        <a:t>2</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z="1600" dirty="0">
                          <a:solidFill>
                            <a:srgbClr val="0C0C0C"/>
                          </a:solidFill>
                          <a:latin typeface="Quattrocento Sans"/>
                          <a:ea typeface="Quattrocento Sans"/>
                          <a:cs typeface="Quattrocento Sans"/>
                          <a:sym typeface="Quattrocento Sans"/>
                        </a:rPr>
                        <a:t>C</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3" name="Google Shape;813;p47">
            <a:extLst>
              <a:ext uri="{FF2B5EF4-FFF2-40B4-BE49-F238E27FC236}">
                <a16:creationId xmlns:a16="http://schemas.microsoft.com/office/drawing/2014/main" id="{0E14ED8D-227A-0574-F1D4-D020D5F742DC}"/>
              </a:ext>
            </a:extLst>
          </p:cNvPr>
          <p:cNvSpPr/>
          <p:nvPr/>
        </p:nvSpPr>
        <p:spPr>
          <a:xfrm>
            <a:off x="1103861" y="2198059"/>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A</a:t>
            </a:r>
            <a:endParaRPr sz="2133" b="0" i="0" u="none" strike="noStrike" cap="none">
              <a:solidFill>
                <a:srgbClr val="000000"/>
              </a:solidFill>
              <a:latin typeface="Calibri"/>
              <a:ea typeface="Calibri"/>
              <a:cs typeface="Calibri"/>
              <a:sym typeface="Calibri"/>
            </a:endParaRPr>
          </a:p>
        </p:txBody>
      </p:sp>
      <p:sp>
        <p:nvSpPr>
          <p:cNvPr id="4" name="Google Shape;814;p47">
            <a:extLst>
              <a:ext uri="{FF2B5EF4-FFF2-40B4-BE49-F238E27FC236}">
                <a16:creationId xmlns:a16="http://schemas.microsoft.com/office/drawing/2014/main" id="{C0D07098-BB66-8DC0-16F8-64148C52FA8C}"/>
              </a:ext>
            </a:extLst>
          </p:cNvPr>
          <p:cNvSpPr/>
          <p:nvPr/>
        </p:nvSpPr>
        <p:spPr>
          <a:xfrm>
            <a:off x="1255140" y="3646153"/>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B</a:t>
            </a:r>
            <a:endParaRPr sz="2133" b="0" i="0" u="none" strike="noStrike" cap="none">
              <a:solidFill>
                <a:srgbClr val="000000"/>
              </a:solidFill>
              <a:latin typeface="Calibri"/>
              <a:ea typeface="Calibri"/>
              <a:cs typeface="Calibri"/>
              <a:sym typeface="Calibri"/>
            </a:endParaRPr>
          </a:p>
        </p:txBody>
      </p:sp>
      <p:sp>
        <p:nvSpPr>
          <p:cNvPr id="5" name="Google Shape;815;p47">
            <a:extLst>
              <a:ext uri="{FF2B5EF4-FFF2-40B4-BE49-F238E27FC236}">
                <a16:creationId xmlns:a16="http://schemas.microsoft.com/office/drawing/2014/main" id="{7547BE39-CE1B-08C3-DC12-BAE4FAC2D2D4}"/>
              </a:ext>
            </a:extLst>
          </p:cNvPr>
          <p:cNvSpPr/>
          <p:nvPr/>
        </p:nvSpPr>
        <p:spPr>
          <a:xfrm>
            <a:off x="3689838" y="1775065"/>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E</a:t>
            </a:r>
            <a:endParaRPr sz="2133" b="0" i="0" u="none" strike="noStrike" cap="none">
              <a:solidFill>
                <a:srgbClr val="000000"/>
              </a:solidFill>
              <a:latin typeface="Calibri"/>
              <a:ea typeface="Calibri"/>
              <a:cs typeface="Calibri"/>
              <a:sym typeface="Calibri"/>
            </a:endParaRPr>
          </a:p>
        </p:txBody>
      </p:sp>
      <p:sp>
        <p:nvSpPr>
          <p:cNvPr id="6" name="Google Shape;816;p47">
            <a:extLst>
              <a:ext uri="{FF2B5EF4-FFF2-40B4-BE49-F238E27FC236}">
                <a16:creationId xmlns:a16="http://schemas.microsoft.com/office/drawing/2014/main" id="{763073BA-EBC0-1931-7B3A-F03E8988D617}"/>
              </a:ext>
            </a:extLst>
          </p:cNvPr>
          <p:cNvSpPr/>
          <p:nvPr/>
        </p:nvSpPr>
        <p:spPr>
          <a:xfrm>
            <a:off x="2533962" y="2440765"/>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C</a:t>
            </a:r>
            <a:endParaRPr sz="2133" b="0" i="0" u="none" strike="noStrike" cap="none">
              <a:solidFill>
                <a:srgbClr val="000000"/>
              </a:solidFill>
              <a:latin typeface="Calibri"/>
              <a:ea typeface="Calibri"/>
              <a:cs typeface="Calibri"/>
              <a:sym typeface="Calibri"/>
            </a:endParaRPr>
          </a:p>
        </p:txBody>
      </p:sp>
      <p:sp>
        <p:nvSpPr>
          <p:cNvPr id="7" name="Google Shape;817;p47">
            <a:extLst>
              <a:ext uri="{FF2B5EF4-FFF2-40B4-BE49-F238E27FC236}">
                <a16:creationId xmlns:a16="http://schemas.microsoft.com/office/drawing/2014/main" id="{82FFCC39-B6FA-FBE1-87AA-CF2A35D11F08}"/>
              </a:ext>
            </a:extLst>
          </p:cNvPr>
          <p:cNvSpPr/>
          <p:nvPr/>
        </p:nvSpPr>
        <p:spPr>
          <a:xfrm>
            <a:off x="3166796" y="3814753"/>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D</a:t>
            </a:r>
            <a:endParaRPr sz="2133" b="0" i="0" u="none" strike="noStrike" cap="none">
              <a:solidFill>
                <a:srgbClr val="000000"/>
              </a:solidFill>
              <a:latin typeface="Calibri"/>
              <a:ea typeface="Calibri"/>
              <a:cs typeface="Calibri"/>
              <a:sym typeface="Calibri"/>
            </a:endParaRPr>
          </a:p>
        </p:txBody>
      </p:sp>
      <p:cxnSp>
        <p:nvCxnSpPr>
          <p:cNvPr id="8" name="Google Shape;818;p47">
            <a:extLst>
              <a:ext uri="{FF2B5EF4-FFF2-40B4-BE49-F238E27FC236}">
                <a16:creationId xmlns:a16="http://schemas.microsoft.com/office/drawing/2014/main" id="{2D626839-3224-AF32-86CE-9DE909BA8BED}"/>
              </a:ext>
            </a:extLst>
          </p:cNvPr>
          <p:cNvCxnSpPr>
            <a:stCxn id="3" idx="2"/>
            <a:endCxn id="4" idx="0"/>
          </p:cNvCxnSpPr>
          <p:nvPr/>
        </p:nvCxnSpPr>
        <p:spPr>
          <a:xfrm>
            <a:off x="1315461" y="2535259"/>
            <a:ext cx="151200" cy="1110900"/>
          </a:xfrm>
          <a:prstGeom prst="straightConnector1">
            <a:avLst/>
          </a:prstGeom>
          <a:noFill/>
          <a:ln w="19050" cap="flat" cmpd="sng">
            <a:solidFill>
              <a:schemeClr val="dk2"/>
            </a:solidFill>
            <a:prstDash val="solid"/>
            <a:round/>
            <a:headEnd type="none" w="sm" len="sm"/>
            <a:tailEnd type="none" w="sm" len="sm"/>
          </a:ln>
        </p:spPr>
      </p:cxnSp>
      <p:cxnSp>
        <p:nvCxnSpPr>
          <p:cNvPr id="9" name="Google Shape;819;p47">
            <a:extLst>
              <a:ext uri="{FF2B5EF4-FFF2-40B4-BE49-F238E27FC236}">
                <a16:creationId xmlns:a16="http://schemas.microsoft.com/office/drawing/2014/main" id="{4DAAA59B-E811-A7D0-47DC-9A2951EC0AD8}"/>
              </a:ext>
            </a:extLst>
          </p:cNvPr>
          <p:cNvCxnSpPr>
            <a:stCxn id="3" idx="3"/>
            <a:endCxn id="6" idx="1"/>
          </p:cNvCxnSpPr>
          <p:nvPr/>
        </p:nvCxnSpPr>
        <p:spPr>
          <a:xfrm>
            <a:off x="1527061" y="2366659"/>
            <a:ext cx="1006800" cy="242700"/>
          </a:xfrm>
          <a:prstGeom prst="straightConnector1">
            <a:avLst/>
          </a:prstGeom>
          <a:noFill/>
          <a:ln w="19050" cap="flat" cmpd="sng">
            <a:solidFill>
              <a:schemeClr val="dk2"/>
            </a:solidFill>
            <a:prstDash val="solid"/>
            <a:round/>
            <a:headEnd type="none" w="sm" len="sm"/>
            <a:tailEnd type="none" w="sm" len="sm"/>
          </a:ln>
        </p:spPr>
      </p:cxnSp>
      <p:cxnSp>
        <p:nvCxnSpPr>
          <p:cNvPr id="10" name="Google Shape;820;p47">
            <a:extLst>
              <a:ext uri="{FF2B5EF4-FFF2-40B4-BE49-F238E27FC236}">
                <a16:creationId xmlns:a16="http://schemas.microsoft.com/office/drawing/2014/main" id="{84BF27D7-11C4-24B5-DAE3-86BB61BD1C60}"/>
              </a:ext>
            </a:extLst>
          </p:cNvPr>
          <p:cNvCxnSpPr>
            <a:stCxn id="5" idx="2"/>
            <a:endCxn id="6" idx="3"/>
          </p:cNvCxnSpPr>
          <p:nvPr/>
        </p:nvCxnSpPr>
        <p:spPr>
          <a:xfrm flipH="1">
            <a:off x="2957038" y="2112265"/>
            <a:ext cx="944400" cy="497100"/>
          </a:xfrm>
          <a:prstGeom prst="straightConnector1">
            <a:avLst/>
          </a:prstGeom>
          <a:noFill/>
          <a:ln w="19050" cap="flat" cmpd="sng">
            <a:solidFill>
              <a:schemeClr val="dk2"/>
            </a:solidFill>
            <a:prstDash val="solid"/>
            <a:round/>
            <a:headEnd type="none" w="sm" len="sm"/>
            <a:tailEnd type="none" w="sm" len="sm"/>
          </a:ln>
        </p:spPr>
      </p:cxnSp>
      <p:cxnSp>
        <p:nvCxnSpPr>
          <p:cNvPr id="11" name="Google Shape;821;p47">
            <a:extLst>
              <a:ext uri="{FF2B5EF4-FFF2-40B4-BE49-F238E27FC236}">
                <a16:creationId xmlns:a16="http://schemas.microsoft.com/office/drawing/2014/main" id="{A61F6EB2-9793-E4FA-3AC8-4751A554B538}"/>
              </a:ext>
            </a:extLst>
          </p:cNvPr>
          <p:cNvCxnSpPr>
            <a:stCxn id="4" idx="3"/>
            <a:endCxn id="7" idx="1"/>
          </p:cNvCxnSpPr>
          <p:nvPr/>
        </p:nvCxnSpPr>
        <p:spPr>
          <a:xfrm>
            <a:off x="1678340" y="3814753"/>
            <a:ext cx="1488600" cy="168600"/>
          </a:xfrm>
          <a:prstGeom prst="straightConnector1">
            <a:avLst/>
          </a:prstGeom>
          <a:noFill/>
          <a:ln w="19050" cap="flat" cmpd="sng">
            <a:solidFill>
              <a:schemeClr val="dk2"/>
            </a:solidFill>
            <a:prstDash val="solid"/>
            <a:round/>
            <a:headEnd type="none" w="sm" len="sm"/>
            <a:tailEnd type="none" w="sm" len="sm"/>
          </a:ln>
        </p:spPr>
      </p:cxnSp>
      <p:sp>
        <p:nvSpPr>
          <p:cNvPr id="12" name="Google Shape;822;p47">
            <a:extLst>
              <a:ext uri="{FF2B5EF4-FFF2-40B4-BE49-F238E27FC236}">
                <a16:creationId xmlns:a16="http://schemas.microsoft.com/office/drawing/2014/main" id="{94744128-2A80-12F6-C066-31E9E6827A6E}"/>
              </a:ext>
            </a:extLst>
          </p:cNvPr>
          <p:cNvSpPr txBox="1"/>
          <p:nvPr/>
        </p:nvSpPr>
        <p:spPr>
          <a:xfrm>
            <a:off x="105432" y="2112265"/>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13" name="Google Shape;823;p47">
            <a:extLst>
              <a:ext uri="{FF2B5EF4-FFF2-40B4-BE49-F238E27FC236}">
                <a16:creationId xmlns:a16="http://schemas.microsoft.com/office/drawing/2014/main" id="{8DCCFF96-FA51-490C-4E7F-C203BF3BFD70}"/>
              </a:ext>
            </a:extLst>
          </p:cNvPr>
          <p:cNvSpPr txBox="1"/>
          <p:nvPr/>
        </p:nvSpPr>
        <p:spPr>
          <a:xfrm>
            <a:off x="105432" y="1921631"/>
            <a:ext cx="10134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6"/>
                </a:solidFill>
                <a:latin typeface="Quattrocento Sans"/>
                <a:ea typeface="Quattrocento Sans"/>
                <a:cs typeface="Quattrocento Sans"/>
                <a:sym typeface="Quattrocento Sans"/>
              </a:rPr>
              <a:t>VISITED</a:t>
            </a:r>
            <a:endParaRPr/>
          </a:p>
        </p:txBody>
      </p:sp>
      <p:sp>
        <p:nvSpPr>
          <p:cNvPr id="14" name="Google Shape;824;p47">
            <a:extLst>
              <a:ext uri="{FF2B5EF4-FFF2-40B4-BE49-F238E27FC236}">
                <a16:creationId xmlns:a16="http://schemas.microsoft.com/office/drawing/2014/main" id="{0A167DFB-01B0-3B19-E017-E601825076B2}"/>
              </a:ext>
            </a:extLst>
          </p:cNvPr>
          <p:cNvSpPr/>
          <p:nvPr/>
        </p:nvSpPr>
        <p:spPr>
          <a:xfrm>
            <a:off x="1050609" y="2142439"/>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5" name="Google Shape;825;p47">
            <a:extLst>
              <a:ext uri="{FF2B5EF4-FFF2-40B4-BE49-F238E27FC236}">
                <a16:creationId xmlns:a16="http://schemas.microsoft.com/office/drawing/2014/main" id="{B9CD6A8B-EE69-C6C9-B6B0-C11F6F441E67}"/>
              </a:ext>
            </a:extLst>
          </p:cNvPr>
          <p:cNvSpPr/>
          <p:nvPr/>
        </p:nvSpPr>
        <p:spPr>
          <a:xfrm>
            <a:off x="1205101" y="3591040"/>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6" name="Google Shape;826;p47">
            <a:extLst>
              <a:ext uri="{FF2B5EF4-FFF2-40B4-BE49-F238E27FC236}">
                <a16:creationId xmlns:a16="http://schemas.microsoft.com/office/drawing/2014/main" id="{6F6117C6-8425-C1B9-4478-B92CDFBAD758}"/>
              </a:ext>
            </a:extLst>
          </p:cNvPr>
          <p:cNvSpPr/>
          <p:nvPr/>
        </p:nvSpPr>
        <p:spPr>
          <a:xfrm>
            <a:off x="3109484" y="3759640"/>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7" name="Google Shape;827;p47">
            <a:extLst>
              <a:ext uri="{FF2B5EF4-FFF2-40B4-BE49-F238E27FC236}">
                <a16:creationId xmlns:a16="http://schemas.microsoft.com/office/drawing/2014/main" id="{82062A4F-7D7C-8421-564B-3797EAA4487E}"/>
              </a:ext>
            </a:extLst>
          </p:cNvPr>
          <p:cNvSpPr/>
          <p:nvPr/>
        </p:nvSpPr>
        <p:spPr>
          <a:xfrm>
            <a:off x="2483924" y="2384145"/>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8" name="Google Shape;828;p47">
            <a:extLst>
              <a:ext uri="{FF2B5EF4-FFF2-40B4-BE49-F238E27FC236}">
                <a16:creationId xmlns:a16="http://schemas.microsoft.com/office/drawing/2014/main" id="{4F5F3C16-8512-743C-95D0-B67B3DE2BDCA}"/>
              </a:ext>
            </a:extLst>
          </p:cNvPr>
          <p:cNvSpPr/>
          <p:nvPr/>
        </p:nvSpPr>
        <p:spPr>
          <a:xfrm>
            <a:off x="3639800" y="1719952"/>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19" name="Google Shape;829;p47">
            <a:extLst>
              <a:ext uri="{FF2B5EF4-FFF2-40B4-BE49-F238E27FC236}">
                <a16:creationId xmlns:a16="http://schemas.microsoft.com/office/drawing/2014/main" id="{E68AAAE9-360A-F94A-47A0-DFCB70CFE387}"/>
              </a:ext>
            </a:extLst>
          </p:cNvPr>
          <p:cNvCxnSpPr>
            <a:stCxn id="6" idx="2"/>
            <a:endCxn id="7" idx="0"/>
          </p:cNvCxnSpPr>
          <p:nvPr/>
        </p:nvCxnSpPr>
        <p:spPr>
          <a:xfrm>
            <a:off x="2745562" y="2777965"/>
            <a:ext cx="632700" cy="1036800"/>
          </a:xfrm>
          <a:prstGeom prst="straightConnector1">
            <a:avLst/>
          </a:prstGeom>
          <a:noFill/>
          <a:ln w="19050" cap="flat" cmpd="sng">
            <a:solidFill>
              <a:schemeClr val="dk2"/>
            </a:solidFill>
            <a:prstDash val="solid"/>
            <a:round/>
            <a:headEnd type="none" w="sm" len="sm"/>
            <a:tailEnd type="none" w="sm" len="sm"/>
          </a:ln>
        </p:spPr>
      </p:cxnSp>
      <p:sp>
        <p:nvSpPr>
          <p:cNvPr id="20" name="Google Shape;835;p47">
            <a:extLst>
              <a:ext uri="{FF2B5EF4-FFF2-40B4-BE49-F238E27FC236}">
                <a16:creationId xmlns:a16="http://schemas.microsoft.com/office/drawing/2014/main" id="{BDD8577F-4668-9916-89C7-04B6CA9DFC8F}"/>
              </a:ext>
            </a:extLst>
          </p:cNvPr>
          <p:cNvSpPr txBox="1"/>
          <p:nvPr/>
        </p:nvSpPr>
        <p:spPr>
          <a:xfrm>
            <a:off x="837648" y="3172835"/>
            <a:ext cx="5232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accent2"/>
                </a:solidFill>
                <a:latin typeface="Quattrocento Sans"/>
                <a:ea typeface="Quattrocento Sans"/>
                <a:cs typeface="Quattrocento Sans"/>
                <a:sym typeface="Quattrocento Sans"/>
              </a:rPr>
              <a:t>PN</a:t>
            </a:r>
            <a:endParaRPr sz="1800" b="1" dirty="0">
              <a:solidFill>
                <a:schemeClr val="accent2"/>
              </a:solidFill>
              <a:latin typeface="Quattrocento Sans"/>
              <a:ea typeface="Quattrocento Sans"/>
              <a:cs typeface="Quattrocento Sans"/>
              <a:sym typeface="Quattrocento Sans"/>
            </a:endParaRPr>
          </a:p>
        </p:txBody>
      </p:sp>
      <p:sp>
        <p:nvSpPr>
          <p:cNvPr id="21" name="Google Shape;836;p47">
            <a:extLst>
              <a:ext uri="{FF2B5EF4-FFF2-40B4-BE49-F238E27FC236}">
                <a16:creationId xmlns:a16="http://schemas.microsoft.com/office/drawing/2014/main" id="{0924E581-5849-693D-C4C9-BCBDA3B3E7F3}"/>
              </a:ext>
            </a:extLst>
          </p:cNvPr>
          <p:cNvSpPr txBox="1"/>
          <p:nvPr/>
        </p:nvSpPr>
        <p:spPr>
          <a:xfrm>
            <a:off x="1429462" y="1643873"/>
            <a:ext cx="5232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00B0F0"/>
                </a:solidFill>
                <a:latin typeface="Quattrocento Sans"/>
                <a:ea typeface="Quattrocento Sans"/>
                <a:cs typeface="Quattrocento Sans"/>
                <a:sym typeface="Quattrocento Sans"/>
              </a:rPr>
              <a:t>SD</a:t>
            </a:r>
            <a:endParaRPr sz="1800" b="1" dirty="0">
              <a:solidFill>
                <a:srgbClr val="00B0F0"/>
              </a:solidFill>
              <a:latin typeface="Quattrocento Sans"/>
              <a:ea typeface="Quattrocento Sans"/>
              <a:cs typeface="Quattrocento Sans"/>
              <a:sym typeface="Quattrocento Sans"/>
            </a:endParaRPr>
          </a:p>
        </p:txBody>
      </p:sp>
      <p:cxnSp>
        <p:nvCxnSpPr>
          <p:cNvPr id="22" name="Google Shape;838;p47">
            <a:extLst>
              <a:ext uri="{FF2B5EF4-FFF2-40B4-BE49-F238E27FC236}">
                <a16:creationId xmlns:a16="http://schemas.microsoft.com/office/drawing/2014/main" id="{54D66D11-FD66-B384-DA53-980FFAEA3F02}"/>
              </a:ext>
            </a:extLst>
          </p:cNvPr>
          <p:cNvCxnSpPr/>
          <p:nvPr/>
        </p:nvCxnSpPr>
        <p:spPr>
          <a:xfrm rot="10800000">
            <a:off x="1281130" y="2930627"/>
            <a:ext cx="109970" cy="720381"/>
          </a:xfrm>
          <a:prstGeom prst="straightConnector1">
            <a:avLst/>
          </a:prstGeom>
          <a:noFill/>
          <a:ln w="38100" cap="flat" cmpd="sng">
            <a:solidFill>
              <a:schemeClr val="accent2"/>
            </a:solidFill>
            <a:prstDash val="solid"/>
            <a:round/>
            <a:headEnd type="none" w="sm" len="sm"/>
            <a:tailEnd type="triangle" w="med" len="med"/>
          </a:ln>
        </p:spPr>
      </p:cxnSp>
      <p:cxnSp>
        <p:nvCxnSpPr>
          <p:cNvPr id="23" name="Google Shape;839;p47">
            <a:extLst>
              <a:ext uri="{FF2B5EF4-FFF2-40B4-BE49-F238E27FC236}">
                <a16:creationId xmlns:a16="http://schemas.microsoft.com/office/drawing/2014/main" id="{30A68D3B-EABC-A871-3EDB-02E388B3935B}"/>
              </a:ext>
            </a:extLst>
          </p:cNvPr>
          <p:cNvCxnSpPr/>
          <p:nvPr/>
        </p:nvCxnSpPr>
        <p:spPr>
          <a:xfrm rot="10800000">
            <a:off x="1808853" y="2513792"/>
            <a:ext cx="730968" cy="179874"/>
          </a:xfrm>
          <a:prstGeom prst="straightConnector1">
            <a:avLst/>
          </a:prstGeom>
          <a:noFill/>
          <a:ln w="38100" cap="flat" cmpd="sng">
            <a:solidFill>
              <a:schemeClr val="accent2"/>
            </a:solidFill>
            <a:prstDash val="solid"/>
            <a:round/>
            <a:headEnd type="none" w="sm" len="sm"/>
            <a:tailEnd type="triangle" w="med" len="med"/>
          </a:ln>
        </p:spPr>
      </p:cxnSp>
      <p:cxnSp>
        <p:nvCxnSpPr>
          <p:cNvPr id="24" name="Google Shape;840;p47">
            <a:extLst>
              <a:ext uri="{FF2B5EF4-FFF2-40B4-BE49-F238E27FC236}">
                <a16:creationId xmlns:a16="http://schemas.microsoft.com/office/drawing/2014/main" id="{E052D8FD-3020-6A39-D994-2A2F7CD359E7}"/>
              </a:ext>
            </a:extLst>
          </p:cNvPr>
          <p:cNvCxnSpPr/>
          <p:nvPr/>
        </p:nvCxnSpPr>
        <p:spPr>
          <a:xfrm rot="10800000">
            <a:off x="2417442" y="3802968"/>
            <a:ext cx="749354" cy="110034"/>
          </a:xfrm>
          <a:prstGeom prst="straightConnector1">
            <a:avLst/>
          </a:prstGeom>
          <a:noFill/>
          <a:ln w="38100" cap="flat" cmpd="sng">
            <a:solidFill>
              <a:schemeClr val="accent2"/>
            </a:solidFill>
            <a:prstDash val="solid"/>
            <a:round/>
            <a:headEnd type="none" w="sm" len="sm"/>
            <a:tailEnd type="triangle" w="med" len="med"/>
          </a:ln>
        </p:spPr>
      </p:cxnSp>
      <p:cxnSp>
        <p:nvCxnSpPr>
          <p:cNvPr id="25" name="Google Shape;841;p47">
            <a:extLst>
              <a:ext uri="{FF2B5EF4-FFF2-40B4-BE49-F238E27FC236}">
                <a16:creationId xmlns:a16="http://schemas.microsoft.com/office/drawing/2014/main" id="{2443F003-C30B-B37D-B0BA-71832B310D3D}"/>
              </a:ext>
            </a:extLst>
          </p:cNvPr>
          <p:cNvCxnSpPr/>
          <p:nvPr/>
        </p:nvCxnSpPr>
        <p:spPr>
          <a:xfrm flipH="1">
            <a:off x="3336992" y="2124050"/>
            <a:ext cx="662457" cy="386970"/>
          </a:xfrm>
          <a:prstGeom prst="straightConnector1">
            <a:avLst/>
          </a:prstGeom>
          <a:noFill/>
          <a:ln w="38100" cap="flat" cmpd="sng">
            <a:solidFill>
              <a:schemeClr val="accent2"/>
            </a:solidFill>
            <a:prstDash val="solid"/>
            <a:round/>
            <a:headEnd type="none" w="sm" len="sm"/>
            <a:tailEnd type="triangle" w="med" len="med"/>
          </a:ln>
        </p:spPr>
      </p:cxnSp>
      <p:sp>
        <p:nvSpPr>
          <p:cNvPr id="26" name="Google Shape;842;p47">
            <a:extLst>
              <a:ext uri="{FF2B5EF4-FFF2-40B4-BE49-F238E27FC236}">
                <a16:creationId xmlns:a16="http://schemas.microsoft.com/office/drawing/2014/main" id="{8E2E8CF7-C3C5-2687-B62B-FB2045491CE4}"/>
              </a:ext>
            </a:extLst>
          </p:cNvPr>
          <p:cNvSpPr txBox="1"/>
          <p:nvPr/>
        </p:nvSpPr>
        <p:spPr>
          <a:xfrm>
            <a:off x="1538114" y="191302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0</a:t>
            </a:r>
            <a:endParaRPr/>
          </a:p>
        </p:txBody>
      </p:sp>
      <p:sp>
        <p:nvSpPr>
          <p:cNvPr id="27" name="Google Shape;843;p47">
            <a:extLst>
              <a:ext uri="{FF2B5EF4-FFF2-40B4-BE49-F238E27FC236}">
                <a16:creationId xmlns:a16="http://schemas.microsoft.com/office/drawing/2014/main" id="{2100E0EF-3351-B7E3-F94A-B18692C67107}"/>
              </a:ext>
            </a:extLst>
          </p:cNvPr>
          <p:cNvSpPr txBox="1"/>
          <p:nvPr/>
        </p:nvSpPr>
        <p:spPr>
          <a:xfrm>
            <a:off x="1711814" y="334178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1</a:t>
            </a:r>
            <a:endParaRPr/>
          </a:p>
        </p:txBody>
      </p:sp>
      <p:sp>
        <p:nvSpPr>
          <p:cNvPr id="28" name="Google Shape;844;p47">
            <a:extLst>
              <a:ext uri="{FF2B5EF4-FFF2-40B4-BE49-F238E27FC236}">
                <a16:creationId xmlns:a16="http://schemas.microsoft.com/office/drawing/2014/main" id="{E0A2D213-EC0E-AA64-373C-1AE566C86696}"/>
              </a:ext>
            </a:extLst>
          </p:cNvPr>
          <p:cNvSpPr txBox="1"/>
          <p:nvPr/>
        </p:nvSpPr>
        <p:spPr>
          <a:xfrm>
            <a:off x="2981132" y="2106297"/>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1</a:t>
            </a:r>
            <a:endParaRPr/>
          </a:p>
        </p:txBody>
      </p:sp>
      <p:sp>
        <p:nvSpPr>
          <p:cNvPr id="29" name="Google Shape;845;p47">
            <a:extLst>
              <a:ext uri="{FF2B5EF4-FFF2-40B4-BE49-F238E27FC236}">
                <a16:creationId xmlns:a16="http://schemas.microsoft.com/office/drawing/2014/main" id="{92807609-3828-3925-0850-F7B3BA69A8EB}"/>
              </a:ext>
            </a:extLst>
          </p:cNvPr>
          <p:cNvSpPr txBox="1"/>
          <p:nvPr/>
        </p:nvSpPr>
        <p:spPr>
          <a:xfrm>
            <a:off x="3620418" y="3526452"/>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2</a:t>
            </a:r>
            <a:endParaRPr/>
          </a:p>
        </p:txBody>
      </p:sp>
      <p:sp>
        <p:nvSpPr>
          <p:cNvPr id="30" name="Google Shape;846;p47">
            <a:extLst>
              <a:ext uri="{FF2B5EF4-FFF2-40B4-BE49-F238E27FC236}">
                <a16:creationId xmlns:a16="http://schemas.microsoft.com/office/drawing/2014/main" id="{B7DEAD5E-7C73-21C6-E78A-1DC6167F9B3B}"/>
              </a:ext>
            </a:extLst>
          </p:cNvPr>
          <p:cNvSpPr txBox="1"/>
          <p:nvPr/>
        </p:nvSpPr>
        <p:spPr>
          <a:xfrm>
            <a:off x="4152621" y="1518754"/>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2</a:t>
            </a:r>
            <a:endParaRPr/>
          </a:p>
        </p:txBody>
      </p:sp>
      <p:sp>
        <p:nvSpPr>
          <p:cNvPr id="31" name="Google Shape;904;p49">
            <a:extLst>
              <a:ext uri="{FF2B5EF4-FFF2-40B4-BE49-F238E27FC236}">
                <a16:creationId xmlns:a16="http://schemas.microsoft.com/office/drawing/2014/main" id="{C9208258-6C13-63F8-1CD7-0DC842DB2FA4}"/>
              </a:ext>
            </a:extLst>
          </p:cNvPr>
          <p:cNvSpPr txBox="1">
            <a:spLocks/>
          </p:cNvSpPr>
          <p:nvPr/>
        </p:nvSpPr>
        <p:spPr>
          <a:xfrm>
            <a:off x="3952141" y="5807486"/>
            <a:ext cx="4287718" cy="830459"/>
          </a:xfrm>
          <a:prstGeom prst="rect">
            <a:avLst/>
          </a:prstGeom>
          <a:ln/>
        </p:spPr>
        <p:style>
          <a:lnRef idx="1">
            <a:schemeClr val="dk1"/>
          </a:lnRef>
          <a:fillRef idx="2">
            <a:schemeClr val="dk1"/>
          </a:fillRef>
          <a:effectRef idx="1">
            <a:schemeClr val="dk1"/>
          </a:effectRef>
          <a:fontRef idx="minor">
            <a:schemeClr val="dk1"/>
          </a:fontRef>
        </p:style>
        <p:txBody>
          <a:bodyPr spcFirstLastPara="1" wrap="square" lIns="45700" tIns="45700" rIns="45700" bIns="45700" anchor="t" anchorCtr="0">
            <a:normAutofit lnSpcReduction="10000"/>
          </a:bodyPr>
          <a:lstStyle>
            <a:defPPr marR="0" lvl="0" algn="l" rtl="0">
              <a:lnSpc>
                <a:spcPct val="100000"/>
              </a:lnSpc>
              <a:spcBef>
                <a:spcPts val="0"/>
              </a:spcBef>
              <a:spcAft>
                <a:spcPts val="0"/>
              </a:spcAft>
            </a:defPPr>
            <a:lvl1pPr marL="457200" marR="0" lvl="0" indent="-393700" algn="l" rtl="0">
              <a:lnSpc>
                <a:spcPct val="90000"/>
              </a:lnSpc>
              <a:spcBef>
                <a:spcPts val="1200"/>
              </a:spcBef>
              <a:spcAft>
                <a:spcPts val="0"/>
              </a:spcAft>
              <a:buClr>
                <a:srgbClr val="4C3282"/>
              </a:buClr>
              <a:buSzPts val="2600"/>
              <a:buFont typeface="Twentieth Century"/>
              <a:buChar char="●"/>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pPr marL="0" indent="0">
              <a:spcBef>
                <a:spcPts val="0"/>
              </a:spcBef>
              <a:buFont typeface="Twentieth Century"/>
              <a:buNone/>
            </a:pPr>
            <a:r>
              <a:rPr lang="en-GB" sz="1800"/>
              <a:t>Depending on the order of visiting A’s successors in BFS: either B before C, or C before B, D’s PN may be either B or C</a:t>
            </a:r>
            <a:endParaRPr lang="en-GB"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51"/>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a:t>
            </a:r>
            <a:endParaRPr/>
          </a:p>
        </p:txBody>
      </p:sp>
      <p:sp>
        <p:nvSpPr>
          <p:cNvPr id="938" name="Google Shape;938;p51"/>
          <p:cNvSpPr txBox="1">
            <a:spLocks noGrp="1"/>
          </p:cNvSpPr>
          <p:nvPr>
            <p:ph type="body" idx="1"/>
          </p:nvPr>
        </p:nvSpPr>
        <p:spPr>
          <a:xfrm>
            <a:off x="746175" y="1568275"/>
            <a:ext cx="7280890" cy="2533474"/>
          </a:xfrm>
          <a:prstGeom prst="rect">
            <a:avLst/>
          </a:prstGeom>
          <a:noFill/>
          <a:ln>
            <a:noFill/>
          </a:ln>
        </p:spPr>
        <p:txBody>
          <a:bodyPr spcFirstLastPara="1" wrap="square" lIns="45700" tIns="45700" rIns="45700" bIns="45700" anchor="t" anchorCtr="0">
            <a:spAutoFit/>
          </a:bodyPr>
          <a:lstStyle/>
          <a:p>
            <a:pPr marL="457200" lvl="0" indent="-393700" algn="l" rtl="0">
              <a:lnSpc>
                <a:spcPct val="90000"/>
              </a:lnSpc>
              <a:spcBef>
                <a:spcPts val="0"/>
              </a:spcBef>
              <a:spcAft>
                <a:spcPts val="0"/>
              </a:spcAft>
              <a:buSzPts val="2600"/>
              <a:buChar char="●"/>
            </a:pPr>
            <a:r>
              <a:rPr lang="en-US" dirty="0"/>
              <a:t>Named after its inventor, </a:t>
            </a:r>
            <a:r>
              <a:rPr lang="en-US" dirty="0" err="1"/>
              <a:t>Edsger</a:t>
            </a:r>
            <a:r>
              <a:rPr lang="en-US" dirty="0"/>
              <a:t> W. Dijkstra (1930-2002)</a:t>
            </a:r>
            <a:endParaRPr dirty="0"/>
          </a:p>
          <a:p>
            <a:pPr marL="914400" lvl="1" indent="-361950" algn="l" rtl="0">
              <a:lnSpc>
                <a:spcPct val="90000"/>
              </a:lnSpc>
              <a:spcBef>
                <a:spcPts val="0"/>
              </a:spcBef>
              <a:spcAft>
                <a:spcPts val="0"/>
              </a:spcAft>
              <a:buSzPts val="2100"/>
              <a:buChar char="○"/>
            </a:pPr>
            <a:r>
              <a:rPr lang="en-US" dirty="0"/>
              <a:t>1972 Turing Award</a:t>
            </a:r>
            <a:endParaRPr dirty="0"/>
          </a:p>
          <a:p>
            <a:pPr marL="457200" lvl="0" indent="-393700" algn="l" rtl="0">
              <a:lnSpc>
                <a:spcPct val="90000"/>
              </a:lnSpc>
              <a:spcBef>
                <a:spcPts val="1000"/>
              </a:spcBef>
              <a:spcAft>
                <a:spcPts val="0"/>
              </a:spcAft>
              <a:buSzPts val="2600"/>
              <a:buChar char="●"/>
            </a:pPr>
            <a:r>
              <a:rPr lang="en-GB" dirty="0"/>
              <a:t>Solves the Shortest Path Problem on a weighted graph</a:t>
            </a:r>
          </a:p>
          <a:p>
            <a:pPr marL="914400" lvl="1" indent="-361950" algn="l" rtl="0">
              <a:lnSpc>
                <a:spcPct val="90000"/>
              </a:lnSpc>
              <a:spcBef>
                <a:spcPts val="0"/>
              </a:spcBef>
              <a:spcAft>
                <a:spcPts val="0"/>
              </a:spcAft>
              <a:buSzPts val="2100"/>
              <a:buChar char="○"/>
            </a:pPr>
            <a:r>
              <a:rPr lang="en-US" dirty="0"/>
              <a:t>Greedy algorithm: grow the set of nodes whose shortest distance has been computed</a:t>
            </a:r>
            <a:endParaRPr dirty="0"/>
          </a:p>
        </p:txBody>
      </p:sp>
      <p:grpSp>
        <p:nvGrpSpPr>
          <p:cNvPr id="21" name="Google Shape;916;p50">
            <a:extLst>
              <a:ext uri="{FF2B5EF4-FFF2-40B4-BE49-F238E27FC236}">
                <a16:creationId xmlns:a16="http://schemas.microsoft.com/office/drawing/2014/main" id="{3ED08868-B79B-C355-499C-F7084270C51A}"/>
              </a:ext>
            </a:extLst>
          </p:cNvPr>
          <p:cNvGrpSpPr/>
          <p:nvPr/>
        </p:nvGrpSpPr>
        <p:grpSpPr>
          <a:xfrm>
            <a:off x="7610368" y="2035684"/>
            <a:ext cx="3835457" cy="2280040"/>
            <a:chOff x="1263225" y="1628608"/>
            <a:chExt cx="3835457" cy="2280040"/>
          </a:xfrm>
        </p:grpSpPr>
        <p:sp>
          <p:nvSpPr>
            <p:cNvPr id="22" name="Google Shape;917;p50">
              <a:extLst>
                <a:ext uri="{FF2B5EF4-FFF2-40B4-BE49-F238E27FC236}">
                  <a16:creationId xmlns:a16="http://schemas.microsoft.com/office/drawing/2014/main" id="{35F59BE4-EC29-1AFF-458F-BE6C2552E6E2}"/>
                </a:ext>
              </a:extLst>
            </p:cNvPr>
            <p:cNvSpPr/>
            <p:nvPr/>
          </p:nvSpPr>
          <p:spPr>
            <a:xfrm>
              <a:off x="2008942" y="1743408"/>
              <a:ext cx="423200" cy="337200"/>
            </a:xfrm>
            <a:prstGeom prst="rect">
              <a:avLst/>
            </a:prstGeom>
            <a:solidFill>
              <a:srgbClr val="A2CDED"/>
            </a:solidFill>
            <a:ln w="2857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A</a:t>
              </a:r>
              <a:endParaRPr sz="2133" b="0" i="0" u="none" strike="noStrike" cap="none">
                <a:solidFill>
                  <a:srgbClr val="000000"/>
                </a:solidFill>
                <a:latin typeface="Calibri"/>
                <a:ea typeface="Calibri"/>
                <a:cs typeface="Calibri"/>
                <a:sym typeface="Calibri"/>
              </a:endParaRPr>
            </a:p>
          </p:txBody>
        </p:sp>
        <p:sp>
          <p:nvSpPr>
            <p:cNvPr id="23" name="Google Shape;918;p50">
              <a:extLst>
                <a:ext uri="{FF2B5EF4-FFF2-40B4-BE49-F238E27FC236}">
                  <a16:creationId xmlns:a16="http://schemas.microsoft.com/office/drawing/2014/main" id="{6C0E49E5-545F-C1CA-E05C-D16E6D781615}"/>
                </a:ext>
              </a:extLst>
            </p:cNvPr>
            <p:cNvSpPr/>
            <p:nvPr/>
          </p:nvSpPr>
          <p:spPr>
            <a:xfrm>
              <a:off x="2160221" y="3191502"/>
              <a:ext cx="423200" cy="337200"/>
            </a:xfrm>
            <a:prstGeom prst="rect">
              <a:avLst/>
            </a:prstGeom>
            <a:solidFill>
              <a:srgbClr val="A2CDED"/>
            </a:solidFill>
            <a:ln w="2857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B</a:t>
              </a:r>
              <a:endParaRPr sz="2133" b="0" i="0" u="none" strike="noStrike" cap="none">
                <a:solidFill>
                  <a:srgbClr val="000000"/>
                </a:solidFill>
                <a:latin typeface="Calibri"/>
                <a:ea typeface="Calibri"/>
                <a:cs typeface="Calibri"/>
                <a:sym typeface="Calibri"/>
              </a:endParaRPr>
            </a:p>
          </p:txBody>
        </p:sp>
        <p:sp>
          <p:nvSpPr>
            <p:cNvPr id="24" name="Google Shape;919;p50">
              <a:extLst>
                <a:ext uri="{FF2B5EF4-FFF2-40B4-BE49-F238E27FC236}">
                  <a16:creationId xmlns:a16="http://schemas.microsoft.com/office/drawing/2014/main" id="{715F920F-1C23-DD9E-89F0-CBF2F1976905}"/>
                </a:ext>
              </a:extLst>
            </p:cNvPr>
            <p:cNvSpPr/>
            <p:nvPr/>
          </p:nvSpPr>
          <p:spPr>
            <a:xfrm>
              <a:off x="3794816" y="1979474"/>
              <a:ext cx="423200" cy="337200"/>
            </a:xfrm>
            <a:prstGeom prst="rect">
              <a:avLst/>
            </a:prstGeom>
            <a:solidFill>
              <a:srgbClr val="A2CDED"/>
            </a:solidFill>
            <a:ln w="2857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C</a:t>
              </a:r>
              <a:endParaRPr sz="2133" b="0" i="0" u="none" strike="noStrike" cap="none">
                <a:solidFill>
                  <a:srgbClr val="000000"/>
                </a:solidFill>
                <a:latin typeface="Calibri"/>
                <a:ea typeface="Calibri"/>
                <a:cs typeface="Calibri"/>
                <a:sym typeface="Calibri"/>
              </a:endParaRPr>
            </a:p>
          </p:txBody>
        </p:sp>
        <p:sp>
          <p:nvSpPr>
            <p:cNvPr id="25" name="Google Shape;920;p50">
              <a:extLst>
                <a:ext uri="{FF2B5EF4-FFF2-40B4-BE49-F238E27FC236}">
                  <a16:creationId xmlns:a16="http://schemas.microsoft.com/office/drawing/2014/main" id="{89AA7C54-F3A8-8889-35D8-6E1B3FEB0687}"/>
                </a:ext>
              </a:extLst>
            </p:cNvPr>
            <p:cNvSpPr/>
            <p:nvPr/>
          </p:nvSpPr>
          <p:spPr>
            <a:xfrm>
              <a:off x="4071877" y="3360102"/>
              <a:ext cx="423200" cy="337200"/>
            </a:xfrm>
            <a:prstGeom prst="rect">
              <a:avLst/>
            </a:prstGeom>
            <a:solidFill>
              <a:srgbClr val="A2CDED"/>
            </a:solidFill>
            <a:ln w="2857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D</a:t>
              </a:r>
              <a:endParaRPr sz="2133" b="0" i="0" u="none" strike="noStrike" cap="none">
                <a:solidFill>
                  <a:srgbClr val="000000"/>
                </a:solidFill>
                <a:latin typeface="Calibri"/>
                <a:ea typeface="Calibri"/>
                <a:cs typeface="Calibri"/>
                <a:sym typeface="Calibri"/>
              </a:endParaRPr>
            </a:p>
          </p:txBody>
        </p:sp>
        <p:cxnSp>
          <p:nvCxnSpPr>
            <p:cNvPr id="26" name="Google Shape;921;p50">
              <a:extLst>
                <a:ext uri="{FF2B5EF4-FFF2-40B4-BE49-F238E27FC236}">
                  <a16:creationId xmlns:a16="http://schemas.microsoft.com/office/drawing/2014/main" id="{FD83B72C-5E9D-4F8C-A6B4-1223EB7FE167}"/>
                </a:ext>
              </a:extLst>
            </p:cNvPr>
            <p:cNvCxnSpPr>
              <a:stCxn id="22" idx="2"/>
              <a:endCxn id="23" idx="0"/>
            </p:cNvCxnSpPr>
            <p:nvPr/>
          </p:nvCxnSpPr>
          <p:spPr>
            <a:xfrm>
              <a:off x="2220542" y="2080608"/>
              <a:ext cx="151200" cy="1110900"/>
            </a:xfrm>
            <a:prstGeom prst="straightConnector1">
              <a:avLst/>
            </a:prstGeom>
            <a:noFill/>
            <a:ln w="38100" cap="flat" cmpd="sng">
              <a:solidFill>
                <a:schemeClr val="tx1"/>
              </a:solidFill>
              <a:prstDash val="solid"/>
              <a:round/>
              <a:headEnd type="none" w="sm" len="sm"/>
              <a:tailEnd type="none" w="sm" len="sm"/>
            </a:ln>
          </p:spPr>
        </p:cxnSp>
        <p:cxnSp>
          <p:nvCxnSpPr>
            <p:cNvPr id="27" name="Google Shape;922;p50">
              <a:extLst>
                <a:ext uri="{FF2B5EF4-FFF2-40B4-BE49-F238E27FC236}">
                  <a16:creationId xmlns:a16="http://schemas.microsoft.com/office/drawing/2014/main" id="{3F934EAB-DC28-0EF0-C1CC-C3666ED40570}"/>
                </a:ext>
              </a:extLst>
            </p:cNvPr>
            <p:cNvCxnSpPr>
              <a:stCxn id="22" idx="3"/>
              <a:endCxn id="24" idx="1"/>
            </p:cNvCxnSpPr>
            <p:nvPr/>
          </p:nvCxnSpPr>
          <p:spPr>
            <a:xfrm>
              <a:off x="2432142" y="1912008"/>
              <a:ext cx="1362600" cy="236100"/>
            </a:xfrm>
            <a:prstGeom prst="straightConnector1">
              <a:avLst/>
            </a:prstGeom>
            <a:noFill/>
            <a:ln w="38100" cap="flat" cmpd="sng">
              <a:solidFill>
                <a:schemeClr val="tx1"/>
              </a:solidFill>
              <a:prstDash val="solid"/>
              <a:round/>
              <a:headEnd type="none" w="sm" len="sm"/>
              <a:tailEnd type="none" w="sm" len="sm"/>
            </a:ln>
          </p:spPr>
        </p:cxnSp>
        <p:cxnSp>
          <p:nvCxnSpPr>
            <p:cNvPr id="28" name="Google Shape;923;p50">
              <a:extLst>
                <a:ext uri="{FF2B5EF4-FFF2-40B4-BE49-F238E27FC236}">
                  <a16:creationId xmlns:a16="http://schemas.microsoft.com/office/drawing/2014/main" id="{F5069F05-1323-399B-B7FC-A3C0E22E6EF4}"/>
                </a:ext>
              </a:extLst>
            </p:cNvPr>
            <p:cNvCxnSpPr>
              <a:stCxn id="23" idx="3"/>
              <a:endCxn id="25" idx="1"/>
            </p:cNvCxnSpPr>
            <p:nvPr/>
          </p:nvCxnSpPr>
          <p:spPr>
            <a:xfrm>
              <a:off x="2583421" y="3360102"/>
              <a:ext cx="1488600" cy="168600"/>
            </a:xfrm>
            <a:prstGeom prst="straightConnector1">
              <a:avLst/>
            </a:prstGeom>
            <a:noFill/>
            <a:ln w="38100" cap="flat" cmpd="sng">
              <a:solidFill>
                <a:schemeClr val="tx1"/>
              </a:solidFill>
              <a:prstDash val="solid"/>
              <a:round/>
              <a:headEnd type="none" w="sm" len="sm"/>
              <a:tailEnd type="none" w="sm" len="sm"/>
            </a:ln>
          </p:spPr>
        </p:cxnSp>
        <p:cxnSp>
          <p:nvCxnSpPr>
            <p:cNvPr id="29" name="Google Shape;924;p50">
              <a:extLst>
                <a:ext uri="{FF2B5EF4-FFF2-40B4-BE49-F238E27FC236}">
                  <a16:creationId xmlns:a16="http://schemas.microsoft.com/office/drawing/2014/main" id="{C682F521-F96E-2502-3553-41034D627759}"/>
                </a:ext>
              </a:extLst>
            </p:cNvPr>
            <p:cNvCxnSpPr>
              <a:stCxn id="24" idx="2"/>
              <a:endCxn id="25" idx="0"/>
            </p:cNvCxnSpPr>
            <p:nvPr/>
          </p:nvCxnSpPr>
          <p:spPr>
            <a:xfrm>
              <a:off x="4006416" y="2316674"/>
              <a:ext cx="277200" cy="1043400"/>
            </a:xfrm>
            <a:prstGeom prst="straightConnector1">
              <a:avLst/>
            </a:prstGeom>
            <a:noFill/>
            <a:ln w="38100" cap="flat" cmpd="sng">
              <a:solidFill>
                <a:schemeClr val="tx1"/>
              </a:solidFill>
              <a:prstDash val="solid"/>
              <a:round/>
              <a:headEnd type="none" w="sm" len="sm"/>
              <a:tailEnd type="none" w="sm" len="sm"/>
            </a:ln>
          </p:spPr>
        </p:cxnSp>
        <p:sp>
          <p:nvSpPr>
            <p:cNvPr id="30" name="Google Shape;925;p50">
              <a:extLst>
                <a:ext uri="{FF2B5EF4-FFF2-40B4-BE49-F238E27FC236}">
                  <a16:creationId xmlns:a16="http://schemas.microsoft.com/office/drawing/2014/main" id="{78CE57A9-507B-5EBE-261C-AD6E1BBC282A}"/>
                </a:ext>
              </a:extLst>
            </p:cNvPr>
            <p:cNvSpPr txBox="1"/>
            <p:nvPr/>
          </p:nvSpPr>
          <p:spPr>
            <a:xfrm>
              <a:off x="2823868" y="1628608"/>
              <a:ext cx="69121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tx1"/>
                  </a:solidFill>
                  <a:latin typeface="Consolas"/>
                  <a:ea typeface="Consolas"/>
                  <a:cs typeface="Consolas"/>
                  <a:sym typeface="Consolas"/>
                </a:rPr>
                <a:t>14.0</a:t>
              </a:r>
              <a:endParaRPr dirty="0">
                <a:solidFill>
                  <a:schemeClr val="tx1"/>
                </a:solidFill>
              </a:endParaRPr>
            </a:p>
          </p:txBody>
        </p:sp>
        <p:sp>
          <p:nvSpPr>
            <p:cNvPr id="31" name="Google Shape;926;p50">
              <a:extLst>
                <a:ext uri="{FF2B5EF4-FFF2-40B4-BE49-F238E27FC236}">
                  <a16:creationId xmlns:a16="http://schemas.microsoft.com/office/drawing/2014/main" id="{D092F0FC-6F30-81FC-6CB1-7261DBB226FF}"/>
                </a:ext>
              </a:extLst>
            </p:cNvPr>
            <p:cNvSpPr txBox="1"/>
            <p:nvPr/>
          </p:nvSpPr>
          <p:spPr>
            <a:xfrm>
              <a:off x="1533692" y="2504857"/>
              <a:ext cx="69121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tx1"/>
                  </a:solidFill>
                  <a:latin typeface="Consolas"/>
                  <a:ea typeface="Consolas"/>
                  <a:cs typeface="Consolas"/>
                  <a:sym typeface="Consolas"/>
                </a:rPr>
                <a:t>12.0</a:t>
              </a:r>
              <a:endParaRPr dirty="0">
                <a:solidFill>
                  <a:schemeClr val="tx1"/>
                </a:solidFill>
              </a:endParaRPr>
            </a:p>
          </p:txBody>
        </p:sp>
        <p:sp>
          <p:nvSpPr>
            <p:cNvPr id="32" name="Google Shape;927;p50">
              <a:extLst>
                <a:ext uri="{FF2B5EF4-FFF2-40B4-BE49-F238E27FC236}">
                  <a16:creationId xmlns:a16="http://schemas.microsoft.com/office/drawing/2014/main" id="{D0266712-18B5-6709-EEB1-DA90BF4C5DCA}"/>
                </a:ext>
              </a:extLst>
            </p:cNvPr>
            <p:cNvSpPr txBox="1"/>
            <p:nvPr/>
          </p:nvSpPr>
          <p:spPr>
            <a:xfrm>
              <a:off x="2855405" y="3539316"/>
              <a:ext cx="94448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tx1"/>
                  </a:solidFill>
                  <a:latin typeface="Consolas"/>
                  <a:ea typeface="Consolas"/>
                  <a:cs typeface="Consolas"/>
                  <a:sym typeface="Consolas"/>
                </a:rPr>
                <a:t>9000.2</a:t>
              </a:r>
              <a:endParaRPr>
                <a:solidFill>
                  <a:schemeClr val="tx1"/>
                </a:solidFill>
              </a:endParaRPr>
            </a:p>
          </p:txBody>
        </p:sp>
        <p:sp>
          <p:nvSpPr>
            <p:cNvPr id="33" name="Google Shape;928;p50">
              <a:extLst>
                <a:ext uri="{FF2B5EF4-FFF2-40B4-BE49-F238E27FC236}">
                  <a16:creationId xmlns:a16="http://schemas.microsoft.com/office/drawing/2014/main" id="{69276FCA-14F7-EC51-0C0D-3B400A57E4AF}"/>
                </a:ext>
              </a:extLst>
            </p:cNvPr>
            <p:cNvSpPr txBox="1"/>
            <p:nvPr/>
          </p:nvSpPr>
          <p:spPr>
            <a:xfrm>
              <a:off x="4283477" y="2576527"/>
              <a:ext cx="56457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tx1"/>
                  </a:solidFill>
                  <a:latin typeface="Consolas"/>
                  <a:ea typeface="Consolas"/>
                  <a:cs typeface="Consolas"/>
                  <a:sym typeface="Consolas"/>
                </a:rPr>
                <a:t>1.5</a:t>
              </a:r>
              <a:endParaRPr dirty="0">
                <a:solidFill>
                  <a:schemeClr val="tx1"/>
                </a:solidFill>
              </a:endParaRPr>
            </a:p>
          </p:txBody>
        </p:sp>
        <p:sp>
          <p:nvSpPr>
            <p:cNvPr id="34" name="Google Shape;929;p50">
              <a:extLst>
                <a:ext uri="{FF2B5EF4-FFF2-40B4-BE49-F238E27FC236}">
                  <a16:creationId xmlns:a16="http://schemas.microsoft.com/office/drawing/2014/main" id="{0C5ABCC3-DFD4-3F42-5FD1-8DDFB054412C}"/>
                </a:ext>
              </a:extLst>
            </p:cNvPr>
            <p:cNvSpPr txBox="1"/>
            <p:nvPr/>
          </p:nvSpPr>
          <p:spPr>
            <a:xfrm>
              <a:off x="1263225" y="1730606"/>
              <a:ext cx="74571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tx1"/>
                  </a:solidFill>
                  <a:latin typeface="Consolas"/>
                  <a:ea typeface="Consolas"/>
                  <a:cs typeface="Consolas"/>
                  <a:sym typeface="Consolas"/>
                </a:rPr>
                <a:t>start</a:t>
              </a:r>
              <a:endParaRPr dirty="0">
                <a:solidFill>
                  <a:schemeClr val="tx1"/>
                </a:solidFill>
              </a:endParaRPr>
            </a:p>
          </p:txBody>
        </p:sp>
        <p:sp>
          <p:nvSpPr>
            <p:cNvPr id="35" name="Google Shape;930;p50">
              <a:extLst>
                <a:ext uri="{FF2B5EF4-FFF2-40B4-BE49-F238E27FC236}">
                  <a16:creationId xmlns:a16="http://schemas.microsoft.com/office/drawing/2014/main" id="{48789157-9011-CCAB-0B9A-E380DC996229}"/>
                </a:ext>
              </a:extLst>
            </p:cNvPr>
            <p:cNvSpPr txBox="1"/>
            <p:nvPr/>
          </p:nvSpPr>
          <p:spPr>
            <a:xfrm>
              <a:off x="4240755" y="1991183"/>
              <a:ext cx="85792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tx1"/>
                  </a:solidFill>
                  <a:latin typeface="Consolas"/>
                  <a:ea typeface="Consolas"/>
                  <a:cs typeface="Consolas"/>
                  <a:sym typeface="Consolas"/>
                </a:rPr>
                <a:t>target</a:t>
              </a:r>
              <a:endParaRPr dirty="0">
                <a:solidFill>
                  <a:schemeClr val="tx1"/>
                </a:solidFill>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F24EC-51DE-E746-9559-4F254B6C9BF8}"/>
              </a:ext>
            </a:extLst>
          </p:cNvPr>
          <p:cNvSpPr>
            <a:spLocks noGrp="1"/>
          </p:cNvSpPr>
          <p:nvPr>
            <p:ph type="title"/>
          </p:nvPr>
        </p:nvSpPr>
        <p:spPr>
          <a:xfrm>
            <a:off x="1981200" y="-41048"/>
            <a:ext cx="8229600" cy="1143000"/>
          </a:xfrm>
        </p:spPr>
        <p:txBody>
          <a:bodyPr/>
          <a:lstStyle/>
          <a:p>
            <a:r>
              <a:rPr lang="en-US" dirty="0"/>
              <a:t>Edge Relaxation</a:t>
            </a:r>
          </a:p>
        </p:txBody>
      </p:sp>
      <p:sp>
        <p:nvSpPr>
          <p:cNvPr id="4" name="Rectangle 3">
            <a:extLst>
              <a:ext uri="{FF2B5EF4-FFF2-40B4-BE49-F238E27FC236}">
                <a16:creationId xmlns:a16="http://schemas.microsoft.com/office/drawing/2014/main" id="{E3E8BC79-14B6-D149-ABA2-DE370973DD7D}"/>
              </a:ext>
            </a:extLst>
          </p:cNvPr>
          <p:cNvSpPr/>
          <p:nvPr/>
        </p:nvSpPr>
        <p:spPr>
          <a:xfrm>
            <a:off x="1117600" y="992453"/>
            <a:ext cx="9956800" cy="1800493"/>
          </a:xfrm>
          <a:prstGeom prst="rect">
            <a:avLst/>
          </a:prstGeom>
        </p:spPr>
        <p:txBody>
          <a:bodyPr wrap="square">
            <a:spAutoFit/>
          </a:bodyPr>
          <a:lstStyle/>
          <a:p>
            <a:pPr>
              <a:spcBef>
                <a:spcPts val="300"/>
              </a:spcBef>
              <a:spcAft>
                <a:spcPts val="300"/>
              </a:spcAft>
            </a:pPr>
            <a:r>
              <a:rPr lang="en-US" dirty="0">
                <a:solidFill>
                  <a:schemeClr val="tx1"/>
                </a:solidFill>
                <a:latin typeface="Arial" panose="020B0604020202020204" pitchFamily="34" charset="0"/>
                <a:cs typeface="Arial" panose="020B0604020202020204" pitchFamily="34" charset="0"/>
              </a:rPr>
              <a:t>Relax edge e = </a:t>
            </a:r>
            <a:r>
              <a:rPr lang="en-US" dirty="0" err="1">
                <a:solidFill>
                  <a:schemeClr val="tx1"/>
                </a:solidFill>
                <a:latin typeface="Arial" panose="020B0604020202020204" pitchFamily="34" charset="0"/>
                <a:cs typeface="Arial" panose="020B0604020202020204" pitchFamily="34" charset="0"/>
              </a:rPr>
              <a:t>u→v</a:t>
            </a:r>
            <a:r>
              <a:rPr lang="en-US" dirty="0">
                <a:solidFill>
                  <a:schemeClr val="tx1"/>
                </a:solidFill>
                <a:latin typeface="Arial" panose="020B0604020202020204" pitchFamily="34" charset="0"/>
                <a:cs typeface="Arial" panose="020B0604020202020204" pitchFamily="34" charset="0"/>
              </a:rPr>
              <a:t> with weight w(</a:t>
            </a:r>
            <a:r>
              <a:rPr lang="en-US" dirty="0" err="1">
                <a:solidFill>
                  <a:schemeClr val="tx1"/>
                </a:solidFill>
                <a:latin typeface="Arial" panose="020B0604020202020204" pitchFamily="34" charset="0"/>
                <a:cs typeface="Arial" panose="020B0604020202020204" pitchFamily="34" charset="0"/>
              </a:rPr>
              <a:t>u,v</a:t>
            </a:r>
            <a:r>
              <a:rPr lang="en-US" dirty="0">
                <a:solidFill>
                  <a:schemeClr val="tx1"/>
                </a:solidFill>
                <a:latin typeface="Arial" panose="020B0604020202020204" pitchFamily="34" charset="0"/>
                <a:cs typeface="Arial" panose="020B0604020202020204" pitchFamily="34" charset="0"/>
              </a:rPr>
              <a:t>). (We also write </a:t>
            </a:r>
            <a:r>
              <a:rPr lang="en-US" dirty="0" err="1">
                <a:solidFill>
                  <a:schemeClr val="tx1"/>
                </a:solidFill>
                <a:latin typeface="Arial" panose="020B0604020202020204" pitchFamily="34" charset="0"/>
                <a:cs typeface="Arial" panose="020B0604020202020204" pitchFamily="34" charset="0"/>
              </a:rPr>
              <a:t>uv</a:t>
            </a:r>
            <a:r>
              <a:rPr lang="en-US" dirty="0">
                <a:solidFill>
                  <a:schemeClr val="tx1"/>
                </a:solidFill>
                <a:latin typeface="Arial" panose="020B0604020202020204" pitchFamily="34" charset="0"/>
                <a:cs typeface="Arial" panose="020B0604020202020204" pitchFamily="34" charset="0"/>
              </a:rPr>
              <a:t> to denote </a:t>
            </a:r>
            <a:r>
              <a:rPr lang="en-US" dirty="0" err="1">
                <a:solidFill>
                  <a:schemeClr val="tx1"/>
                </a:solidFill>
                <a:latin typeface="Arial" panose="020B0604020202020204" pitchFamily="34" charset="0"/>
                <a:cs typeface="Arial" panose="020B0604020202020204" pitchFamily="34" charset="0"/>
              </a:rPr>
              <a:t>u→v</a:t>
            </a:r>
            <a:r>
              <a:rPr lang="en-US" dirty="0">
                <a:solidFill>
                  <a:schemeClr val="tx1"/>
                </a:solidFill>
                <a:latin typeface="Arial" panose="020B0604020202020204" pitchFamily="34" charset="0"/>
                <a:cs typeface="Arial" panose="020B0604020202020204" pitchFamily="34" charset="0"/>
              </a:rPr>
              <a:t>)</a:t>
            </a:r>
          </a:p>
          <a:p>
            <a:pPr marL="285750" indent="-285750">
              <a:spcBef>
                <a:spcPts val="300"/>
              </a:spcBef>
              <a:spcAft>
                <a:spcPts val="300"/>
              </a:spcAft>
              <a:buClr>
                <a:schemeClr val="accent6"/>
              </a:buClr>
              <a:buFont typeface="Wingdings" pitchFamily="2" charset="2"/>
              <a:buChar char="§"/>
            </a:pPr>
            <a:r>
              <a:rPr lang="en-US" dirty="0" err="1">
                <a:solidFill>
                  <a:schemeClr val="tx1"/>
                </a:solidFill>
                <a:latin typeface="Arial" panose="020B0604020202020204" pitchFamily="34" charset="0"/>
                <a:cs typeface="Arial" panose="020B0604020202020204" pitchFamily="34" charset="0"/>
              </a:rPr>
              <a:t>distTo</a:t>
            </a:r>
            <a:r>
              <a:rPr lang="en-US" dirty="0">
                <a:solidFill>
                  <a:schemeClr val="tx1"/>
                </a:solidFill>
                <a:latin typeface="Arial" panose="020B0604020202020204" pitchFamily="34" charset="0"/>
                <a:cs typeface="Arial" panose="020B0604020202020204" pitchFamily="34" charset="0"/>
              </a:rPr>
              <a:t>[u] is length of shortest known path from s to u. </a:t>
            </a:r>
          </a:p>
          <a:p>
            <a:pPr marL="285750" indent="-285750">
              <a:spcBef>
                <a:spcPts val="300"/>
              </a:spcBef>
              <a:spcAft>
                <a:spcPts val="300"/>
              </a:spcAft>
              <a:buClr>
                <a:schemeClr val="accent6"/>
              </a:buClr>
              <a:buFont typeface="Wingdings" pitchFamily="2" charset="2"/>
              <a:buChar char="§"/>
            </a:pPr>
            <a:r>
              <a:rPr lang="en-US" dirty="0" err="1">
                <a:solidFill>
                  <a:schemeClr val="tx1"/>
                </a:solidFill>
                <a:latin typeface="Arial" panose="020B0604020202020204" pitchFamily="34" charset="0"/>
                <a:cs typeface="Arial" panose="020B0604020202020204" pitchFamily="34" charset="0"/>
              </a:rPr>
              <a:t>distTo</a:t>
            </a:r>
            <a:r>
              <a:rPr lang="en-US" dirty="0">
                <a:solidFill>
                  <a:schemeClr val="tx1"/>
                </a:solidFill>
                <a:latin typeface="Arial" panose="020B0604020202020204" pitchFamily="34" charset="0"/>
                <a:cs typeface="Arial" panose="020B0604020202020204" pitchFamily="34" charset="0"/>
              </a:rPr>
              <a:t>[v] is length of shortest known path from s to v. </a:t>
            </a:r>
          </a:p>
          <a:p>
            <a:pPr marL="285750" indent="-285750">
              <a:spcBef>
                <a:spcPts val="300"/>
              </a:spcBef>
              <a:spcAft>
                <a:spcPts val="300"/>
              </a:spcAft>
              <a:buClr>
                <a:schemeClr val="accent6"/>
              </a:buClr>
              <a:buFont typeface="Wingdings" pitchFamily="2" charset="2"/>
              <a:buChar char="§"/>
            </a:pPr>
            <a:r>
              <a:rPr lang="en-US" dirty="0">
                <a:solidFill>
                  <a:schemeClr val="tx1"/>
                </a:solidFill>
                <a:latin typeface="Arial" panose="020B0604020202020204" pitchFamily="34" charset="0"/>
                <a:cs typeface="Arial" panose="020B0604020202020204" pitchFamily="34" charset="0"/>
              </a:rPr>
              <a:t>PN[v] is the previous vertex on shortest known path from s to v. </a:t>
            </a:r>
          </a:p>
          <a:p>
            <a:pPr marL="285750" indent="-285750">
              <a:spcBef>
                <a:spcPts val="300"/>
              </a:spcBef>
              <a:spcAft>
                <a:spcPts val="300"/>
              </a:spcAft>
              <a:buClr>
                <a:schemeClr val="accent6"/>
              </a:buClr>
              <a:buFont typeface="Wingdings" pitchFamily="2" charset="2"/>
              <a:buChar char="§"/>
            </a:pPr>
            <a:r>
              <a:rPr lang="en-US" dirty="0">
                <a:solidFill>
                  <a:schemeClr val="tx1"/>
                </a:solidFill>
                <a:latin typeface="Arial" panose="020B0604020202020204" pitchFamily="34" charset="0"/>
                <a:cs typeface="Arial" panose="020B0604020202020204" pitchFamily="34" charset="0"/>
              </a:rPr>
              <a:t>If e = </a:t>
            </a:r>
            <a:r>
              <a:rPr lang="en-US" dirty="0" err="1">
                <a:solidFill>
                  <a:schemeClr val="tx1"/>
                </a:solidFill>
                <a:latin typeface="Arial" panose="020B0604020202020204" pitchFamily="34" charset="0"/>
                <a:cs typeface="Arial" panose="020B0604020202020204" pitchFamily="34" charset="0"/>
              </a:rPr>
              <a:t>u→v</a:t>
            </a:r>
            <a:r>
              <a:rPr lang="en-US" dirty="0">
                <a:solidFill>
                  <a:schemeClr val="tx1"/>
                </a:solidFill>
                <a:latin typeface="Arial" panose="020B0604020202020204" pitchFamily="34" charset="0"/>
                <a:cs typeface="Arial" panose="020B0604020202020204" pitchFamily="34" charset="0"/>
              </a:rPr>
              <a:t> gives shorter path to v through u, update </a:t>
            </a:r>
            <a:r>
              <a:rPr lang="en-US" dirty="0" err="1">
                <a:solidFill>
                  <a:schemeClr val="tx1"/>
                </a:solidFill>
                <a:latin typeface="Arial" panose="020B0604020202020204" pitchFamily="34" charset="0"/>
                <a:cs typeface="Arial" panose="020B0604020202020204" pitchFamily="34" charset="0"/>
              </a:rPr>
              <a:t>distTo</a:t>
            </a:r>
            <a:r>
              <a:rPr lang="en-US" dirty="0">
                <a:solidFill>
                  <a:schemeClr val="tx1"/>
                </a:solidFill>
                <a:latin typeface="Arial" panose="020B0604020202020204" pitchFamily="34" charset="0"/>
                <a:cs typeface="Arial" panose="020B0604020202020204" pitchFamily="34" charset="0"/>
              </a:rPr>
              <a:t>[v] and PN[v].</a:t>
            </a:r>
          </a:p>
          <a:p>
            <a:pPr marL="742950" lvl="1" indent="-285750">
              <a:spcBef>
                <a:spcPts val="300"/>
              </a:spcBef>
              <a:spcAft>
                <a:spcPts val="300"/>
              </a:spcAft>
              <a:buClr>
                <a:schemeClr val="accent6"/>
              </a:buClr>
              <a:buFont typeface="Wingdings" pitchFamily="2" charset="2"/>
              <a:buChar char="§"/>
            </a:pPr>
            <a:r>
              <a:rPr lang="en-US" sz="1600" dirty="0" err="1">
                <a:solidFill>
                  <a:schemeClr val="tx1"/>
                </a:solidFill>
                <a:latin typeface="Arial" panose="020B0604020202020204" pitchFamily="34" charset="0"/>
                <a:cs typeface="Arial" panose="020B0604020202020204" pitchFamily="34" charset="0"/>
              </a:rPr>
              <a:t>distTo</a:t>
            </a:r>
            <a:r>
              <a:rPr lang="en-US" sz="1600" dirty="0">
                <a:solidFill>
                  <a:schemeClr val="tx1"/>
                </a:solidFill>
                <a:latin typeface="Arial" panose="020B0604020202020204" pitchFamily="34" charset="0"/>
                <a:cs typeface="Arial" panose="020B0604020202020204" pitchFamily="34" charset="0"/>
              </a:rPr>
              <a:t>[v] = min(</a:t>
            </a:r>
            <a:r>
              <a:rPr lang="en-US" sz="1600" dirty="0" err="1">
                <a:solidFill>
                  <a:schemeClr val="tx1"/>
                </a:solidFill>
                <a:latin typeface="Arial" panose="020B0604020202020204" pitchFamily="34" charset="0"/>
                <a:cs typeface="Arial" panose="020B0604020202020204" pitchFamily="34" charset="0"/>
              </a:rPr>
              <a:t>distTo</a:t>
            </a:r>
            <a:r>
              <a:rPr lang="en-US" sz="1600" dirty="0">
                <a:solidFill>
                  <a:schemeClr val="tx1"/>
                </a:solidFill>
                <a:latin typeface="Arial" panose="020B0604020202020204" pitchFamily="34" charset="0"/>
                <a:cs typeface="Arial" panose="020B0604020202020204" pitchFamily="34" charset="0"/>
              </a:rPr>
              <a:t>[v], </a:t>
            </a:r>
            <a:r>
              <a:rPr lang="en-US" sz="1600" dirty="0" err="1">
                <a:solidFill>
                  <a:schemeClr val="tx1"/>
                </a:solidFill>
                <a:latin typeface="Arial" panose="020B0604020202020204" pitchFamily="34" charset="0"/>
                <a:cs typeface="Arial" panose="020B0604020202020204" pitchFamily="34" charset="0"/>
              </a:rPr>
              <a:t>distTo</a:t>
            </a:r>
            <a:r>
              <a:rPr lang="en-US" sz="1600" dirty="0">
                <a:solidFill>
                  <a:schemeClr val="tx1"/>
                </a:solidFill>
                <a:latin typeface="Arial" panose="020B0604020202020204" pitchFamily="34" charset="0"/>
                <a:cs typeface="Arial" panose="020B0604020202020204" pitchFamily="34" charset="0"/>
              </a:rPr>
              <a:t>[u] + w(</a:t>
            </a:r>
            <a:r>
              <a:rPr lang="en-US" sz="1600" dirty="0" err="1">
                <a:solidFill>
                  <a:schemeClr val="tx1"/>
                </a:solidFill>
                <a:latin typeface="Arial" panose="020B0604020202020204" pitchFamily="34" charset="0"/>
                <a:cs typeface="Arial" panose="020B0604020202020204" pitchFamily="34" charset="0"/>
              </a:rPr>
              <a:t>u,v</a:t>
            </a:r>
            <a:r>
              <a:rPr lang="en-US" sz="1600" dirty="0">
                <a:solidFill>
                  <a:schemeClr val="tx1"/>
                </a:solidFill>
                <a:latin typeface="Arial" panose="020B0604020202020204" pitchFamily="34" charset="0"/>
                <a:cs typeface="Arial" panose="020B0604020202020204" pitchFamily="34" charset="0"/>
              </a:rPr>
              <a:t>)); PN[v]=u </a:t>
            </a:r>
          </a:p>
        </p:txBody>
      </p:sp>
      <p:sp>
        <p:nvSpPr>
          <p:cNvPr id="5" name="object 2">
            <a:extLst>
              <a:ext uri="{FF2B5EF4-FFF2-40B4-BE49-F238E27FC236}">
                <a16:creationId xmlns:a16="http://schemas.microsoft.com/office/drawing/2014/main" id="{86F3688D-B579-7E48-B6DF-AD9C92F6F3FB}"/>
              </a:ext>
            </a:extLst>
          </p:cNvPr>
          <p:cNvSpPr/>
          <p:nvPr/>
        </p:nvSpPr>
        <p:spPr>
          <a:xfrm>
            <a:off x="4226154" y="5221702"/>
            <a:ext cx="1223367" cy="688925"/>
          </a:xfrm>
          <a:custGeom>
            <a:avLst/>
            <a:gdLst/>
            <a:ahLst/>
            <a:cxnLst/>
            <a:rect l="l" t="t" r="r" b="b"/>
            <a:pathLst>
              <a:path w="1739900" h="979804">
                <a:moveTo>
                  <a:pt x="1739595" y="0"/>
                </a:moveTo>
                <a:lnTo>
                  <a:pt x="1728520" y="6235"/>
                </a:lnTo>
                <a:lnTo>
                  <a:pt x="0" y="979716"/>
                </a:lnTo>
              </a:path>
            </a:pathLst>
          </a:custGeom>
          <a:ln w="25400">
            <a:solidFill>
              <a:srgbClr val="BABABA"/>
            </a:solidFill>
            <a:prstDash val="dash"/>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 name="object 3">
            <a:extLst>
              <a:ext uri="{FF2B5EF4-FFF2-40B4-BE49-F238E27FC236}">
                <a16:creationId xmlns:a16="http://schemas.microsoft.com/office/drawing/2014/main" id="{6025C396-FAE5-6F4E-BBD9-52633196BF4B}"/>
              </a:ext>
            </a:extLst>
          </p:cNvPr>
          <p:cNvSpPr/>
          <p:nvPr/>
        </p:nvSpPr>
        <p:spPr>
          <a:xfrm>
            <a:off x="5401818" y="5194536"/>
            <a:ext cx="95994" cy="79474"/>
          </a:xfrm>
          <a:custGeom>
            <a:avLst/>
            <a:gdLst/>
            <a:ahLst/>
            <a:cxnLst/>
            <a:rect l="l" t="t" r="r" b="b"/>
            <a:pathLst>
              <a:path w="136525" h="113029">
                <a:moveTo>
                  <a:pt x="136144" y="0"/>
                </a:moveTo>
                <a:lnTo>
                  <a:pt x="0" y="6705"/>
                </a:lnTo>
                <a:lnTo>
                  <a:pt x="56464" y="44869"/>
                </a:lnTo>
                <a:lnTo>
                  <a:pt x="59829" y="112941"/>
                </a:lnTo>
                <a:lnTo>
                  <a:pt x="136144"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7" name="object 7">
            <a:extLst>
              <a:ext uri="{FF2B5EF4-FFF2-40B4-BE49-F238E27FC236}">
                <a16:creationId xmlns:a16="http://schemas.microsoft.com/office/drawing/2014/main" id="{D1AEEBEE-5158-E645-BFB0-900E421619CC}"/>
              </a:ext>
            </a:extLst>
          </p:cNvPr>
          <p:cNvSpPr/>
          <p:nvPr/>
        </p:nvSpPr>
        <p:spPr>
          <a:xfrm>
            <a:off x="4224957" y="5231470"/>
            <a:ext cx="1206401" cy="679549"/>
          </a:xfrm>
          <a:custGeom>
            <a:avLst/>
            <a:gdLst/>
            <a:ahLst/>
            <a:cxnLst/>
            <a:rect l="l" t="t" r="r" b="b"/>
            <a:pathLst>
              <a:path w="1715770" h="966470">
                <a:moveTo>
                  <a:pt x="1715249" y="0"/>
                </a:moveTo>
                <a:lnTo>
                  <a:pt x="1698650" y="9347"/>
                </a:lnTo>
                <a:lnTo>
                  <a:pt x="0" y="966012"/>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8" name="object 8">
            <a:extLst>
              <a:ext uri="{FF2B5EF4-FFF2-40B4-BE49-F238E27FC236}">
                <a16:creationId xmlns:a16="http://schemas.microsoft.com/office/drawing/2014/main" id="{8D15D1C3-2ED5-B84B-BFC7-45405642A2D9}"/>
              </a:ext>
            </a:extLst>
          </p:cNvPr>
          <p:cNvSpPr/>
          <p:nvPr/>
        </p:nvSpPr>
        <p:spPr>
          <a:xfrm>
            <a:off x="5364726" y="5194662"/>
            <a:ext cx="131713" cy="109389"/>
          </a:xfrm>
          <a:custGeom>
            <a:avLst/>
            <a:gdLst/>
            <a:ahLst/>
            <a:cxnLst/>
            <a:rect l="l" t="t" r="r" b="b"/>
            <a:pathLst>
              <a:path w="187325" h="155575">
                <a:moveTo>
                  <a:pt x="187198" y="0"/>
                </a:moveTo>
                <a:lnTo>
                  <a:pt x="0" y="9232"/>
                </a:lnTo>
                <a:lnTo>
                  <a:pt x="77647" y="61696"/>
                </a:lnTo>
                <a:lnTo>
                  <a:pt x="82257" y="155295"/>
                </a:lnTo>
                <a:lnTo>
                  <a:pt x="187198"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9" name="object 10">
            <a:extLst>
              <a:ext uri="{FF2B5EF4-FFF2-40B4-BE49-F238E27FC236}">
                <a16:creationId xmlns:a16="http://schemas.microsoft.com/office/drawing/2014/main" id="{26F9ACAE-D66B-7D45-9F46-DEC39AC74D26}"/>
              </a:ext>
            </a:extLst>
          </p:cNvPr>
          <p:cNvSpPr/>
          <p:nvPr/>
        </p:nvSpPr>
        <p:spPr>
          <a:xfrm>
            <a:off x="2473050" y="4261366"/>
            <a:ext cx="514796" cy="409873"/>
          </a:xfrm>
          <a:custGeom>
            <a:avLst/>
            <a:gdLst/>
            <a:ahLst/>
            <a:cxnLst/>
            <a:rect l="l" t="t" r="r" b="b"/>
            <a:pathLst>
              <a:path w="732154" h="582929">
                <a:moveTo>
                  <a:pt x="732154" y="0"/>
                </a:moveTo>
                <a:lnTo>
                  <a:pt x="717245" y="11849"/>
                </a:lnTo>
                <a:lnTo>
                  <a:pt x="0" y="582307"/>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0" name="object 11">
            <a:extLst>
              <a:ext uri="{FF2B5EF4-FFF2-40B4-BE49-F238E27FC236}">
                <a16:creationId xmlns:a16="http://schemas.microsoft.com/office/drawing/2014/main" id="{C03A2E5C-CDDE-4249-8EFC-3D0D3560F3A9}"/>
              </a:ext>
            </a:extLst>
          </p:cNvPr>
          <p:cNvSpPr/>
          <p:nvPr/>
        </p:nvSpPr>
        <p:spPr>
          <a:xfrm>
            <a:off x="2917615" y="4214672"/>
            <a:ext cx="129034" cy="119658"/>
          </a:xfrm>
          <a:custGeom>
            <a:avLst/>
            <a:gdLst/>
            <a:ahLst/>
            <a:cxnLst/>
            <a:rect l="l" t="t" r="r" b="b"/>
            <a:pathLst>
              <a:path w="183514" h="170179">
                <a:moveTo>
                  <a:pt x="183387" y="0"/>
                </a:moveTo>
                <a:lnTo>
                  <a:pt x="0" y="38747"/>
                </a:lnTo>
                <a:lnTo>
                  <a:pt x="84975" y="78257"/>
                </a:lnTo>
                <a:lnTo>
                  <a:pt x="104355" y="169951"/>
                </a:lnTo>
                <a:lnTo>
                  <a:pt x="183387"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1" name="object 12">
            <a:extLst>
              <a:ext uri="{FF2B5EF4-FFF2-40B4-BE49-F238E27FC236}">
                <a16:creationId xmlns:a16="http://schemas.microsoft.com/office/drawing/2014/main" id="{79DD4D20-A3C7-D040-AF1D-C216329478ED}"/>
              </a:ext>
            </a:extLst>
          </p:cNvPr>
          <p:cNvSpPr txBox="1"/>
          <p:nvPr/>
        </p:nvSpPr>
        <p:spPr>
          <a:xfrm>
            <a:off x="1970656" y="6120160"/>
            <a:ext cx="3056910" cy="502294"/>
          </a:xfrm>
          <a:prstGeom prst="rect">
            <a:avLst/>
          </a:prstGeom>
        </p:spPr>
        <p:txBody>
          <a:bodyPr vert="horz" wrap="square" lIns="0" tIns="8930" rIns="0" bIns="0" rtlCol="0">
            <a:spAutoFit/>
          </a:bodyPr>
          <a:lstStyle/>
          <a:p>
            <a:pPr marR="3572" indent="149120">
              <a:lnSpc>
                <a:spcPct val="119800"/>
              </a:lnSpc>
              <a:spcBef>
                <a:spcPts val="70"/>
              </a:spcBef>
            </a:pPr>
            <a:r>
              <a:rPr lang="en-GB" dirty="0">
                <a:solidFill>
                  <a:srgbClr val="8D3124"/>
                </a:solidFill>
                <a:latin typeface="Arial" panose="020B0604020202020204" pitchFamily="34" charset="0"/>
                <a:cs typeface="Arial" panose="020B0604020202020204" pitchFamily="34" charset="0"/>
              </a:rPr>
              <a:t>Previous shortest path from s to v goes through vertex x, with cost of 7.2</a:t>
            </a:r>
            <a:endParaRPr dirty="0">
              <a:solidFill>
                <a:srgbClr val="8D3124"/>
              </a:solidFill>
              <a:latin typeface="Arial" panose="020B0604020202020204" pitchFamily="34" charset="0"/>
              <a:cs typeface="Arial" panose="020B0604020202020204" pitchFamily="34" charset="0"/>
            </a:endParaRPr>
          </a:p>
        </p:txBody>
      </p:sp>
      <p:sp>
        <p:nvSpPr>
          <p:cNvPr id="12" name="object 13">
            <a:extLst>
              <a:ext uri="{FF2B5EF4-FFF2-40B4-BE49-F238E27FC236}">
                <a16:creationId xmlns:a16="http://schemas.microsoft.com/office/drawing/2014/main" id="{937497ED-D1F0-6F44-9F74-3FE969ECB468}"/>
              </a:ext>
            </a:extLst>
          </p:cNvPr>
          <p:cNvSpPr/>
          <p:nvPr/>
        </p:nvSpPr>
        <p:spPr>
          <a:xfrm>
            <a:off x="3496015" y="5627590"/>
            <a:ext cx="260300" cy="450503"/>
          </a:xfrm>
          <a:custGeom>
            <a:avLst/>
            <a:gdLst/>
            <a:ahLst/>
            <a:cxnLst/>
            <a:rect l="l" t="t" r="r" b="b"/>
            <a:pathLst>
              <a:path w="370204" h="640715">
                <a:moveTo>
                  <a:pt x="370052" y="0"/>
                </a:moveTo>
                <a:lnTo>
                  <a:pt x="363689" y="10998"/>
                </a:lnTo>
                <a:lnTo>
                  <a:pt x="0" y="640435"/>
                </a:lnTo>
              </a:path>
            </a:pathLst>
          </a:custGeom>
          <a:ln w="25400">
            <a:solidFill>
              <a:srgbClr val="8D3124"/>
            </a:solidFill>
            <a:headEnd type="arrow" w="med" len="med"/>
            <a:tailEnd type="none" w="med" len="med"/>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3" name="object 14">
            <a:extLst>
              <a:ext uri="{FF2B5EF4-FFF2-40B4-BE49-F238E27FC236}">
                <a16:creationId xmlns:a16="http://schemas.microsoft.com/office/drawing/2014/main" id="{E2FA2CB9-C599-3A4C-A439-A700349393F0}"/>
              </a:ext>
            </a:extLst>
          </p:cNvPr>
          <p:cNvSpPr/>
          <p:nvPr/>
        </p:nvSpPr>
        <p:spPr>
          <a:xfrm>
            <a:off x="2653413" y="4938799"/>
            <a:ext cx="80367" cy="95994"/>
          </a:xfrm>
          <a:custGeom>
            <a:avLst/>
            <a:gdLst/>
            <a:ahLst/>
            <a:cxnLst/>
            <a:rect l="l" t="t" r="r" b="b"/>
            <a:pathLst>
              <a:path w="114300" h="136525">
                <a:moveTo>
                  <a:pt x="113779" y="0"/>
                </a:moveTo>
                <a:lnTo>
                  <a:pt x="0" y="75056"/>
                </a:lnTo>
                <a:lnTo>
                  <a:pt x="68033" y="79171"/>
                </a:lnTo>
                <a:lnTo>
                  <a:pt x="105575" y="136055"/>
                </a:lnTo>
                <a:lnTo>
                  <a:pt x="113779"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4" name="object 15">
            <a:extLst>
              <a:ext uri="{FF2B5EF4-FFF2-40B4-BE49-F238E27FC236}">
                <a16:creationId xmlns:a16="http://schemas.microsoft.com/office/drawing/2014/main" id="{438BEDD1-0E25-4149-AFFA-F8BCF58271F7}"/>
              </a:ext>
            </a:extLst>
          </p:cNvPr>
          <p:cNvSpPr/>
          <p:nvPr/>
        </p:nvSpPr>
        <p:spPr>
          <a:xfrm>
            <a:off x="3292279" y="4160398"/>
            <a:ext cx="633561" cy="46434"/>
          </a:xfrm>
          <a:custGeom>
            <a:avLst/>
            <a:gdLst/>
            <a:ahLst/>
            <a:cxnLst/>
            <a:rect l="l" t="t" r="r" b="b"/>
            <a:pathLst>
              <a:path w="901064" h="66040">
                <a:moveTo>
                  <a:pt x="900950" y="65824"/>
                </a:moveTo>
                <a:lnTo>
                  <a:pt x="881951" y="64439"/>
                </a:lnTo>
                <a:lnTo>
                  <a:pt x="0" y="0"/>
                </a:lnTo>
              </a:path>
            </a:pathLst>
          </a:custGeom>
          <a:ln w="38099">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5" name="object 16">
            <a:extLst>
              <a:ext uri="{FF2B5EF4-FFF2-40B4-BE49-F238E27FC236}">
                <a16:creationId xmlns:a16="http://schemas.microsoft.com/office/drawing/2014/main" id="{183F2A58-9A4C-E646-B0F1-94608B01C909}"/>
              </a:ext>
            </a:extLst>
          </p:cNvPr>
          <p:cNvSpPr/>
          <p:nvPr/>
        </p:nvSpPr>
        <p:spPr>
          <a:xfrm>
            <a:off x="3878717" y="4144780"/>
            <a:ext cx="121890" cy="117872"/>
          </a:xfrm>
          <a:custGeom>
            <a:avLst/>
            <a:gdLst/>
            <a:ahLst/>
            <a:cxnLst/>
            <a:rect l="l" t="t" r="r" b="b"/>
            <a:pathLst>
              <a:path w="173354" h="167640">
                <a:moveTo>
                  <a:pt x="12217" y="0"/>
                </a:moveTo>
                <a:lnTo>
                  <a:pt x="47904" y="86652"/>
                </a:lnTo>
                <a:lnTo>
                  <a:pt x="0" y="167195"/>
                </a:lnTo>
                <a:lnTo>
                  <a:pt x="173304" y="95808"/>
                </a:lnTo>
                <a:lnTo>
                  <a:pt x="12217"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6" name="object 17">
            <a:extLst>
              <a:ext uri="{FF2B5EF4-FFF2-40B4-BE49-F238E27FC236}">
                <a16:creationId xmlns:a16="http://schemas.microsoft.com/office/drawing/2014/main" id="{1039516C-3C40-7646-B87F-BF38F961D7BF}"/>
              </a:ext>
            </a:extLst>
          </p:cNvPr>
          <p:cNvSpPr/>
          <p:nvPr/>
        </p:nvSpPr>
        <p:spPr>
          <a:xfrm>
            <a:off x="4147652" y="4061592"/>
            <a:ext cx="792956" cy="194221"/>
          </a:xfrm>
          <a:custGeom>
            <a:avLst/>
            <a:gdLst/>
            <a:ahLst/>
            <a:cxnLst/>
            <a:rect l="l" t="t" r="r" b="b"/>
            <a:pathLst>
              <a:path w="1127759" h="276225">
                <a:moveTo>
                  <a:pt x="1127709" y="0"/>
                </a:moveTo>
                <a:lnTo>
                  <a:pt x="1109205" y="4533"/>
                </a:lnTo>
                <a:lnTo>
                  <a:pt x="0" y="276212"/>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7" name="object 18">
            <a:extLst>
              <a:ext uri="{FF2B5EF4-FFF2-40B4-BE49-F238E27FC236}">
                <a16:creationId xmlns:a16="http://schemas.microsoft.com/office/drawing/2014/main" id="{8D9FD28B-85CD-4942-B712-53899C3F3B02}"/>
              </a:ext>
            </a:extLst>
          </p:cNvPr>
          <p:cNvSpPr/>
          <p:nvPr/>
        </p:nvSpPr>
        <p:spPr>
          <a:xfrm>
            <a:off x="4884914" y="4014540"/>
            <a:ext cx="128588" cy="114746"/>
          </a:xfrm>
          <a:custGeom>
            <a:avLst/>
            <a:gdLst/>
            <a:ahLst/>
            <a:cxnLst/>
            <a:rect l="l" t="t" r="r" b="b"/>
            <a:pathLst>
              <a:path w="182879" h="163195">
                <a:moveTo>
                  <a:pt x="0" y="0"/>
                </a:moveTo>
                <a:lnTo>
                  <a:pt x="60655" y="71450"/>
                </a:lnTo>
                <a:lnTo>
                  <a:pt x="39877" y="162839"/>
                </a:lnTo>
                <a:lnTo>
                  <a:pt x="182765" y="41541"/>
                </a:lnTo>
                <a:lnTo>
                  <a:pt x="0"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8" name="object 19">
            <a:extLst>
              <a:ext uri="{FF2B5EF4-FFF2-40B4-BE49-F238E27FC236}">
                <a16:creationId xmlns:a16="http://schemas.microsoft.com/office/drawing/2014/main" id="{8DBDAE52-CFB6-3848-A865-AC4B4E361A8F}"/>
              </a:ext>
            </a:extLst>
          </p:cNvPr>
          <p:cNvSpPr/>
          <p:nvPr/>
        </p:nvSpPr>
        <p:spPr>
          <a:xfrm>
            <a:off x="4189693" y="5054475"/>
            <a:ext cx="42863" cy="655439"/>
          </a:xfrm>
          <a:custGeom>
            <a:avLst/>
            <a:gdLst/>
            <a:ahLst/>
            <a:cxnLst/>
            <a:rect l="l" t="t" r="r" b="b"/>
            <a:pathLst>
              <a:path w="60960" h="932179">
                <a:moveTo>
                  <a:pt x="0" y="931722"/>
                </a:moveTo>
                <a:lnTo>
                  <a:pt x="825" y="919048"/>
                </a:lnTo>
                <a:lnTo>
                  <a:pt x="60477" y="0"/>
                </a:lnTo>
              </a:path>
            </a:pathLst>
          </a:custGeom>
          <a:ln w="254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9" name="object 20">
            <a:extLst>
              <a:ext uri="{FF2B5EF4-FFF2-40B4-BE49-F238E27FC236}">
                <a16:creationId xmlns:a16="http://schemas.microsoft.com/office/drawing/2014/main" id="{44DE2277-357A-1F47-8E94-04E9DB6FC9F6}"/>
              </a:ext>
            </a:extLst>
          </p:cNvPr>
          <p:cNvSpPr/>
          <p:nvPr/>
        </p:nvSpPr>
        <p:spPr>
          <a:xfrm>
            <a:off x="4148884" y="5676519"/>
            <a:ext cx="85546" cy="88320"/>
          </a:xfrm>
          <a:prstGeom prst="rect">
            <a:avLst/>
          </a:prstGeom>
          <a:blipFill>
            <a:blip r:embed="rId3" cstate="print"/>
            <a:stretch>
              <a:fillRect/>
            </a:stretch>
          </a:blip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0" name="object 21">
            <a:extLst>
              <a:ext uri="{FF2B5EF4-FFF2-40B4-BE49-F238E27FC236}">
                <a16:creationId xmlns:a16="http://schemas.microsoft.com/office/drawing/2014/main" id="{11374629-B0FC-094B-B0A0-60DE34E172B8}"/>
              </a:ext>
            </a:extLst>
          </p:cNvPr>
          <p:cNvSpPr/>
          <p:nvPr/>
        </p:nvSpPr>
        <p:spPr>
          <a:xfrm>
            <a:off x="3255506" y="5155979"/>
            <a:ext cx="813941" cy="566589"/>
          </a:xfrm>
          <a:custGeom>
            <a:avLst/>
            <a:gdLst/>
            <a:ahLst/>
            <a:cxnLst/>
            <a:rect l="l" t="t" r="r" b="b"/>
            <a:pathLst>
              <a:path w="1157604" h="805815">
                <a:moveTo>
                  <a:pt x="1157312" y="0"/>
                </a:moveTo>
                <a:lnTo>
                  <a:pt x="1141666" y="10883"/>
                </a:lnTo>
                <a:lnTo>
                  <a:pt x="0" y="805472"/>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1" name="object 22">
            <a:extLst>
              <a:ext uri="{FF2B5EF4-FFF2-40B4-BE49-F238E27FC236}">
                <a16:creationId xmlns:a16="http://schemas.microsoft.com/office/drawing/2014/main" id="{05FF9760-E743-9C46-9306-78CC511BF077}"/>
              </a:ext>
            </a:extLst>
          </p:cNvPr>
          <p:cNvSpPr/>
          <p:nvPr/>
        </p:nvSpPr>
        <p:spPr>
          <a:xfrm>
            <a:off x="4000393" y="5113133"/>
            <a:ext cx="130820" cy="116086"/>
          </a:xfrm>
          <a:custGeom>
            <a:avLst/>
            <a:gdLst/>
            <a:ahLst/>
            <a:cxnLst/>
            <a:rect l="l" t="t" r="r" b="b"/>
            <a:pathLst>
              <a:path w="186054" h="165100">
                <a:moveTo>
                  <a:pt x="185470" y="0"/>
                </a:moveTo>
                <a:lnTo>
                  <a:pt x="0" y="26962"/>
                </a:lnTo>
                <a:lnTo>
                  <a:pt x="82270" y="71818"/>
                </a:lnTo>
                <a:lnTo>
                  <a:pt x="95757" y="164553"/>
                </a:lnTo>
                <a:lnTo>
                  <a:pt x="185470"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2" name="object 23">
            <a:extLst>
              <a:ext uri="{FF2B5EF4-FFF2-40B4-BE49-F238E27FC236}">
                <a16:creationId xmlns:a16="http://schemas.microsoft.com/office/drawing/2014/main" id="{4E88FEE1-7ED8-EC45-AEAD-04DB330F7D70}"/>
              </a:ext>
            </a:extLst>
          </p:cNvPr>
          <p:cNvSpPr/>
          <p:nvPr/>
        </p:nvSpPr>
        <p:spPr>
          <a:xfrm>
            <a:off x="3206722" y="4335653"/>
            <a:ext cx="0" cy="577751"/>
          </a:xfrm>
          <a:custGeom>
            <a:avLst/>
            <a:gdLst/>
            <a:ahLst/>
            <a:cxnLst/>
            <a:rect l="l" t="t" r="r" b="b"/>
            <a:pathLst>
              <a:path h="821690">
                <a:moveTo>
                  <a:pt x="0" y="0"/>
                </a:moveTo>
                <a:lnTo>
                  <a:pt x="0" y="12700"/>
                </a:lnTo>
                <a:lnTo>
                  <a:pt x="0" y="821639"/>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3" name="object 24">
            <a:extLst>
              <a:ext uri="{FF2B5EF4-FFF2-40B4-BE49-F238E27FC236}">
                <a16:creationId xmlns:a16="http://schemas.microsoft.com/office/drawing/2014/main" id="{60EFA621-F6F3-EF40-AD67-BA5418EDF61F}"/>
              </a:ext>
            </a:extLst>
          </p:cNvPr>
          <p:cNvSpPr/>
          <p:nvPr/>
        </p:nvSpPr>
        <p:spPr>
          <a:xfrm>
            <a:off x="3163860" y="4280288"/>
            <a:ext cx="85724" cy="85725"/>
          </a:xfrm>
          <a:prstGeom prst="rect">
            <a:avLst/>
          </a:prstGeom>
          <a:blipFill>
            <a:blip r:embed="rId4" cstate="print"/>
            <a:stretch>
              <a:fillRect/>
            </a:stretch>
          </a:blip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4" name="object 25">
            <a:extLst>
              <a:ext uri="{FF2B5EF4-FFF2-40B4-BE49-F238E27FC236}">
                <a16:creationId xmlns:a16="http://schemas.microsoft.com/office/drawing/2014/main" id="{E35B2D80-338B-BB48-ACB9-E164BC843033}"/>
              </a:ext>
            </a:extLst>
          </p:cNvPr>
          <p:cNvSpPr/>
          <p:nvPr/>
        </p:nvSpPr>
        <p:spPr>
          <a:xfrm>
            <a:off x="3299002" y="4331715"/>
            <a:ext cx="693390" cy="519261"/>
          </a:xfrm>
          <a:custGeom>
            <a:avLst/>
            <a:gdLst/>
            <a:ahLst/>
            <a:cxnLst/>
            <a:rect l="l" t="t" r="r" b="b"/>
            <a:pathLst>
              <a:path w="986154" h="738504">
                <a:moveTo>
                  <a:pt x="986053" y="0"/>
                </a:moveTo>
                <a:lnTo>
                  <a:pt x="975880" y="7607"/>
                </a:lnTo>
                <a:lnTo>
                  <a:pt x="0" y="737997"/>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5" name="object 26">
            <a:extLst>
              <a:ext uri="{FF2B5EF4-FFF2-40B4-BE49-F238E27FC236}">
                <a16:creationId xmlns:a16="http://schemas.microsoft.com/office/drawing/2014/main" id="{FAF792F1-57A1-1C40-8AB1-B54E890BC543}"/>
              </a:ext>
            </a:extLst>
          </p:cNvPr>
          <p:cNvSpPr/>
          <p:nvPr/>
        </p:nvSpPr>
        <p:spPr>
          <a:xfrm>
            <a:off x="3942333" y="4298541"/>
            <a:ext cx="94655" cy="85725"/>
          </a:xfrm>
          <a:custGeom>
            <a:avLst/>
            <a:gdLst/>
            <a:ahLst/>
            <a:cxnLst/>
            <a:rect l="l" t="t" r="r" b="b"/>
            <a:pathLst>
              <a:path w="134620" h="121920">
                <a:moveTo>
                  <a:pt x="134137" y="0"/>
                </a:moveTo>
                <a:lnTo>
                  <a:pt x="0" y="24256"/>
                </a:lnTo>
                <a:lnTo>
                  <a:pt x="60921" y="54787"/>
                </a:lnTo>
                <a:lnTo>
                  <a:pt x="73050" y="121856"/>
                </a:lnTo>
                <a:lnTo>
                  <a:pt x="134137"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6" name="object 27">
            <a:extLst>
              <a:ext uri="{FF2B5EF4-FFF2-40B4-BE49-F238E27FC236}">
                <a16:creationId xmlns:a16="http://schemas.microsoft.com/office/drawing/2014/main" id="{6FDE9B46-76C8-484E-B957-E5F276A1732E}"/>
              </a:ext>
            </a:extLst>
          </p:cNvPr>
          <p:cNvSpPr/>
          <p:nvPr/>
        </p:nvSpPr>
        <p:spPr>
          <a:xfrm>
            <a:off x="3236038" y="4926583"/>
            <a:ext cx="799654" cy="97780"/>
          </a:xfrm>
          <a:custGeom>
            <a:avLst/>
            <a:gdLst/>
            <a:ahLst/>
            <a:cxnLst/>
            <a:rect l="l" t="t" r="r" b="b"/>
            <a:pathLst>
              <a:path w="1137285" h="139065">
                <a:moveTo>
                  <a:pt x="1136675" y="138582"/>
                </a:moveTo>
                <a:lnTo>
                  <a:pt x="1124077" y="137045"/>
                </a:lnTo>
                <a:lnTo>
                  <a:pt x="0" y="0"/>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7" name="object 28">
            <a:extLst>
              <a:ext uri="{FF2B5EF4-FFF2-40B4-BE49-F238E27FC236}">
                <a16:creationId xmlns:a16="http://schemas.microsoft.com/office/drawing/2014/main" id="{C0D20B06-D1CA-3248-A19F-C2052BD8B680}"/>
              </a:ext>
            </a:extLst>
          </p:cNvPr>
          <p:cNvSpPr/>
          <p:nvPr/>
        </p:nvSpPr>
        <p:spPr>
          <a:xfrm>
            <a:off x="3999946" y="4977805"/>
            <a:ext cx="90636" cy="85279"/>
          </a:xfrm>
          <a:custGeom>
            <a:avLst/>
            <a:gdLst/>
            <a:ahLst/>
            <a:cxnLst/>
            <a:rect l="l" t="t" r="r" b="b"/>
            <a:pathLst>
              <a:path w="128904" h="121284">
                <a:moveTo>
                  <a:pt x="14744" y="0"/>
                </a:moveTo>
                <a:lnTo>
                  <a:pt x="37630" y="64198"/>
                </a:lnTo>
                <a:lnTo>
                  <a:pt x="0" y="121018"/>
                </a:lnTo>
                <a:lnTo>
                  <a:pt x="128397" y="75260"/>
                </a:lnTo>
                <a:lnTo>
                  <a:pt x="14744"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8" name="object 29">
            <a:extLst>
              <a:ext uri="{FF2B5EF4-FFF2-40B4-BE49-F238E27FC236}">
                <a16:creationId xmlns:a16="http://schemas.microsoft.com/office/drawing/2014/main" id="{5DBD105D-2C9D-4D40-A8CE-FB394DADBFDE}"/>
              </a:ext>
            </a:extLst>
          </p:cNvPr>
          <p:cNvSpPr/>
          <p:nvPr/>
        </p:nvSpPr>
        <p:spPr>
          <a:xfrm>
            <a:off x="4304993" y="5071084"/>
            <a:ext cx="1134070" cy="446"/>
          </a:xfrm>
          <a:custGeom>
            <a:avLst/>
            <a:gdLst/>
            <a:ahLst/>
            <a:cxnLst/>
            <a:rect l="l" t="t" r="r" b="b"/>
            <a:pathLst>
              <a:path w="1612900" h="634">
                <a:moveTo>
                  <a:pt x="1612531" y="12"/>
                </a:moveTo>
                <a:lnTo>
                  <a:pt x="1599831" y="12"/>
                </a:lnTo>
                <a:lnTo>
                  <a:pt x="0" y="0"/>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9" name="object 30">
            <a:extLst>
              <a:ext uri="{FF2B5EF4-FFF2-40B4-BE49-F238E27FC236}">
                <a16:creationId xmlns:a16="http://schemas.microsoft.com/office/drawing/2014/main" id="{E12BC95B-328C-F242-BA3D-EC0ACD7BEBE0}"/>
              </a:ext>
            </a:extLst>
          </p:cNvPr>
          <p:cNvSpPr/>
          <p:nvPr/>
        </p:nvSpPr>
        <p:spPr>
          <a:xfrm>
            <a:off x="5408445" y="5028230"/>
            <a:ext cx="85725" cy="85725"/>
          </a:xfrm>
          <a:custGeom>
            <a:avLst/>
            <a:gdLst/>
            <a:ahLst/>
            <a:cxnLst/>
            <a:rect l="l" t="t" r="r" b="b"/>
            <a:pathLst>
              <a:path w="121920" h="121920">
                <a:moveTo>
                  <a:pt x="0" y="0"/>
                </a:moveTo>
                <a:lnTo>
                  <a:pt x="30479" y="60947"/>
                </a:lnTo>
                <a:lnTo>
                  <a:pt x="0" y="121920"/>
                </a:lnTo>
                <a:lnTo>
                  <a:pt x="121920" y="60947"/>
                </a:lnTo>
                <a:lnTo>
                  <a:pt x="0"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0" name="object 31">
            <a:extLst>
              <a:ext uri="{FF2B5EF4-FFF2-40B4-BE49-F238E27FC236}">
                <a16:creationId xmlns:a16="http://schemas.microsoft.com/office/drawing/2014/main" id="{B15FA3A5-0181-E843-91CC-F7B79A64B522}"/>
              </a:ext>
            </a:extLst>
          </p:cNvPr>
          <p:cNvSpPr/>
          <p:nvPr/>
        </p:nvSpPr>
        <p:spPr>
          <a:xfrm>
            <a:off x="4221511" y="4237962"/>
            <a:ext cx="1240779" cy="695623"/>
          </a:xfrm>
          <a:custGeom>
            <a:avLst/>
            <a:gdLst/>
            <a:ahLst/>
            <a:cxnLst/>
            <a:rect l="l" t="t" r="r" b="b"/>
            <a:pathLst>
              <a:path w="1764665" h="989329">
                <a:moveTo>
                  <a:pt x="1764296" y="989152"/>
                </a:moveTo>
                <a:lnTo>
                  <a:pt x="1753222" y="982941"/>
                </a:lnTo>
                <a:lnTo>
                  <a:pt x="0" y="0"/>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1" name="object 32">
            <a:extLst>
              <a:ext uri="{FF2B5EF4-FFF2-40B4-BE49-F238E27FC236}">
                <a16:creationId xmlns:a16="http://schemas.microsoft.com/office/drawing/2014/main" id="{95DCA7AB-A183-404B-ABF6-F8C9110354CE}"/>
              </a:ext>
            </a:extLst>
          </p:cNvPr>
          <p:cNvSpPr/>
          <p:nvPr/>
        </p:nvSpPr>
        <p:spPr>
          <a:xfrm>
            <a:off x="5414587" y="4881229"/>
            <a:ext cx="95994" cy="79474"/>
          </a:xfrm>
          <a:custGeom>
            <a:avLst/>
            <a:gdLst/>
            <a:ahLst/>
            <a:cxnLst/>
            <a:rect l="l" t="t" r="r" b="b"/>
            <a:pathLst>
              <a:path w="136525" h="113029">
                <a:moveTo>
                  <a:pt x="59626" y="0"/>
                </a:moveTo>
                <a:lnTo>
                  <a:pt x="56400" y="68072"/>
                </a:lnTo>
                <a:lnTo>
                  <a:pt x="0" y="106349"/>
                </a:lnTo>
                <a:lnTo>
                  <a:pt x="136156" y="112788"/>
                </a:lnTo>
                <a:lnTo>
                  <a:pt x="59626"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2" name="object 33">
            <a:extLst>
              <a:ext uri="{FF2B5EF4-FFF2-40B4-BE49-F238E27FC236}">
                <a16:creationId xmlns:a16="http://schemas.microsoft.com/office/drawing/2014/main" id="{B24729FC-18D9-0C4A-A3C1-0C69608FEA8B}"/>
              </a:ext>
            </a:extLst>
          </p:cNvPr>
          <p:cNvSpPr/>
          <p:nvPr/>
        </p:nvSpPr>
        <p:spPr>
          <a:xfrm>
            <a:off x="3195265" y="4910929"/>
            <a:ext cx="0" cy="623738"/>
          </a:xfrm>
          <a:custGeom>
            <a:avLst/>
            <a:gdLst/>
            <a:ahLst/>
            <a:cxnLst/>
            <a:rect l="l" t="t" r="r" b="b"/>
            <a:pathLst>
              <a:path h="887095">
                <a:moveTo>
                  <a:pt x="0" y="886891"/>
                </a:moveTo>
                <a:lnTo>
                  <a:pt x="0" y="867841"/>
                </a:lnTo>
                <a:lnTo>
                  <a:pt x="0" y="0"/>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3" name="object 34">
            <a:extLst>
              <a:ext uri="{FF2B5EF4-FFF2-40B4-BE49-F238E27FC236}">
                <a16:creationId xmlns:a16="http://schemas.microsoft.com/office/drawing/2014/main" id="{C2846D90-4887-A94A-A064-A5F17394E7C1}"/>
              </a:ext>
            </a:extLst>
          </p:cNvPr>
          <p:cNvSpPr/>
          <p:nvPr/>
        </p:nvSpPr>
        <p:spPr>
          <a:xfrm>
            <a:off x="3136331" y="5491663"/>
            <a:ext cx="117871" cy="117873"/>
          </a:xfrm>
          <a:prstGeom prst="rect">
            <a:avLst/>
          </a:prstGeom>
          <a:blipFill>
            <a:blip r:embed="rId5" cstate="print"/>
            <a:stretch>
              <a:fillRect/>
            </a:stretch>
          </a:blip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4" name="object 35">
            <a:extLst>
              <a:ext uri="{FF2B5EF4-FFF2-40B4-BE49-F238E27FC236}">
                <a16:creationId xmlns:a16="http://schemas.microsoft.com/office/drawing/2014/main" id="{3CB3D430-3B98-724A-AFCB-8D1DCE9CEE6A}"/>
              </a:ext>
            </a:extLst>
          </p:cNvPr>
          <p:cNvSpPr/>
          <p:nvPr/>
        </p:nvSpPr>
        <p:spPr>
          <a:xfrm>
            <a:off x="2419347" y="4667016"/>
            <a:ext cx="556766" cy="214759"/>
          </a:xfrm>
          <a:custGeom>
            <a:avLst/>
            <a:gdLst/>
            <a:ahLst/>
            <a:cxnLst/>
            <a:rect l="l" t="t" r="r" b="b"/>
            <a:pathLst>
              <a:path w="791845" h="305434">
                <a:moveTo>
                  <a:pt x="791692" y="304850"/>
                </a:moveTo>
                <a:lnTo>
                  <a:pt x="773912" y="298005"/>
                </a:lnTo>
                <a:lnTo>
                  <a:pt x="0" y="0"/>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5" name="object 36">
            <a:extLst>
              <a:ext uri="{FF2B5EF4-FFF2-40B4-BE49-F238E27FC236}">
                <a16:creationId xmlns:a16="http://schemas.microsoft.com/office/drawing/2014/main" id="{C55873EF-50A5-0C4E-A2B9-93E3C06DC798}"/>
              </a:ext>
            </a:extLst>
          </p:cNvPr>
          <p:cNvSpPr/>
          <p:nvPr/>
        </p:nvSpPr>
        <p:spPr>
          <a:xfrm>
            <a:off x="2914828" y="4810961"/>
            <a:ext cx="131266" cy="110282"/>
          </a:xfrm>
          <a:custGeom>
            <a:avLst/>
            <a:gdLst/>
            <a:ahLst/>
            <a:cxnLst/>
            <a:rect l="l" t="t" r="r" b="b"/>
            <a:pathLst>
              <a:path w="186689" h="156845">
                <a:moveTo>
                  <a:pt x="60236" y="0"/>
                </a:moveTo>
                <a:lnTo>
                  <a:pt x="69227" y="93281"/>
                </a:lnTo>
                <a:lnTo>
                  <a:pt x="0" y="156451"/>
                </a:lnTo>
                <a:lnTo>
                  <a:pt x="186562" y="138455"/>
                </a:lnTo>
                <a:lnTo>
                  <a:pt x="60236"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6" name="object 37">
            <a:extLst>
              <a:ext uri="{FF2B5EF4-FFF2-40B4-BE49-F238E27FC236}">
                <a16:creationId xmlns:a16="http://schemas.microsoft.com/office/drawing/2014/main" id="{BC3C1F5D-A2B3-2548-9E22-AAD77F8D4FE4}"/>
              </a:ext>
            </a:extLst>
          </p:cNvPr>
          <p:cNvSpPr/>
          <p:nvPr/>
        </p:nvSpPr>
        <p:spPr>
          <a:xfrm>
            <a:off x="2303726" y="4538840"/>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7" name="object 38">
            <a:extLst>
              <a:ext uri="{FF2B5EF4-FFF2-40B4-BE49-F238E27FC236}">
                <a16:creationId xmlns:a16="http://schemas.microsoft.com/office/drawing/2014/main" id="{99F6B36F-FB64-014E-A963-D105398CFD59}"/>
              </a:ext>
            </a:extLst>
          </p:cNvPr>
          <p:cNvSpPr/>
          <p:nvPr/>
        </p:nvSpPr>
        <p:spPr>
          <a:xfrm>
            <a:off x="2303726" y="4538838"/>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8" name="object 39">
            <a:extLst>
              <a:ext uri="{FF2B5EF4-FFF2-40B4-BE49-F238E27FC236}">
                <a16:creationId xmlns:a16="http://schemas.microsoft.com/office/drawing/2014/main" id="{D92D340F-3B23-0D46-ADD8-F2A933A5912F}"/>
              </a:ext>
            </a:extLst>
          </p:cNvPr>
          <p:cNvSpPr txBox="1"/>
          <p:nvPr/>
        </p:nvSpPr>
        <p:spPr>
          <a:xfrm>
            <a:off x="2395942" y="4530710"/>
            <a:ext cx="91082" cy="224461"/>
          </a:xfrm>
          <a:prstGeom prst="rect">
            <a:avLst/>
          </a:prstGeom>
        </p:spPr>
        <p:txBody>
          <a:bodyPr vert="horz" wrap="square" lIns="0" tIns="8930" rIns="0" bIns="0" rtlCol="0">
            <a:spAutoFit/>
          </a:bodyPr>
          <a:lstStyle/>
          <a:p>
            <a:pPr marL="8929">
              <a:spcBef>
                <a:spcPts val="70"/>
              </a:spcBef>
            </a:pPr>
            <a:r>
              <a:rPr spc="116" dirty="0">
                <a:latin typeface="Arial" panose="020B0604020202020204" pitchFamily="34" charset="0"/>
                <a:cs typeface="Arial" panose="020B0604020202020204" pitchFamily="34" charset="0"/>
              </a:rPr>
              <a:t>s</a:t>
            </a:r>
            <a:endParaRPr dirty="0">
              <a:latin typeface="Arial" panose="020B0604020202020204" pitchFamily="34" charset="0"/>
              <a:cs typeface="Arial" panose="020B0604020202020204" pitchFamily="34" charset="0"/>
            </a:endParaRPr>
          </a:p>
        </p:txBody>
      </p:sp>
      <p:sp>
        <p:nvSpPr>
          <p:cNvPr id="39" name="object 40">
            <a:extLst>
              <a:ext uri="{FF2B5EF4-FFF2-40B4-BE49-F238E27FC236}">
                <a16:creationId xmlns:a16="http://schemas.microsoft.com/office/drawing/2014/main" id="{42AB41C0-9DE8-1748-BBB6-4128330841AC}"/>
              </a:ext>
            </a:extLst>
          </p:cNvPr>
          <p:cNvSpPr/>
          <p:nvPr/>
        </p:nvSpPr>
        <p:spPr>
          <a:xfrm>
            <a:off x="3063885" y="3992824"/>
            <a:ext cx="275481" cy="275481"/>
          </a:xfrm>
          <a:custGeom>
            <a:avLst/>
            <a:gdLst/>
            <a:ahLst/>
            <a:cxnLst/>
            <a:rect l="l" t="t" r="r" b="b"/>
            <a:pathLst>
              <a:path w="391795" h="391795">
                <a:moveTo>
                  <a:pt x="217235" y="0"/>
                </a:moveTo>
                <a:lnTo>
                  <a:pt x="174123" y="0"/>
                </a:lnTo>
                <a:lnTo>
                  <a:pt x="131848" y="9413"/>
                </a:lnTo>
                <a:lnTo>
                  <a:pt x="92078" y="28239"/>
                </a:lnTo>
                <a:lnTo>
                  <a:pt x="56487" y="56478"/>
                </a:lnTo>
                <a:lnTo>
                  <a:pt x="28243" y="92074"/>
                </a:lnTo>
                <a:lnTo>
                  <a:pt x="9414" y="131846"/>
                </a:lnTo>
                <a:lnTo>
                  <a:pt x="0" y="174124"/>
                </a:lnTo>
                <a:lnTo>
                  <a:pt x="0" y="217237"/>
                </a:lnTo>
                <a:lnTo>
                  <a:pt x="9414" y="259513"/>
                </a:lnTo>
                <a:lnTo>
                  <a:pt x="28243" y="299283"/>
                </a:lnTo>
                <a:lnTo>
                  <a:pt x="56487" y="334874"/>
                </a:lnTo>
                <a:lnTo>
                  <a:pt x="92078" y="363113"/>
                </a:lnTo>
                <a:lnTo>
                  <a:pt x="131848" y="381940"/>
                </a:lnTo>
                <a:lnTo>
                  <a:pt x="174123" y="391353"/>
                </a:lnTo>
                <a:lnTo>
                  <a:pt x="217235" y="391353"/>
                </a:lnTo>
                <a:lnTo>
                  <a:pt x="259510" y="381940"/>
                </a:lnTo>
                <a:lnTo>
                  <a:pt x="299280" y="363113"/>
                </a:lnTo>
                <a:lnTo>
                  <a:pt x="334871" y="334874"/>
                </a:lnTo>
                <a:lnTo>
                  <a:pt x="363110" y="299283"/>
                </a:lnTo>
                <a:lnTo>
                  <a:pt x="381936" y="259513"/>
                </a:lnTo>
                <a:lnTo>
                  <a:pt x="391349" y="217237"/>
                </a:lnTo>
                <a:lnTo>
                  <a:pt x="391349" y="174124"/>
                </a:lnTo>
                <a:lnTo>
                  <a:pt x="381936" y="131846"/>
                </a:lnTo>
                <a:lnTo>
                  <a:pt x="363110" y="92074"/>
                </a:lnTo>
                <a:lnTo>
                  <a:pt x="334871" y="56478"/>
                </a:lnTo>
                <a:lnTo>
                  <a:pt x="299280" y="28239"/>
                </a:lnTo>
                <a:lnTo>
                  <a:pt x="259510" y="9413"/>
                </a:lnTo>
                <a:lnTo>
                  <a:pt x="21723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40" name="object 41">
            <a:extLst>
              <a:ext uri="{FF2B5EF4-FFF2-40B4-BE49-F238E27FC236}">
                <a16:creationId xmlns:a16="http://schemas.microsoft.com/office/drawing/2014/main" id="{34F54995-156D-7D45-A298-4640B746EAC7}"/>
              </a:ext>
            </a:extLst>
          </p:cNvPr>
          <p:cNvSpPr/>
          <p:nvPr/>
        </p:nvSpPr>
        <p:spPr>
          <a:xfrm>
            <a:off x="3063885" y="3992824"/>
            <a:ext cx="275481" cy="275481"/>
          </a:xfrm>
          <a:custGeom>
            <a:avLst/>
            <a:gdLst/>
            <a:ahLst/>
            <a:cxnLst/>
            <a:rect l="l" t="t" r="r" b="b"/>
            <a:pathLst>
              <a:path w="391795" h="391795">
                <a:moveTo>
                  <a:pt x="334871" y="56478"/>
                </a:moveTo>
                <a:lnTo>
                  <a:pt x="363110" y="92070"/>
                </a:lnTo>
                <a:lnTo>
                  <a:pt x="381936" y="131841"/>
                </a:lnTo>
                <a:lnTo>
                  <a:pt x="391349" y="174119"/>
                </a:lnTo>
                <a:lnTo>
                  <a:pt x="391349" y="217233"/>
                </a:lnTo>
                <a:lnTo>
                  <a:pt x="381936" y="259511"/>
                </a:lnTo>
                <a:lnTo>
                  <a:pt x="363110" y="299282"/>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2"/>
                </a:lnTo>
                <a:lnTo>
                  <a:pt x="9414" y="259511"/>
                </a:lnTo>
                <a:lnTo>
                  <a:pt x="0" y="217233"/>
                </a:lnTo>
                <a:lnTo>
                  <a:pt x="0" y="174119"/>
                </a:lnTo>
                <a:lnTo>
                  <a:pt x="9414" y="131841"/>
                </a:lnTo>
                <a:lnTo>
                  <a:pt x="28243" y="92070"/>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1" name="object 42">
            <a:extLst>
              <a:ext uri="{FF2B5EF4-FFF2-40B4-BE49-F238E27FC236}">
                <a16:creationId xmlns:a16="http://schemas.microsoft.com/office/drawing/2014/main" id="{2A91F8BA-306E-E74D-BF06-09AD2E1C8E7A}"/>
              </a:ext>
            </a:extLst>
          </p:cNvPr>
          <p:cNvSpPr/>
          <p:nvPr/>
        </p:nvSpPr>
        <p:spPr>
          <a:xfrm>
            <a:off x="3062525" y="4794602"/>
            <a:ext cx="275481" cy="275481"/>
          </a:xfrm>
          <a:custGeom>
            <a:avLst/>
            <a:gdLst/>
            <a:ahLst/>
            <a:cxnLst/>
            <a:rect l="l" t="t" r="r" b="b"/>
            <a:pathLst>
              <a:path w="391795" h="391795">
                <a:moveTo>
                  <a:pt x="217237" y="0"/>
                </a:moveTo>
                <a:lnTo>
                  <a:pt x="174124" y="0"/>
                </a:lnTo>
                <a:lnTo>
                  <a:pt x="131846" y="9413"/>
                </a:lnTo>
                <a:lnTo>
                  <a:pt x="92074" y="28239"/>
                </a:lnTo>
                <a:lnTo>
                  <a:pt x="56478" y="56478"/>
                </a:lnTo>
                <a:lnTo>
                  <a:pt x="28239" y="92069"/>
                </a:lnTo>
                <a:lnTo>
                  <a:pt x="9413" y="131839"/>
                </a:lnTo>
                <a:lnTo>
                  <a:pt x="0" y="174115"/>
                </a:lnTo>
                <a:lnTo>
                  <a:pt x="0" y="217228"/>
                </a:lnTo>
                <a:lnTo>
                  <a:pt x="9413" y="259506"/>
                </a:lnTo>
                <a:lnTo>
                  <a:pt x="28239" y="299278"/>
                </a:lnTo>
                <a:lnTo>
                  <a:pt x="56478" y="334874"/>
                </a:lnTo>
                <a:lnTo>
                  <a:pt x="92074" y="363113"/>
                </a:lnTo>
                <a:lnTo>
                  <a:pt x="131846" y="381940"/>
                </a:lnTo>
                <a:lnTo>
                  <a:pt x="174124" y="391353"/>
                </a:lnTo>
                <a:lnTo>
                  <a:pt x="217237" y="391353"/>
                </a:lnTo>
                <a:lnTo>
                  <a:pt x="259513" y="381940"/>
                </a:lnTo>
                <a:lnTo>
                  <a:pt x="299283" y="363113"/>
                </a:lnTo>
                <a:lnTo>
                  <a:pt x="334874" y="334874"/>
                </a:lnTo>
                <a:lnTo>
                  <a:pt x="363113" y="299278"/>
                </a:lnTo>
                <a:lnTo>
                  <a:pt x="381940" y="259506"/>
                </a:lnTo>
                <a:lnTo>
                  <a:pt x="391353" y="217228"/>
                </a:lnTo>
                <a:lnTo>
                  <a:pt x="391353" y="174115"/>
                </a:lnTo>
                <a:lnTo>
                  <a:pt x="381940" y="131839"/>
                </a:lnTo>
                <a:lnTo>
                  <a:pt x="363113" y="92069"/>
                </a:lnTo>
                <a:lnTo>
                  <a:pt x="334874" y="56478"/>
                </a:lnTo>
                <a:lnTo>
                  <a:pt x="299283" y="28239"/>
                </a:lnTo>
                <a:lnTo>
                  <a:pt x="259513" y="9413"/>
                </a:lnTo>
                <a:lnTo>
                  <a:pt x="217237"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42" name="object 43">
            <a:extLst>
              <a:ext uri="{FF2B5EF4-FFF2-40B4-BE49-F238E27FC236}">
                <a16:creationId xmlns:a16="http://schemas.microsoft.com/office/drawing/2014/main" id="{92E86B69-7209-2947-9328-97FCFA8D41E6}"/>
              </a:ext>
            </a:extLst>
          </p:cNvPr>
          <p:cNvSpPr/>
          <p:nvPr/>
        </p:nvSpPr>
        <p:spPr>
          <a:xfrm>
            <a:off x="3062525" y="4794602"/>
            <a:ext cx="275481" cy="275481"/>
          </a:xfrm>
          <a:custGeom>
            <a:avLst/>
            <a:gdLst/>
            <a:ahLst/>
            <a:cxnLst/>
            <a:rect l="l" t="t" r="r" b="b"/>
            <a:pathLst>
              <a:path w="391795" h="391795">
                <a:moveTo>
                  <a:pt x="334874" y="56478"/>
                </a:moveTo>
                <a:lnTo>
                  <a:pt x="363113" y="92069"/>
                </a:lnTo>
                <a:lnTo>
                  <a:pt x="381940" y="131839"/>
                </a:lnTo>
                <a:lnTo>
                  <a:pt x="391353" y="174115"/>
                </a:lnTo>
                <a:lnTo>
                  <a:pt x="391353" y="217228"/>
                </a:lnTo>
                <a:lnTo>
                  <a:pt x="381940" y="259506"/>
                </a:lnTo>
                <a:lnTo>
                  <a:pt x="363113" y="299278"/>
                </a:lnTo>
                <a:lnTo>
                  <a:pt x="334874" y="334874"/>
                </a:lnTo>
                <a:lnTo>
                  <a:pt x="299283" y="363113"/>
                </a:lnTo>
                <a:lnTo>
                  <a:pt x="259513" y="381940"/>
                </a:lnTo>
                <a:lnTo>
                  <a:pt x="217237" y="391353"/>
                </a:lnTo>
                <a:lnTo>
                  <a:pt x="174124" y="391353"/>
                </a:lnTo>
                <a:lnTo>
                  <a:pt x="131846" y="381940"/>
                </a:lnTo>
                <a:lnTo>
                  <a:pt x="92074" y="363113"/>
                </a:lnTo>
                <a:lnTo>
                  <a:pt x="56478" y="334874"/>
                </a:lnTo>
                <a:lnTo>
                  <a:pt x="28239" y="299278"/>
                </a:lnTo>
                <a:lnTo>
                  <a:pt x="9413" y="259506"/>
                </a:lnTo>
                <a:lnTo>
                  <a:pt x="0" y="217228"/>
                </a:lnTo>
                <a:lnTo>
                  <a:pt x="0" y="174115"/>
                </a:lnTo>
                <a:lnTo>
                  <a:pt x="9413" y="131839"/>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3" name="object 44">
            <a:extLst>
              <a:ext uri="{FF2B5EF4-FFF2-40B4-BE49-F238E27FC236}">
                <a16:creationId xmlns:a16="http://schemas.microsoft.com/office/drawing/2014/main" id="{A982667F-9155-3742-9678-EB27ACD683AA}"/>
              </a:ext>
            </a:extLst>
          </p:cNvPr>
          <p:cNvSpPr/>
          <p:nvPr/>
        </p:nvSpPr>
        <p:spPr>
          <a:xfrm>
            <a:off x="3062525" y="5607836"/>
            <a:ext cx="275481" cy="275481"/>
          </a:xfrm>
          <a:custGeom>
            <a:avLst/>
            <a:gdLst/>
            <a:ahLst/>
            <a:cxnLst/>
            <a:rect l="l" t="t" r="r" b="b"/>
            <a:pathLst>
              <a:path w="391795" h="391795">
                <a:moveTo>
                  <a:pt x="217237" y="0"/>
                </a:moveTo>
                <a:lnTo>
                  <a:pt x="174124" y="0"/>
                </a:lnTo>
                <a:lnTo>
                  <a:pt x="131846" y="9413"/>
                </a:lnTo>
                <a:lnTo>
                  <a:pt x="92074" y="28240"/>
                </a:lnTo>
                <a:lnTo>
                  <a:pt x="56478" y="56480"/>
                </a:lnTo>
                <a:lnTo>
                  <a:pt x="28239" y="92072"/>
                </a:lnTo>
                <a:lnTo>
                  <a:pt x="9413" y="131841"/>
                </a:lnTo>
                <a:lnTo>
                  <a:pt x="0" y="174117"/>
                </a:lnTo>
                <a:lnTo>
                  <a:pt x="0" y="217229"/>
                </a:lnTo>
                <a:lnTo>
                  <a:pt x="9413" y="259505"/>
                </a:lnTo>
                <a:lnTo>
                  <a:pt x="28239" y="299275"/>
                </a:lnTo>
                <a:lnTo>
                  <a:pt x="56478" y="334867"/>
                </a:lnTo>
                <a:lnTo>
                  <a:pt x="92074" y="363107"/>
                </a:lnTo>
                <a:lnTo>
                  <a:pt x="131846" y="381933"/>
                </a:lnTo>
                <a:lnTo>
                  <a:pt x="174124" y="391347"/>
                </a:lnTo>
                <a:lnTo>
                  <a:pt x="217237" y="391347"/>
                </a:lnTo>
                <a:lnTo>
                  <a:pt x="259513" y="381933"/>
                </a:lnTo>
                <a:lnTo>
                  <a:pt x="299283" y="363107"/>
                </a:lnTo>
                <a:lnTo>
                  <a:pt x="334874" y="334867"/>
                </a:lnTo>
                <a:lnTo>
                  <a:pt x="363113" y="299275"/>
                </a:lnTo>
                <a:lnTo>
                  <a:pt x="381940" y="259505"/>
                </a:lnTo>
                <a:lnTo>
                  <a:pt x="391353" y="217229"/>
                </a:lnTo>
                <a:lnTo>
                  <a:pt x="391353" y="174117"/>
                </a:lnTo>
                <a:lnTo>
                  <a:pt x="381940" y="131841"/>
                </a:lnTo>
                <a:lnTo>
                  <a:pt x="363113" y="92072"/>
                </a:lnTo>
                <a:lnTo>
                  <a:pt x="334874" y="56480"/>
                </a:lnTo>
                <a:lnTo>
                  <a:pt x="299283" y="28240"/>
                </a:lnTo>
                <a:lnTo>
                  <a:pt x="259513" y="9413"/>
                </a:lnTo>
                <a:lnTo>
                  <a:pt x="217237"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44" name="object 45">
            <a:extLst>
              <a:ext uri="{FF2B5EF4-FFF2-40B4-BE49-F238E27FC236}">
                <a16:creationId xmlns:a16="http://schemas.microsoft.com/office/drawing/2014/main" id="{C3BF5970-F71A-E043-972C-B98DB2D78A1B}"/>
              </a:ext>
            </a:extLst>
          </p:cNvPr>
          <p:cNvSpPr/>
          <p:nvPr/>
        </p:nvSpPr>
        <p:spPr>
          <a:xfrm>
            <a:off x="3062525" y="5607838"/>
            <a:ext cx="275481" cy="275481"/>
          </a:xfrm>
          <a:custGeom>
            <a:avLst/>
            <a:gdLst/>
            <a:ahLst/>
            <a:cxnLst/>
            <a:rect l="l" t="t" r="r" b="b"/>
            <a:pathLst>
              <a:path w="391795" h="391795">
                <a:moveTo>
                  <a:pt x="334874" y="56478"/>
                </a:moveTo>
                <a:lnTo>
                  <a:pt x="363113" y="92069"/>
                </a:lnTo>
                <a:lnTo>
                  <a:pt x="381940" y="131838"/>
                </a:lnTo>
                <a:lnTo>
                  <a:pt x="391353" y="174114"/>
                </a:lnTo>
                <a:lnTo>
                  <a:pt x="391353" y="217225"/>
                </a:lnTo>
                <a:lnTo>
                  <a:pt x="381940" y="259501"/>
                </a:lnTo>
                <a:lnTo>
                  <a:pt x="363113" y="299270"/>
                </a:lnTo>
                <a:lnTo>
                  <a:pt x="334874" y="334862"/>
                </a:lnTo>
                <a:lnTo>
                  <a:pt x="299283" y="363101"/>
                </a:lnTo>
                <a:lnTo>
                  <a:pt x="259513" y="381927"/>
                </a:lnTo>
                <a:lnTo>
                  <a:pt x="217237" y="391340"/>
                </a:lnTo>
                <a:lnTo>
                  <a:pt x="174124" y="391340"/>
                </a:lnTo>
                <a:lnTo>
                  <a:pt x="131846" y="381927"/>
                </a:lnTo>
                <a:lnTo>
                  <a:pt x="92074" y="363101"/>
                </a:lnTo>
                <a:lnTo>
                  <a:pt x="56478" y="334862"/>
                </a:lnTo>
                <a:lnTo>
                  <a:pt x="28239" y="299270"/>
                </a:lnTo>
                <a:lnTo>
                  <a:pt x="9413" y="259501"/>
                </a:lnTo>
                <a:lnTo>
                  <a:pt x="0" y="217225"/>
                </a:lnTo>
                <a:lnTo>
                  <a:pt x="0" y="174114"/>
                </a:lnTo>
                <a:lnTo>
                  <a:pt x="9413" y="131838"/>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5" name="object 46">
            <a:extLst>
              <a:ext uri="{FF2B5EF4-FFF2-40B4-BE49-F238E27FC236}">
                <a16:creationId xmlns:a16="http://schemas.microsoft.com/office/drawing/2014/main" id="{1A338076-A194-134A-B07C-31215C4E5E25}"/>
              </a:ext>
            </a:extLst>
          </p:cNvPr>
          <p:cNvSpPr/>
          <p:nvPr/>
        </p:nvSpPr>
        <p:spPr>
          <a:xfrm>
            <a:off x="4111246" y="4886239"/>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1"/>
                </a:lnTo>
                <a:lnTo>
                  <a:pt x="131838" y="381927"/>
                </a:lnTo>
                <a:lnTo>
                  <a:pt x="174114" y="391340"/>
                </a:lnTo>
                <a:lnTo>
                  <a:pt x="217225" y="391340"/>
                </a:lnTo>
                <a:lnTo>
                  <a:pt x="259501" y="381927"/>
                </a:lnTo>
                <a:lnTo>
                  <a:pt x="299270" y="363101"/>
                </a:lnTo>
                <a:lnTo>
                  <a:pt x="334862" y="334862"/>
                </a:lnTo>
                <a:lnTo>
                  <a:pt x="363105" y="299270"/>
                </a:lnTo>
                <a:lnTo>
                  <a:pt x="381935" y="259501"/>
                </a:lnTo>
                <a:lnTo>
                  <a:pt x="391349" y="217225"/>
                </a:lnTo>
                <a:lnTo>
                  <a:pt x="391349" y="174114"/>
                </a:lnTo>
                <a:lnTo>
                  <a:pt x="381935" y="131838"/>
                </a:lnTo>
                <a:lnTo>
                  <a:pt x="363105"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46" name="object 47">
            <a:extLst>
              <a:ext uri="{FF2B5EF4-FFF2-40B4-BE49-F238E27FC236}">
                <a16:creationId xmlns:a16="http://schemas.microsoft.com/office/drawing/2014/main" id="{2CE26591-CF3D-2640-96BB-B6487AA1ADE0}"/>
              </a:ext>
            </a:extLst>
          </p:cNvPr>
          <p:cNvSpPr/>
          <p:nvPr/>
        </p:nvSpPr>
        <p:spPr>
          <a:xfrm>
            <a:off x="4111246" y="4886239"/>
            <a:ext cx="275481" cy="275481"/>
          </a:xfrm>
          <a:custGeom>
            <a:avLst/>
            <a:gdLst/>
            <a:ahLst/>
            <a:cxnLst/>
            <a:rect l="l" t="t" r="r" b="b"/>
            <a:pathLst>
              <a:path w="391795" h="391795">
                <a:moveTo>
                  <a:pt x="334862" y="56478"/>
                </a:moveTo>
                <a:lnTo>
                  <a:pt x="363105" y="92069"/>
                </a:lnTo>
                <a:lnTo>
                  <a:pt x="381935" y="131838"/>
                </a:lnTo>
                <a:lnTo>
                  <a:pt x="391349" y="174114"/>
                </a:lnTo>
                <a:lnTo>
                  <a:pt x="391349" y="217225"/>
                </a:lnTo>
                <a:lnTo>
                  <a:pt x="381935" y="259501"/>
                </a:lnTo>
                <a:lnTo>
                  <a:pt x="363105"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7" name="object 48">
            <a:extLst>
              <a:ext uri="{FF2B5EF4-FFF2-40B4-BE49-F238E27FC236}">
                <a16:creationId xmlns:a16="http://schemas.microsoft.com/office/drawing/2014/main" id="{35F18E84-A51B-2441-8618-FF07D23E8E6F}"/>
              </a:ext>
            </a:extLst>
          </p:cNvPr>
          <p:cNvSpPr/>
          <p:nvPr/>
        </p:nvSpPr>
        <p:spPr>
          <a:xfrm>
            <a:off x="4019612" y="4061549"/>
            <a:ext cx="275481" cy="275481"/>
          </a:xfrm>
          <a:custGeom>
            <a:avLst/>
            <a:gdLst/>
            <a:ahLst/>
            <a:cxnLst/>
            <a:rect l="l" t="t" r="r" b="b"/>
            <a:pathLst>
              <a:path w="391795" h="391795">
                <a:moveTo>
                  <a:pt x="217235" y="0"/>
                </a:moveTo>
                <a:lnTo>
                  <a:pt x="174123" y="0"/>
                </a:lnTo>
                <a:lnTo>
                  <a:pt x="131848" y="9414"/>
                </a:lnTo>
                <a:lnTo>
                  <a:pt x="92078" y="28243"/>
                </a:lnTo>
                <a:lnTo>
                  <a:pt x="56487" y="56487"/>
                </a:lnTo>
                <a:lnTo>
                  <a:pt x="28243" y="92078"/>
                </a:lnTo>
                <a:lnTo>
                  <a:pt x="9414" y="131848"/>
                </a:lnTo>
                <a:lnTo>
                  <a:pt x="0" y="174123"/>
                </a:lnTo>
                <a:lnTo>
                  <a:pt x="0" y="217235"/>
                </a:lnTo>
                <a:lnTo>
                  <a:pt x="9414" y="259510"/>
                </a:lnTo>
                <a:lnTo>
                  <a:pt x="28243" y="299280"/>
                </a:lnTo>
                <a:lnTo>
                  <a:pt x="56487" y="334871"/>
                </a:lnTo>
                <a:lnTo>
                  <a:pt x="92078" y="363110"/>
                </a:lnTo>
                <a:lnTo>
                  <a:pt x="131848" y="381936"/>
                </a:lnTo>
                <a:lnTo>
                  <a:pt x="174123" y="391349"/>
                </a:lnTo>
                <a:lnTo>
                  <a:pt x="217235" y="391349"/>
                </a:lnTo>
                <a:lnTo>
                  <a:pt x="259510" y="381936"/>
                </a:lnTo>
                <a:lnTo>
                  <a:pt x="299280" y="363110"/>
                </a:lnTo>
                <a:lnTo>
                  <a:pt x="334871" y="334871"/>
                </a:lnTo>
                <a:lnTo>
                  <a:pt x="363110" y="299280"/>
                </a:lnTo>
                <a:lnTo>
                  <a:pt x="381936" y="259510"/>
                </a:lnTo>
                <a:lnTo>
                  <a:pt x="391349" y="217235"/>
                </a:lnTo>
                <a:lnTo>
                  <a:pt x="391349" y="174123"/>
                </a:lnTo>
                <a:lnTo>
                  <a:pt x="381936" y="131848"/>
                </a:lnTo>
                <a:lnTo>
                  <a:pt x="363110" y="92078"/>
                </a:lnTo>
                <a:lnTo>
                  <a:pt x="334871" y="56487"/>
                </a:lnTo>
                <a:lnTo>
                  <a:pt x="299280" y="28243"/>
                </a:lnTo>
                <a:lnTo>
                  <a:pt x="259510" y="9414"/>
                </a:lnTo>
                <a:lnTo>
                  <a:pt x="21723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48" name="object 49">
            <a:extLst>
              <a:ext uri="{FF2B5EF4-FFF2-40B4-BE49-F238E27FC236}">
                <a16:creationId xmlns:a16="http://schemas.microsoft.com/office/drawing/2014/main" id="{0255CDEC-074A-3C41-B015-B0DCACEC0C17}"/>
              </a:ext>
            </a:extLst>
          </p:cNvPr>
          <p:cNvSpPr/>
          <p:nvPr/>
        </p:nvSpPr>
        <p:spPr>
          <a:xfrm>
            <a:off x="4019612" y="4061546"/>
            <a:ext cx="275481" cy="275481"/>
          </a:xfrm>
          <a:custGeom>
            <a:avLst/>
            <a:gdLst/>
            <a:ahLst/>
            <a:cxnLst/>
            <a:rect l="l" t="t" r="r" b="b"/>
            <a:pathLst>
              <a:path w="391795" h="391795">
                <a:moveTo>
                  <a:pt x="334871" y="56478"/>
                </a:moveTo>
                <a:lnTo>
                  <a:pt x="363110" y="92074"/>
                </a:lnTo>
                <a:lnTo>
                  <a:pt x="381936" y="131846"/>
                </a:lnTo>
                <a:lnTo>
                  <a:pt x="391349" y="174124"/>
                </a:lnTo>
                <a:lnTo>
                  <a:pt x="391349" y="217237"/>
                </a:lnTo>
                <a:lnTo>
                  <a:pt x="381936" y="259513"/>
                </a:lnTo>
                <a:lnTo>
                  <a:pt x="363110" y="299283"/>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3"/>
                </a:lnTo>
                <a:lnTo>
                  <a:pt x="9414" y="259513"/>
                </a:lnTo>
                <a:lnTo>
                  <a:pt x="0" y="217237"/>
                </a:lnTo>
                <a:lnTo>
                  <a:pt x="0" y="174124"/>
                </a:lnTo>
                <a:lnTo>
                  <a:pt x="9414" y="131846"/>
                </a:lnTo>
                <a:lnTo>
                  <a:pt x="28243" y="92074"/>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9" name="object 50">
            <a:extLst>
              <a:ext uri="{FF2B5EF4-FFF2-40B4-BE49-F238E27FC236}">
                <a16:creationId xmlns:a16="http://schemas.microsoft.com/office/drawing/2014/main" id="{6CABBE1B-6286-ED4D-8D82-D75DE62EB4D3}"/>
              </a:ext>
            </a:extLst>
          </p:cNvPr>
          <p:cNvSpPr txBox="1"/>
          <p:nvPr/>
        </p:nvSpPr>
        <p:spPr>
          <a:xfrm>
            <a:off x="5230517" y="3687336"/>
            <a:ext cx="318494" cy="224461"/>
          </a:xfrm>
          <a:prstGeom prst="rect">
            <a:avLst/>
          </a:prstGeom>
        </p:spPr>
        <p:txBody>
          <a:bodyPr vert="horz" wrap="square" lIns="0" tIns="8930" rIns="0" bIns="0" rtlCol="0">
            <a:spAutoFit/>
          </a:bodyPr>
          <a:lstStyle/>
          <a:p>
            <a:pPr marL="8929">
              <a:spcBef>
                <a:spcPts val="70"/>
              </a:spcBef>
            </a:pPr>
            <a:r>
              <a:rPr spc="60" dirty="0">
                <a:latin typeface="Arial" panose="020B0604020202020204" pitchFamily="34" charset="0"/>
                <a:cs typeface="Arial" panose="020B0604020202020204" pitchFamily="34" charset="0"/>
              </a:rPr>
              <a:t>3.1</a:t>
            </a:r>
            <a:endParaRPr dirty="0">
              <a:latin typeface="Arial" panose="020B0604020202020204" pitchFamily="34" charset="0"/>
              <a:cs typeface="Arial" panose="020B0604020202020204" pitchFamily="34" charset="0"/>
            </a:endParaRPr>
          </a:p>
        </p:txBody>
      </p:sp>
      <p:sp>
        <p:nvSpPr>
          <p:cNvPr id="50" name="object 51">
            <a:extLst>
              <a:ext uri="{FF2B5EF4-FFF2-40B4-BE49-F238E27FC236}">
                <a16:creationId xmlns:a16="http://schemas.microsoft.com/office/drawing/2014/main" id="{296D8C3F-E479-B540-93F0-ACA02E831907}"/>
              </a:ext>
            </a:extLst>
          </p:cNvPr>
          <p:cNvSpPr/>
          <p:nvPr/>
        </p:nvSpPr>
        <p:spPr>
          <a:xfrm>
            <a:off x="4019612" y="5768190"/>
            <a:ext cx="275481" cy="275481"/>
          </a:xfrm>
          <a:custGeom>
            <a:avLst/>
            <a:gdLst/>
            <a:ahLst/>
            <a:cxnLst/>
            <a:rect l="l" t="t" r="r" b="b"/>
            <a:pathLst>
              <a:path w="391795" h="391795">
                <a:moveTo>
                  <a:pt x="217235" y="0"/>
                </a:moveTo>
                <a:lnTo>
                  <a:pt x="174123" y="0"/>
                </a:lnTo>
                <a:lnTo>
                  <a:pt x="131848" y="9413"/>
                </a:lnTo>
                <a:lnTo>
                  <a:pt x="92078" y="28240"/>
                </a:lnTo>
                <a:lnTo>
                  <a:pt x="56487" y="56480"/>
                </a:lnTo>
                <a:lnTo>
                  <a:pt x="28243" y="92072"/>
                </a:lnTo>
                <a:lnTo>
                  <a:pt x="9414" y="131841"/>
                </a:lnTo>
                <a:lnTo>
                  <a:pt x="0" y="174117"/>
                </a:lnTo>
                <a:lnTo>
                  <a:pt x="0" y="217229"/>
                </a:lnTo>
                <a:lnTo>
                  <a:pt x="9414" y="259505"/>
                </a:lnTo>
                <a:lnTo>
                  <a:pt x="28243" y="299275"/>
                </a:lnTo>
                <a:lnTo>
                  <a:pt x="56487" y="334867"/>
                </a:lnTo>
                <a:lnTo>
                  <a:pt x="92078" y="363107"/>
                </a:lnTo>
                <a:lnTo>
                  <a:pt x="131848" y="381933"/>
                </a:lnTo>
                <a:lnTo>
                  <a:pt x="174123" y="391347"/>
                </a:lnTo>
                <a:lnTo>
                  <a:pt x="217235" y="391347"/>
                </a:lnTo>
                <a:lnTo>
                  <a:pt x="259510" y="381933"/>
                </a:lnTo>
                <a:lnTo>
                  <a:pt x="299280" y="363107"/>
                </a:lnTo>
                <a:lnTo>
                  <a:pt x="334871" y="334867"/>
                </a:lnTo>
                <a:lnTo>
                  <a:pt x="363110" y="299275"/>
                </a:lnTo>
                <a:lnTo>
                  <a:pt x="381936" y="259505"/>
                </a:lnTo>
                <a:lnTo>
                  <a:pt x="391349" y="217229"/>
                </a:lnTo>
                <a:lnTo>
                  <a:pt x="391349" y="174117"/>
                </a:lnTo>
                <a:lnTo>
                  <a:pt x="381936" y="131841"/>
                </a:lnTo>
                <a:lnTo>
                  <a:pt x="363110" y="92072"/>
                </a:lnTo>
                <a:lnTo>
                  <a:pt x="334871" y="56480"/>
                </a:lnTo>
                <a:lnTo>
                  <a:pt x="299280" y="28240"/>
                </a:lnTo>
                <a:lnTo>
                  <a:pt x="259510" y="9413"/>
                </a:lnTo>
                <a:lnTo>
                  <a:pt x="21723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51" name="object 52">
            <a:extLst>
              <a:ext uri="{FF2B5EF4-FFF2-40B4-BE49-F238E27FC236}">
                <a16:creationId xmlns:a16="http://schemas.microsoft.com/office/drawing/2014/main" id="{833BF30E-C51D-FC43-9E16-7E438BFCF575}"/>
              </a:ext>
            </a:extLst>
          </p:cNvPr>
          <p:cNvSpPr/>
          <p:nvPr/>
        </p:nvSpPr>
        <p:spPr>
          <a:xfrm>
            <a:off x="4019612" y="5768188"/>
            <a:ext cx="275481" cy="275481"/>
          </a:xfrm>
          <a:custGeom>
            <a:avLst/>
            <a:gdLst/>
            <a:ahLst/>
            <a:cxnLst/>
            <a:rect l="l" t="t" r="r" b="b"/>
            <a:pathLst>
              <a:path w="391795" h="391795">
                <a:moveTo>
                  <a:pt x="334871" y="56478"/>
                </a:moveTo>
                <a:lnTo>
                  <a:pt x="363110" y="92069"/>
                </a:lnTo>
                <a:lnTo>
                  <a:pt x="381936" y="131839"/>
                </a:lnTo>
                <a:lnTo>
                  <a:pt x="391349" y="174115"/>
                </a:lnTo>
                <a:lnTo>
                  <a:pt x="391349" y="217228"/>
                </a:lnTo>
                <a:lnTo>
                  <a:pt x="381936" y="259506"/>
                </a:lnTo>
                <a:lnTo>
                  <a:pt x="363110" y="299278"/>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78"/>
                </a:lnTo>
                <a:lnTo>
                  <a:pt x="9414" y="259506"/>
                </a:lnTo>
                <a:lnTo>
                  <a:pt x="0" y="217228"/>
                </a:lnTo>
                <a:lnTo>
                  <a:pt x="0" y="174115"/>
                </a:lnTo>
                <a:lnTo>
                  <a:pt x="9414" y="131839"/>
                </a:lnTo>
                <a:lnTo>
                  <a:pt x="28243" y="92069"/>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2" name="object 53">
            <a:extLst>
              <a:ext uri="{FF2B5EF4-FFF2-40B4-BE49-F238E27FC236}">
                <a16:creationId xmlns:a16="http://schemas.microsoft.com/office/drawing/2014/main" id="{0E9F50CE-F1AB-2743-BC07-11E379FC2C8F}"/>
              </a:ext>
            </a:extLst>
          </p:cNvPr>
          <p:cNvSpPr txBox="1"/>
          <p:nvPr/>
        </p:nvSpPr>
        <p:spPr>
          <a:xfrm>
            <a:off x="1747048" y="3096667"/>
            <a:ext cx="3056911" cy="655348"/>
          </a:xfrm>
          <a:prstGeom prst="rect">
            <a:avLst/>
          </a:prstGeom>
        </p:spPr>
        <p:txBody>
          <a:bodyPr vert="horz" wrap="square" lIns="0" tIns="8930" rIns="0" bIns="0" rtlCol="0">
            <a:spAutoFit/>
          </a:bodyPr>
          <a:lstStyle/>
          <a:p>
            <a:pPr marL="8929">
              <a:spcBef>
                <a:spcPts val="70"/>
              </a:spcBef>
            </a:pPr>
            <a:r>
              <a:rPr lang="en-US" dirty="0">
                <a:solidFill>
                  <a:srgbClr val="8D3124"/>
                </a:solidFill>
                <a:latin typeface="Arial" panose="020B0604020202020204" pitchFamily="34" charset="0"/>
                <a:cs typeface="Arial" panose="020B0604020202020204" pitchFamily="34" charset="0"/>
              </a:rPr>
              <a:t>After relaxing edge </a:t>
            </a:r>
            <a:r>
              <a:rPr lang="en-US" dirty="0" err="1">
                <a:solidFill>
                  <a:srgbClr val="8D3124"/>
                </a:solidFill>
                <a:latin typeface="Arial" panose="020B0604020202020204" pitchFamily="34" charset="0"/>
                <a:cs typeface="Arial" panose="020B0604020202020204" pitchFamily="34" charset="0"/>
              </a:rPr>
              <a:t>u</a:t>
            </a:r>
            <a:r>
              <a:rPr dirty="0" err="1">
                <a:solidFill>
                  <a:srgbClr val="8D3124"/>
                </a:solidFill>
                <a:latin typeface="Arial" panose="020B0604020202020204" pitchFamily="34" charset="0"/>
                <a:cs typeface="Arial" panose="020B0604020202020204" pitchFamily="34" charset="0"/>
              </a:rPr>
              <a:t>v</a:t>
            </a:r>
            <a:r>
              <a:rPr lang="en-GB" dirty="0">
                <a:solidFill>
                  <a:srgbClr val="8D3124"/>
                </a:solidFill>
                <a:latin typeface="Arial" panose="020B0604020202020204" pitchFamily="34" charset="0"/>
                <a:cs typeface="Arial" panose="020B0604020202020204" pitchFamily="34" charset="0"/>
              </a:rPr>
              <a:t>, the shortest path from s to v is updated to go through vertex u, with cost of 4.4</a:t>
            </a:r>
            <a:endParaRPr dirty="0">
              <a:solidFill>
                <a:srgbClr val="8D3124"/>
              </a:solidFill>
              <a:latin typeface="Arial" panose="020B0604020202020204" pitchFamily="34" charset="0"/>
              <a:cs typeface="Arial" panose="020B0604020202020204" pitchFamily="34" charset="0"/>
            </a:endParaRPr>
          </a:p>
        </p:txBody>
      </p:sp>
      <p:sp>
        <p:nvSpPr>
          <p:cNvPr id="53" name="object 54">
            <a:extLst>
              <a:ext uri="{FF2B5EF4-FFF2-40B4-BE49-F238E27FC236}">
                <a16:creationId xmlns:a16="http://schemas.microsoft.com/office/drawing/2014/main" id="{7B4D3176-DA45-8344-8450-BFDFFA42F560}"/>
              </a:ext>
            </a:extLst>
          </p:cNvPr>
          <p:cNvSpPr/>
          <p:nvPr/>
        </p:nvSpPr>
        <p:spPr>
          <a:xfrm>
            <a:off x="5163772" y="4015818"/>
            <a:ext cx="434429" cy="851892"/>
          </a:xfrm>
          <a:custGeom>
            <a:avLst/>
            <a:gdLst/>
            <a:ahLst/>
            <a:cxnLst/>
            <a:rect l="l" t="t" r="r" b="b"/>
            <a:pathLst>
              <a:path w="617854" h="1211579">
                <a:moveTo>
                  <a:pt x="617613" y="1210970"/>
                </a:moveTo>
                <a:lnTo>
                  <a:pt x="611847" y="1199654"/>
                </a:lnTo>
                <a:lnTo>
                  <a:pt x="0" y="0"/>
                </a:lnTo>
              </a:path>
            </a:pathLst>
          </a:custGeom>
          <a:ln w="254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4" name="object 55">
            <a:extLst>
              <a:ext uri="{FF2B5EF4-FFF2-40B4-BE49-F238E27FC236}">
                <a16:creationId xmlns:a16="http://schemas.microsoft.com/office/drawing/2014/main" id="{3B6F27EF-5ECF-284B-AB85-5178486C6D53}"/>
              </a:ext>
            </a:extLst>
          </p:cNvPr>
          <p:cNvSpPr/>
          <p:nvPr/>
        </p:nvSpPr>
        <p:spPr>
          <a:xfrm>
            <a:off x="5546050" y="4820767"/>
            <a:ext cx="77242" cy="95994"/>
          </a:xfrm>
          <a:custGeom>
            <a:avLst/>
            <a:gdLst/>
            <a:ahLst/>
            <a:cxnLst/>
            <a:rect l="l" t="t" r="r" b="b"/>
            <a:pathLst>
              <a:path w="109854" h="136525">
                <a:moveTo>
                  <a:pt x="108610" y="0"/>
                </a:moveTo>
                <a:lnTo>
                  <a:pt x="68160" y="54838"/>
                </a:lnTo>
                <a:lnTo>
                  <a:pt x="0" y="55384"/>
                </a:lnTo>
                <a:lnTo>
                  <a:pt x="109689" y="136296"/>
                </a:lnTo>
                <a:lnTo>
                  <a:pt x="108610" y="0"/>
                </a:lnTo>
                <a:close/>
              </a:path>
            </a:pathLst>
          </a:custGeom>
          <a:solidFill>
            <a:srgbClr val="BABABA"/>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55" name="object 56">
            <a:extLst>
              <a:ext uri="{FF2B5EF4-FFF2-40B4-BE49-F238E27FC236}">
                <a16:creationId xmlns:a16="http://schemas.microsoft.com/office/drawing/2014/main" id="{39709C25-F6E4-4242-A421-3928002B2456}"/>
              </a:ext>
            </a:extLst>
          </p:cNvPr>
          <p:cNvSpPr/>
          <p:nvPr/>
        </p:nvSpPr>
        <p:spPr>
          <a:xfrm>
            <a:off x="5162931" y="4020113"/>
            <a:ext cx="425500" cy="834033"/>
          </a:xfrm>
          <a:custGeom>
            <a:avLst/>
            <a:gdLst/>
            <a:ahLst/>
            <a:cxnLst/>
            <a:rect l="l" t="t" r="r" b="b"/>
            <a:pathLst>
              <a:path w="605154" h="1186179">
                <a:moveTo>
                  <a:pt x="604913" y="1186078"/>
                </a:moveTo>
                <a:lnTo>
                  <a:pt x="596265" y="1169111"/>
                </a:lnTo>
                <a:lnTo>
                  <a:pt x="0" y="0"/>
                </a:lnTo>
              </a:path>
            </a:pathLst>
          </a:custGeom>
          <a:ln w="381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6" name="object 57">
            <a:extLst>
              <a:ext uri="{FF2B5EF4-FFF2-40B4-BE49-F238E27FC236}">
                <a16:creationId xmlns:a16="http://schemas.microsoft.com/office/drawing/2014/main" id="{F8B5F15C-D88C-2C4E-AC18-99FE85EDAD5B}"/>
              </a:ext>
            </a:extLst>
          </p:cNvPr>
          <p:cNvSpPr/>
          <p:nvPr/>
        </p:nvSpPr>
        <p:spPr>
          <a:xfrm>
            <a:off x="5516288" y="4789120"/>
            <a:ext cx="106263" cy="132159"/>
          </a:xfrm>
          <a:custGeom>
            <a:avLst/>
            <a:gdLst/>
            <a:ahLst/>
            <a:cxnLst/>
            <a:rect l="l" t="t" r="r" b="b"/>
            <a:pathLst>
              <a:path w="151129" h="187959">
                <a:moveTo>
                  <a:pt x="149339" y="0"/>
                </a:moveTo>
                <a:lnTo>
                  <a:pt x="93713" y="75412"/>
                </a:lnTo>
                <a:lnTo>
                  <a:pt x="0" y="76161"/>
                </a:lnTo>
                <a:lnTo>
                  <a:pt x="150837" y="187413"/>
                </a:lnTo>
                <a:lnTo>
                  <a:pt x="149339" y="0"/>
                </a:lnTo>
                <a:close/>
              </a:path>
            </a:pathLst>
          </a:custGeom>
          <a:solidFill>
            <a:srgbClr val="00000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57" name="object 58">
            <a:extLst>
              <a:ext uri="{FF2B5EF4-FFF2-40B4-BE49-F238E27FC236}">
                <a16:creationId xmlns:a16="http://schemas.microsoft.com/office/drawing/2014/main" id="{19F85F92-3356-204D-A904-DCD8897AA534}"/>
              </a:ext>
            </a:extLst>
          </p:cNvPr>
          <p:cNvSpPr/>
          <p:nvPr/>
        </p:nvSpPr>
        <p:spPr>
          <a:xfrm>
            <a:off x="5163771" y="4015818"/>
            <a:ext cx="425500" cy="834033"/>
          </a:xfrm>
          <a:custGeom>
            <a:avLst/>
            <a:gdLst/>
            <a:ahLst/>
            <a:cxnLst/>
            <a:rect l="l" t="t" r="r" b="b"/>
            <a:pathLst>
              <a:path w="605154" h="1186179">
                <a:moveTo>
                  <a:pt x="604913" y="1186078"/>
                </a:moveTo>
                <a:lnTo>
                  <a:pt x="596265" y="1169111"/>
                </a:lnTo>
                <a:lnTo>
                  <a:pt x="0" y="0"/>
                </a:lnTo>
              </a:path>
            </a:pathLst>
          </a:custGeom>
          <a:ln w="381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8" name="object 59">
            <a:extLst>
              <a:ext uri="{FF2B5EF4-FFF2-40B4-BE49-F238E27FC236}">
                <a16:creationId xmlns:a16="http://schemas.microsoft.com/office/drawing/2014/main" id="{25CD6C79-70DD-6940-A720-D6580E51FE8D}"/>
              </a:ext>
            </a:extLst>
          </p:cNvPr>
          <p:cNvSpPr/>
          <p:nvPr/>
        </p:nvSpPr>
        <p:spPr>
          <a:xfrm>
            <a:off x="5517128" y="4784825"/>
            <a:ext cx="106263" cy="132159"/>
          </a:xfrm>
          <a:custGeom>
            <a:avLst/>
            <a:gdLst/>
            <a:ahLst/>
            <a:cxnLst/>
            <a:rect l="l" t="t" r="r" b="b"/>
            <a:pathLst>
              <a:path w="151129" h="187959">
                <a:moveTo>
                  <a:pt x="149339" y="0"/>
                </a:moveTo>
                <a:lnTo>
                  <a:pt x="93713" y="75412"/>
                </a:lnTo>
                <a:lnTo>
                  <a:pt x="0" y="76161"/>
                </a:lnTo>
                <a:lnTo>
                  <a:pt x="150825" y="187413"/>
                </a:lnTo>
                <a:lnTo>
                  <a:pt x="149339"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60" name="object 61">
            <a:extLst>
              <a:ext uri="{FF2B5EF4-FFF2-40B4-BE49-F238E27FC236}">
                <a16:creationId xmlns:a16="http://schemas.microsoft.com/office/drawing/2014/main" id="{E2BE2908-4315-D043-AA54-A5B8FF1B3FD5}"/>
              </a:ext>
            </a:extLst>
          </p:cNvPr>
          <p:cNvSpPr txBox="1"/>
          <p:nvPr/>
        </p:nvSpPr>
        <p:spPr>
          <a:xfrm>
            <a:off x="5285412" y="4355146"/>
            <a:ext cx="318494" cy="224461"/>
          </a:xfrm>
          <a:prstGeom prst="rect">
            <a:avLst/>
          </a:prstGeom>
          <a:solidFill>
            <a:schemeClr val="bg1"/>
          </a:solidFill>
        </p:spPr>
        <p:txBody>
          <a:bodyPr vert="horz" wrap="square" lIns="0" tIns="8930" rIns="0" bIns="0" rtlCol="0">
            <a:spAutoFit/>
          </a:bodyPr>
          <a:lstStyle/>
          <a:p>
            <a:pPr marL="8929">
              <a:spcBef>
                <a:spcPts val="70"/>
              </a:spcBef>
            </a:pPr>
            <a:r>
              <a:rPr spc="60" dirty="0">
                <a:latin typeface="Arial" panose="020B0604020202020204" pitchFamily="34" charset="0"/>
                <a:cs typeface="Arial" panose="020B0604020202020204" pitchFamily="34" charset="0"/>
              </a:rPr>
              <a:t>1.3</a:t>
            </a:r>
            <a:endParaRPr dirty="0">
              <a:latin typeface="Arial" panose="020B0604020202020204" pitchFamily="34" charset="0"/>
              <a:cs typeface="Arial" panose="020B0604020202020204" pitchFamily="34" charset="0"/>
            </a:endParaRPr>
          </a:p>
        </p:txBody>
      </p:sp>
      <p:sp>
        <p:nvSpPr>
          <p:cNvPr id="61" name="object 62">
            <a:extLst>
              <a:ext uri="{FF2B5EF4-FFF2-40B4-BE49-F238E27FC236}">
                <a16:creationId xmlns:a16="http://schemas.microsoft.com/office/drawing/2014/main" id="{D499A9FE-8529-514D-AA66-D6F9BFB1050C}"/>
              </a:ext>
            </a:extLst>
          </p:cNvPr>
          <p:cNvSpPr/>
          <p:nvPr/>
        </p:nvSpPr>
        <p:spPr>
          <a:xfrm>
            <a:off x="5027566" y="3843923"/>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62" name="object 63">
            <a:extLst>
              <a:ext uri="{FF2B5EF4-FFF2-40B4-BE49-F238E27FC236}">
                <a16:creationId xmlns:a16="http://schemas.microsoft.com/office/drawing/2014/main" id="{5FF7BD3E-F756-744E-BDD0-669299D0CA60}"/>
              </a:ext>
            </a:extLst>
          </p:cNvPr>
          <p:cNvSpPr/>
          <p:nvPr/>
        </p:nvSpPr>
        <p:spPr>
          <a:xfrm>
            <a:off x="5027566" y="3843921"/>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699">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3" name="object 64">
            <a:extLst>
              <a:ext uri="{FF2B5EF4-FFF2-40B4-BE49-F238E27FC236}">
                <a16:creationId xmlns:a16="http://schemas.microsoft.com/office/drawing/2014/main" id="{EC284378-1F0E-5544-9DD3-181F9018D06A}"/>
              </a:ext>
            </a:extLst>
          </p:cNvPr>
          <p:cNvSpPr txBox="1"/>
          <p:nvPr/>
        </p:nvSpPr>
        <p:spPr>
          <a:xfrm>
            <a:off x="5120463" y="3845803"/>
            <a:ext cx="45719" cy="224461"/>
          </a:xfrm>
          <a:prstGeom prst="rect">
            <a:avLst/>
          </a:prstGeom>
        </p:spPr>
        <p:txBody>
          <a:bodyPr vert="horz" wrap="square" lIns="0" tIns="8930" rIns="0" bIns="0" rtlCol="0">
            <a:spAutoFit/>
          </a:bodyPr>
          <a:lstStyle/>
          <a:p>
            <a:pPr marL="8929">
              <a:spcBef>
                <a:spcPts val="70"/>
              </a:spcBef>
            </a:pPr>
            <a:r>
              <a:rPr lang="en-GB" spc="80" dirty="0">
                <a:latin typeface="Arial" panose="020B0604020202020204" pitchFamily="34" charset="0"/>
                <a:cs typeface="Arial" panose="020B0604020202020204" pitchFamily="34" charset="0"/>
              </a:rPr>
              <a:t>u</a:t>
            </a:r>
            <a:endParaRPr dirty="0">
              <a:latin typeface="Arial" panose="020B0604020202020204" pitchFamily="34" charset="0"/>
              <a:cs typeface="Arial" panose="020B0604020202020204" pitchFamily="34" charset="0"/>
            </a:endParaRPr>
          </a:p>
        </p:txBody>
      </p:sp>
      <p:sp>
        <p:nvSpPr>
          <p:cNvPr id="64" name="object 65">
            <a:extLst>
              <a:ext uri="{FF2B5EF4-FFF2-40B4-BE49-F238E27FC236}">
                <a16:creationId xmlns:a16="http://schemas.microsoft.com/office/drawing/2014/main" id="{DEA1A666-3098-744B-A501-D1874DBAA0F1}"/>
              </a:ext>
            </a:extLst>
          </p:cNvPr>
          <p:cNvSpPr/>
          <p:nvPr/>
        </p:nvSpPr>
        <p:spPr>
          <a:xfrm>
            <a:off x="5497178" y="4943505"/>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5"/>
                </a:lnTo>
                <a:lnTo>
                  <a:pt x="131838" y="381935"/>
                </a:lnTo>
                <a:lnTo>
                  <a:pt x="174114" y="391349"/>
                </a:lnTo>
                <a:lnTo>
                  <a:pt x="217225" y="391349"/>
                </a:lnTo>
                <a:lnTo>
                  <a:pt x="259501" y="381935"/>
                </a:lnTo>
                <a:lnTo>
                  <a:pt x="299270" y="363105"/>
                </a:lnTo>
                <a:lnTo>
                  <a:pt x="334862" y="334862"/>
                </a:lnTo>
                <a:lnTo>
                  <a:pt x="363101" y="299270"/>
                </a:lnTo>
                <a:lnTo>
                  <a:pt x="381927" y="259501"/>
                </a:lnTo>
                <a:lnTo>
                  <a:pt x="391340" y="217225"/>
                </a:lnTo>
                <a:lnTo>
                  <a:pt x="391340" y="174114"/>
                </a:lnTo>
                <a:lnTo>
                  <a:pt x="381927" y="131838"/>
                </a:lnTo>
                <a:lnTo>
                  <a:pt x="363101"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65" name="object 66">
            <a:extLst>
              <a:ext uri="{FF2B5EF4-FFF2-40B4-BE49-F238E27FC236}">
                <a16:creationId xmlns:a16="http://schemas.microsoft.com/office/drawing/2014/main" id="{73B7C280-2521-2543-BBE3-2DF302200BC7}"/>
              </a:ext>
            </a:extLst>
          </p:cNvPr>
          <p:cNvSpPr/>
          <p:nvPr/>
        </p:nvSpPr>
        <p:spPr>
          <a:xfrm>
            <a:off x="5497178" y="4943505"/>
            <a:ext cx="275481" cy="275481"/>
          </a:xfrm>
          <a:custGeom>
            <a:avLst/>
            <a:gdLst/>
            <a:ahLst/>
            <a:cxnLst/>
            <a:rect l="l" t="t" r="r" b="b"/>
            <a:pathLst>
              <a:path w="391795" h="391795">
                <a:moveTo>
                  <a:pt x="334862" y="56478"/>
                </a:moveTo>
                <a:lnTo>
                  <a:pt x="363101" y="92069"/>
                </a:lnTo>
                <a:lnTo>
                  <a:pt x="381927" y="131838"/>
                </a:lnTo>
                <a:lnTo>
                  <a:pt x="391340" y="174114"/>
                </a:lnTo>
                <a:lnTo>
                  <a:pt x="391340" y="217225"/>
                </a:lnTo>
                <a:lnTo>
                  <a:pt x="381927" y="259501"/>
                </a:lnTo>
                <a:lnTo>
                  <a:pt x="363101"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6" name="object 67">
            <a:extLst>
              <a:ext uri="{FF2B5EF4-FFF2-40B4-BE49-F238E27FC236}">
                <a16:creationId xmlns:a16="http://schemas.microsoft.com/office/drawing/2014/main" id="{7BAD4C9F-CA72-F345-BFFB-ABDE22DDB437}"/>
              </a:ext>
            </a:extLst>
          </p:cNvPr>
          <p:cNvSpPr txBox="1"/>
          <p:nvPr/>
        </p:nvSpPr>
        <p:spPr>
          <a:xfrm>
            <a:off x="5569557" y="4946846"/>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lang="en-GB" spc="91" dirty="0">
                <a:latin typeface="Trebuchet MS"/>
                <a:cs typeface="Trebuchet MS"/>
              </a:rPr>
              <a:t>v</a:t>
            </a:r>
            <a:r>
              <a:rPr spc="91" dirty="0">
                <a:latin typeface="Trebuchet MS"/>
                <a:cs typeface="Trebuchet MS"/>
              </a:rPr>
              <a:t>	</a:t>
            </a:r>
            <a:endParaRPr dirty="0">
              <a:latin typeface="Trebuchet MS"/>
              <a:cs typeface="Trebuchet MS"/>
            </a:endParaRPr>
          </a:p>
        </p:txBody>
      </p:sp>
      <p:sp>
        <p:nvSpPr>
          <p:cNvPr id="68" name="object 6">
            <a:extLst>
              <a:ext uri="{FF2B5EF4-FFF2-40B4-BE49-F238E27FC236}">
                <a16:creationId xmlns:a16="http://schemas.microsoft.com/office/drawing/2014/main" id="{C8FB0501-2985-744A-B2C2-620E200CC642}"/>
              </a:ext>
            </a:extLst>
          </p:cNvPr>
          <p:cNvSpPr txBox="1"/>
          <p:nvPr/>
        </p:nvSpPr>
        <p:spPr>
          <a:xfrm>
            <a:off x="6215689" y="3131775"/>
            <a:ext cx="4320045" cy="2274180"/>
          </a:xfrm>
          <a:prstGeom prst="rect">
            <a:avLst/>
          </a:prstGeom>
          <a:solidFill>
            <a:schemeClr val="accent1">
              <a:lumMod val="20000"/>
              <a:lumOff val="80000"/>
            </a:schemeClr>
          </a:solidFill>
        </p:spPr>
        <p:txBody>
          <a:bodyPr vert="horz" wrap="square" lIns="0" tIns="107156" rIns="0" bIns="0" rtlCol="0">
            <a:spAutoFit/>
          </a:bodyPr>
          <a:lstStyle/>
          <a:p>
            <a:pPr marL="244665">
              <a:spcBef>
                <a:spcPts val="844"/>
              </a:spcBef>
              <a:tabLst>
                <a:tab pos="1018395" algn="l"/>
                <a:tab pos="1502367" algn="l"/>
                <a:tab pos="3340924" algn="l"/>
              </a:tabLst>
            </a:pPr>
            <a:r>
              <a:rPr spc="-4" dirty="0">
                <a:latin typeface="DejaVu Sans Mono"/>
                <a:cs typeface="DejaVu Sans Mono"/>
              </a:rPr>
              <a:t>private</a:t>
            </a:r>
            <a:r>
              <a:rPr lang="en-US" spc="-4" dirty="0">
                <a:latin typeface="DejaVu Sans Mono"/>
                <a:cs typeface="DejaVu Sans Mono"/>
              </a:rPr>
              <a:t> </a:t>
            </a:r>
            <a:r>
              <a:rPr spc="-4" dirty="0">
                <a:latin typeface="DejaVu Sans Mono"/>
                <a:cs typeface="DejaVu Sans Mono"/>
              </a:rPr>
              <a:t>void</a:t>
            </a:r>
            <a:r>
              <a:rPr lang="en-US" spc="-4" dirty="0">
                <a:latin typeface="DejaVu Sans Mono"/>
                <a:cs typeface="DejaVu Sans Mono"/>
              </a:rPr>
              <a:t> </a:t>
            </a:r>
            <a:r>
              <a:rPr spc="-4" dirty="0">
                <a:solidFill>
                  <a:srgbClr val="1B8E1D"/>
                </a:solidFill>
                <a:latin typeface="DejaVu Sans Mono"/>
                <a:cs typeface="DejaVu Sans Mono"/>
              </a:rPr>
              <a:t>relax</a:t>
            </a:r>
            <a:r>
              <a:rPr spc="-4" dirty="0">
                <a:latin typeface="DejaVu Sans Mono"/>
                <a:cs typeface="DejaVu Sans Mono"/>
              </a:rPr>
              <a:t>(</a:t>
            </a:r>
            <a:r>
              <a:rPr spc="-4" dirty="0" err="1">
                <a:latin typeface="DejaVu Sans Mono"/>
                <a:cs typeface="DejaVu Sans Mono"/>
              </a:rPr>
              <a:t>DirectedEdge</a:t>
            </a:r>
            <a:r>
              <a:rPr lang="en-US" spc="-4" dirty="0">
                <a:latin typeface="DejaVu Sans Mono"/>
                <a:cs typeface="DejaVu Sans Mono"/>
              </a:rPr>
              <a:t> </a:t>
            </a:r>
            <a:r>
              <a:rPr spc="-4" dirty="0">
                <a:latin typeface="DejaVu Sans Mono"/>
                <a:cs typeface="DejaVu Sans Mono"/>
              </a:rPr>
              <a:t>e)</a:t>
            </a:r>
            <a:endParaRPr dirty="0">
              <a:latin typeface="DejaVu Sans Mono"/>
              <a:cs typeface="DejaVu Sans Mono"/>
            </a:endParaRPr>
          </a:p>
          <a:p>
            <a:pPr marL="244665">
              <a:spcBef>
                <a:spcPts val="169"/>
              </a:spcBef>
            </a:pPr>
            <a:r>
              <a:rPr spc="-4" dirty="0">
                <a:latin typeface="DejaVu Sans Mono"/>
                <a:cs typeface="DejaVu Sans Mono"/>
              </a:rPr>
              <a:t>{</a:t>
            </a:r>
            <a:endParaRPr dirty="0">
              <a:latin typeface="DejaVu Sans Mono"/>
              <a:cs typeface="DejaVu Sans Mono"/>
            </a:endParaRPr>
          </a:p>
          <a:p>
            <a:pPr marL="534869">
              <a:spcBef>
                <a:spcPts val="239"/>
              </a:spcBef>
              <a:tabLst>
                <a:tab pos="921957" algn="l"/>
                <a:tab pos="1115278" algn="l"/>
                <a:tab pos="1308599" algn="l"/>
                <a:tab pos="2276543" algn="l"/>
                <a:tab pos="2469864" algn="l"/>
                <a:tab pos="2663631" algn="l"/>
              </a:tabLst>
            </a:pPr>
            <a:r>
              <a:rPr lang="en-GB" spc="-4" dirty="0">
                <a:latin typeface="DejaVu Sans Mono"/>
                <a:cs typeface="DejaVu Sans Mono"/>
              </a:rPr>
              <a:t>I</a:t>
            </a:r>
            <a:r>
              <a:rPr spc="-4" dirty="0" err="1">
                <a:latin typeface="DejaVu Sans Mono"/>
                <a:cs typeface="DejaVu Sans Mono"/>
              </a:rPr>
              <a:t>nt</a:t>
            </a:r>
            <a:r>
              <a:rPr lang="en-GB" spc="-4" dirty="0">
                <a:latin typeface="DejaVu Sans Mono"/>
                <a:cs typeface="DejaVu Sans Mono"/>
              </a:rPr>
              <a:t> u </a:t>
            </a:r>
            <a:r>
              <a:rPr spc="-4" dirty="0">
                <a:latin typeface="DejaVu Sans Mono"/>
                <a:cs typeface="DejaVu Sans Mono"/>
              </a:rPr>
              <a:t>=	</a:t>
            </a:r>
            <a:r>
              <a:rPr spc="-4" dirty="0" err="1">
                <a:latin typeface="DejaVu Sans Mono"/>
                <a:cs typeface="DejaVu Sans Mono"/>
              </a:rPr>
              <a:t>e.from</a:t>
            </a:r>
            <a:r>
              <a:rPr spc="-4" dirty="0">
                <a:latin typeface="DejaVu Sans Mono"/>
                <a:cs typeface="DejaVu Sans Mono"/>
              </a:rPr>
              <a:t>(),</a:t>
            </a:r>
            <a:r>
              <a:rPr lang="en-US" spc="-4" dirty="0">
                <a:latin typeface="DejaVu Sans Mono"/>
                <a:cs typeface="DejaVu Sans Mono"/>
              </a:rPr>
              <a:t> </a:t>
            </a:r>
            <a:r>
              <a:rPr lang="en-GB" spc="-4" dirty="0">
                <a:latin typeface="DejaVu Sans Mono"/>
                <a:cs typeface="DejaVu Sans Mono"/>
              </a:rPr>
              <a:t>v </a:t>
            </a:r>
            <a:r>
              <a:rPr spc="-4" dirty="0">
                <a:latin typeface="DejaVu Sans Mono"/>
                <a:cs typeface="DejaVu Sans Mono"/>
              </a:rPr>
              <a:t>=</a:t>
            </a:r>
            <a:r>
              <a:rPr lang="en-GB" spc="-4" dirty="0">
                <a:latin typeface="DejaVu Sans Mono"/>
                <a:cs typeface="DejaVu Sans Mono"/>
              </a:rPr>
              <a:t> </a:t>
            </a:r>
            <a:r>
              <a:rPr spc="-4" dirty="0">
                <a:latin typeface="DejaVu Sans Mono"/>
                <a:cs typeface="DejaVu Sans Mono"/>
              </a:rPr>
              <a:t>e.to();</a:t>
            </a:r>
            <a:endParaRPr dirty="0">
              <a:latin typeface="DejaVu Sans Mono"/>
              <a:cs typeface="DejaVu Sans Mono"/>
            </a:endParaRPr>
          </a:p>
          <a:p>
            <a:pPr marL="534869">
              <a:spcBef>
                <a:spcPts val="239"/>
              </a:spcBef>
              <a:tabLst>
                <a:tab pos="825074" algn="l"/>
                <a:tab pos="1889455" algn="l"/>
                <a:tab pos="2082776" algn="l"/>
                <a:tab pos="3050273" algn="l"/>
                <a:tab pos="3244040" algn="l"/>
              </a:tabLst>
            </a:pPr>
            <a:r>
              <a:rPr spc="-4" dirty="0">
                <a:latin typeface="DejaVu Sans Mono"/>
                <a:cs typeface="DejaVu Sans Mono"/>
              </a:rPr>
              <a:t>if	(</a:t>
            </a:r>
            <a:r>
              <a:rPr spc="-4" dirty="0" err="1">
                <a:latin typeface="DejaVu Sans Mono"/>
                <a:cs typeface="DejaVu Sans Mono"/>
              </a:rPr>
              <a:t>distTo</a:t>
            </a:r>
            <a:r>
              <a:rPr spc="-4" dirty="0">
                <a:latin typeface="DejaVu Sans Mono"/>
                <a:cs typeface="DejaVu Sans Mono"/>
              </a:rPr>
              <a:t>[</a:t>
            </a:r>
            <a:r>
              <a:rPr lang="en-GB" spc="-4" dirty="0">
                <a:latin typeface="DejaVu Sans Mono"/>
                <a:cs typeface="DejaVu Sans Mono"/>
              </a:rPr>
              <a:t>v</a:t>
            </a:r>
            <a:r>
              <a:rPr spc="-4" dirty="0">
                <a:latin typeface="DejaVu Sans Mono"/>
                <a:cs typeface="DejaVu Sans Mono"/>
              </a:rPr>
              <a:t>]</a:t>
            </a:r>
            <a:r>
              <a:rPr lang="en-US" spc="-4" dirty="0">
                <a:latin typeface="DejaVu Sans Mono"/>
                <a:cs typeface="DejaVu Sans Mono"/>
              </a:rPr>
              <a:t> </a:t>
            </a:r>
            <a:r>
              <a:rPr spc="-4" dirty="0">
                <a:latin typeface="DejaVu Sans Mono"/>
                <a:cs typeface="DejaVu Sans Mono"/>
              </a:rPr>
              <a:t>&gt;</a:t>
            </a:r>
            <a:r>
              <a:rPr lang="en-GB" spc="-4" dirty="0">
                <a:latin typeface="DejaVu Sans Mono"/>
                <a:cs typeface="DejaVu Sans Mono"/>
              </a:rPr>
              <a:t> </a:t>
            </a:r>
            <a:r>
              <a:rPr spc="-4" dirty="0" err="1">
                <a:latin typeface="DejaVu Sans Mono"/>
                <a:cs typeface="DejaVu Sans Mono"/>
              </a:rPr>
              <a:t>distTo</a:t>
            </a:r>
            <a:r>
              <a:rPr spc="-4" dirty="0">
                <a:latin typeface="DejaVu Sans Mono"/>
                <a:cs typeface="DejaVu Sans Mono"/>
              </a:rPr>
              <a:t>[</a:t>
            </a:r>
            <a:r>
              <a:rPr lang="en-GB" spc="-4" dirty="0">
                <a:latin typeface="DejaVu Sans Mono"/>
                <a:cs typeface="DejaVu Sans Mono"/>
              </a:rPr>
              <a:t>u</a:t>
            </a:r>
            <a:r>
              <a:rPr spc="-4" dirty="0">
                <a:latin typeface="DejaVu Sans Mono"/>
                <a:cs typeface="DejaVu Sans Mono"/>
              </a:rPr>
              <a:t>]</a:t>
            </a:r>
            <a:r>
              <a:rPr lang="en-US" spc="-4" dirty="0">
                <a:latin typeface="DejaVu Sans Mono"/>
                <a:cs typeface="DejaVu Sans Mono"/>
              </a:rPr>
              <a:t> </a:t>
            </a:r>
            <a:r>
              <a:rPr spc="-4" dirty="0">
                <a:latin typeface="DejaVu Sans Mono"/>
                <a:cs typeface="DejaVu Sans Mono"/>
              </a:rPr>
              <a:t>+</a:t>
            </a:r>
            <a:r>
              <a:rPr lang="en-US" spc="-4" dirty="0">
                <a:latin typeface="DejaVu Sans Mono"/>
                <a:cs typeface="DejaVu Sans Mono"/>
              </a:rPr>
              <a:t> w(</a:t>
            </a:r>
            <a:r>
              <a:rPr lang="en-US" spc="-4" dirty="0" err="1">
                <a:latin typeface="DejaVu Sans Mono"/>
                <a:cs typeface="DejaVu Sans Mono"/>
              </a:rPr>
              <a:t>u,v</a:t>
            </a:r>
            <a:r>
              <a:rPr lang="en-US" spc="-4" dirty="0">
                <a:latin typeface="DejaVu Sans Mono"/>
                <a:cs typeface="DejaVu Sans Mono"/>
              </a:rPr>
              <a:t>)</a:t>
            </a:r>
            <a:r>
              <a:rPr spc="-4" dirty="0">
                <a:latin typeface="DejaVu Sans Mono"/>
                <a:cs typeface="DejaVu Sans Mono"/>
              </a:rPr>
              <a:t>)</a:t>
            </a:r>
            <a:endParaRPr dirty="0">
              <a:latin typeface="DejaVu Sans Mono"/>
              <a:cs typeface="DejaVu Sans Mono"/>
            </a:endParaRPr>
          </a:p>
          <a:p>
            <a:pPr marL="534869">
              <a:spcBef>
                <a:spcPts val="239"/>
              </a:spcBef>
            </a:pPr>
            <a:r>
              <a:rPr spc="-4" dirty="0">
                <a:latin typeface="DejaVu Sans Mono"/>
                <a:cs typeface="DejaVu Sans Mono"/>
              </a:rPr>
              <a:t>{</a:t>
            </a:r>
            <a:endParaRPr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pc="-4" dirty="0" err="1">
                <a:latin typeface="DejaVu Sans Mono"/>
                <a:cs typeface="DejaVu Sans Mono"/>
              </a:rPr>
              <a:t>distTo</a:t>
            </a:r>
            <a:r>
              <a:rPr spc="-4" dirty="0">
                <a:latin typeface="DejaVu Sans Mono"/>
                <a:cs typeface="DejaVu Sans Mono"/>
              </a:rPr>
              <a:t>[</a:t>
            </a:r>
            <a:r>
              <a:rPr lang="en-GB" spc="-4" dirty="0">
                <a:latin typeface="DejaVu Sans Mono"/>
                <a:cs typeface="DejaVu Sans Mono"/>
              </a:rPr>
              <a:t>v</a:t>
            </a:r>
            <a:r>
              <a:rPr spc="-4" dirty="0">
                <a:latin typeface="DejaVu Sans Mono"/>
                <a:cs typeface="DejaVu Sans Mono"/>
              </a:rPr>
              <a:t>]</a:t>
            </a:r>
            <a:r>
              <a:rPr lang="en-US" spc="-4" dirty="0">
                <a:latin typeface="DejaVu Sans Mono"/>
                <a:cs typeface="DejaVu Sans Mono"/>
              </a:rPr>
              <a:t> </a:t>
            </a:r>
            <a:r>
              <a:rPr spc="-4" dirty="0">
                <a:latin typeface="DejaVu Sans Mono"/>
                <a:cs typeface="DejaVu Sans Mono"/>
              </a:rPr>
              <a:t>=</a:t>
            </a:r>
            <a:r>
              <a:rPr lang="en-GB" spc="-4" dirty="0">
                <a:latin typeface="DejaVu Sans Mono"/>
                <a:cs typeface="DejaVu Sans Mono"/>
              </a:rPr>
              <a:t> </a:t>
            </a:r>
            <a:r>
              <a:rPr spc="-4" dirty="0" err="1">
                <a:latin typeface="DejaVu Sans Mono"/>
                <a:cs typeface="DejaVu Sans Mono"/>
              </a:rPr>
              <a:t>distTo</a:t>
            </a:r>
            <a:r>
              <a:rPr spc="-4" dirty="0">
                <a:latin typeface="DejaVu Sans Mono"/>
                <a:cs typeface="DejaVu Sans Mono"/>
              </a:rPr>
              <a:t>[</a:t>
            </a:r>
            <a:r>
              <a:rPr lang="en-GB" spc="-4" dirty="0">
                <a:latin typeface="DejaVu Sans Mono"/>
                <a:cs typeface="DejaVu Sans Mono"/>
              </a:rPr>
              <a:t>u</a:t>
            </a:r>
            <a:r>
              <a:rPr spc="-4" dirty="0">
                <a:latin typeface="DejaVu Sans Mono"/>
                <a:cs typeface="DejaVu Sans Mono"/>
              </a:rPr>
              <a:t>]</a:t>
            </a:r>
            <a:r>
              <a:rPr lang="en-US" spc="-4" dirty="0">
                <a:latin typeface="DejaVu Sans Mono"/>
                <a:cs typeface="DejaVu Sans Mono"/>
              </a:rPr>
              <a:t> </a:t>
            </a:r>
            <a:r>
              <a:rPr spc="-4" dirty="0">
                <a:latin typeface="DejaVu Sans Mono"/>
                <a:cs typeface="DejaVu Sans Mono"/>
              </a:rPr>
              <a:t>+</a:t>
            </a:r>
            <a:r>
              <a:rPr lang="en-US" spc="-4" dirty="0">
                <a:latin typeface="DejaVu Sans Mono"/>
                <a:cs typeface="DejaVu Sans Mono"/>
              </a:rPr>
              <a:t> w(</a:t>
            </a:r>
            <a:r>
              <a:rPr lang="en-US" spc="-4" dirty="0" err="1">
                <a:latin typeface="DejaVu Sans Mono"/>
                <a:cs typeface="DejaVu Sans Mono"/>
              </a:rPr>
              <a:t>u,v</a:t>
            </a:r>
            <a:r>
              <a:rPr lang="en-US" spc="-4" dirty="0">
                <a:latin typeface="DejaVu Sans Mono"/>
                <a:cs typeface="DejaVu Sans Mono"/>
              </a:rPr>
              <a:t>)</a:t>
            </a:r>
            <a:r>
              <a:rPr spc="-4" dirty="0">
                <a:latin typeface="DejaVu Sans Mono"/>
                <a:cs typeface="DejaVu Sans Mono"/>
              </a:rPr>
              <a:t>;  </a:t>
            </a:r>
            <a:endParaRPr lang="en-US" spc="-4"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lang="en-GB" spc="-4" dirty="0">
                <a:latin typeface="DejaVu Sans Mono"/>
                <a:cs typeface="DejaVu Sans Mono"/>
              </a:rPr>
              <a:t>PN</a:t>
            </a:r>
            <a:r>
              <a:rPr spc="-4" dirty="0">
                <a:latin typeface="DejaVu Sans Mono"/>
                <a:cs typeface="DejaVu Sans Mono"/>
              </a:rPr>
              <a:t>[</a:t>
            </a:r>
            <a:r>
              <a:rPr lang="en-GB" spc="-4" dirty="0">
                <a:latin typeface="DejaVu Sans Mono"/>
                <a:cs typeface="DejaVu Sans Mono"/>
              </a:rPr>
              <a:t>v</a:t>
            </a:r>
            <a:r>
              <a:rPr spc="-4" dirty="0">
                <a:latin typeface="DejaVu Sans Mono"/>
                <a:cs typeface="DejaVu Sans Mono"/>
              </a:rPr>
              <a:t>]</a:t>
            </a:r>
            <a:r>
              <a:rPr lang="en-US" spc="-4" dirty="0">
                <a:latin typeface="DejaVu Sans Mono"/>
                <a:cs typeface="DejaVu Sans Mono"/>
              </a:rPr>
              <a:t> </a:t>
            </a:r>
            <a:r>
              <a:rPr spc="-4" dirty="0">
                <a:latin typeface="DejaVu Sans Mono"/>
                <a:cs typeface="DejaVu Sans Mono"/>
              </a:rPr>
              <a:t>=</a:t>
            </a:r>
            <a:r>
              <a:rPr lang="en-US" spc="-4" dirty="0">
                <a:latin typeface="DejaVu Sans Mono"/>
                <a:cs typeface="DejaVu Sans Mono"/>
              </a:rPr>
              <a:t> </a:t>
            </a:r>
            <a:r>
              <a:rPr lang="en-GB" spc="-4" dirty="0">
                <a:latin typeface="DejaVu Sans Mono"/>
                <a:cs typeface="DejaVu Sans Mono"/>
              </a:rPr>
              <a:t>u</a:t>
            </a:r>
            <a:r>
              <a:rPr spc="-4" dirty="0">
                <a:latin typeface="DejaVu Sans Mono"/>
                <a:cs typeface="DejaVu Sans Mono"/>
              </a:rPr>
              <a:t>;</a:t>
            </a:r>
            <a:endParaRPr dirty="0">
              <a:latin typeface="DejaVu Sans Mono"/>
              <a:cs typeface="DejaVu Sans Mono"/>
            </a:endParaRPr>
          </a:p>
          <a:p>
            <a:pPr marL="534869">
              <a:spcBef>
                <a:spcPts val="239"/>
              </a:spcBef>
            </a:pPr>
            <a:r>
              <a:rPr spc="-4" dirty="0">
                <a:latin typeface="DejaVu Sans Mono"/>
                <a:cs typeface="DejaVu Sans Mono"/>
              </a:rPr>
              <a:t>}</a:t>
            </a:r>
            <a:endParaRPr dirty="0">
              <a:latin typeface="DejaVu Sans Mono"/>
              <a:cs typeface="DejaVu Sans Mono"/>
            </a:endParaRPr>
          </a:p>
          <a:p>
            <a:pPr marL="244665">
              <a:spcBef>
                <a:spcPts val="239"/>
              </a:spcBef>
            </a:pPr>
            <a:r>
              <a:rPr spc="-4" dirty="0">
                <a:latin typeface="DejaVu Sans Mono"/>
                <a:cs typeface="DejaVu Sans Mono"/>
              </a:rPr>
              <a:t>}</a:t>
            </a:r>
            <a:endParaRPr dirty="0">
              <a:latin typeface="DejaVu Sans Mono"/>
              <a:cs typeface="DejaVu Sans Mono"/>
            </a:endParaRPr>
          </a:p>
        </p:txBody>
      </p:sp>
      <p:sp>
        <p:nvSpPr>
          <p:cNvPr id="69" name="Rectangle 68">
            <a:extLst>
              <a:ext uri="{FF2B5EF4-FFF2-40B4-BE49-F238E27FC236}">
                <a16:creationId xmlns:a16="http://schemas.microsoft.com/office/drawing/2014/main" id="{168F06DF-2F02-A543-AEE0-ACCBC11AC36D}"/>
              </a:ext>
            </a:extLst>
          </p:cNvPr>
          <p:cNvSpPr/>
          <p:nvPr/>
        </p:nvSpPr>
        <p:spPr>
          <a:xfrm>
            <a:off x="5282152" y="5382012"/>
            <a:ext cx="1107996" cy="307777"/>
          </a:xfrm>
          <a:prstGeom prst="rect">
            <a:avLst/>
          </a:prstGeom>
        </p:spPr>
        <p:txBody>
          <a:bodyPr wrap="none">
            <a:spAutoFit/>
          </a:bodyPr>
          <a:lstStyle/>
          <a:p>
            <a:r>
              <a:rPr lang="en-US" spc="-158" dirty="0">
                <a:latin typeface="Arial" panose="020B0604020202020204" pitchFamily="34" charset="0"/>
                <a:cs typeface="Arial" panose="020B0604020202020204" pitchFamily="34" charset="0"/>
              </a:rPr>
              <a:t> </a:t>
            </a:r>
            <a:r>
              <a:rPr lang="en-US" spc="60" dirty="0">
                <a:latin typeface="Arial" panose="020B0604020202020204" pitchFamily="34" charset="0"/>
                <a:cs typeface="Arial" panose="020B0604020202020204" pitchFamily="34" charset="0"/>
              </a:rPr>
              <a:t>7.2</a:t>
            </a:r>
            <a:r>
              <a:rPr lang="en-US" dirty="0">
                <a:latin typeface="Arial" panose="020B0604020202020204" pitchFamily="34" charset="0"/>
                <a:cs typeface="Arial" panose="020B0604020202020204" pitchFamily="34" charset="0"/>
              </a:rPr>
              <a:t>	</a:t>
            </a:r>
          </a:p>
        </p:txBody>
      </p:sp>
      <p:sp>
        <p:nvSpPr>
          <p:cNvPr id="71" name="Rectangle 70">
            <a:extLst>
              <a:ext uri="{FF2B5EF4-FFF2-40B4-BE49-F238E27FC236}">
                <a16:creationId xmlns:a16="http://schemas.microsoft.com/office/drawing/2014/main" id="{E8BB790B-FA83-4E45-BE70-AC8CCE883472}"/>
              </a:ext>
            </a:extLst>
          </p:cNvPr>
          <p:cNvSpPr/>
          <p:nvPr/>
        </p:nvSpPr>
        <p:spPr>
          <a:xfrm>
            <a:off x="4697552" y="3298108"/>
            <a:ext cx="904415" cy="338554"/>
          </a:xfrm>
          <a:prstGeom prst="rect">
            <a:avLst/>
          </a:prstGeom>
        </p:spPr>
        <p:txBody>
          <a:bodyPr wrap="none">
            <a:spAutoFit/>
          </a:bodyPr>
          <a:lstStyle/>
          <a:p>
            <a:r>
              <a:rPr lang="en-US" sz="1600" dirty="0">
                <a:solidFill>
                  <a:srgbClr val="1B8E1D"/>
                </a:solidFill>
                <a:latin typeface="Times New Roman" panose="02020603050405020304" pitchFamily="18" charset="0"/>
                <a:cs typeface="Times New Roman" panose="02020603050405020304" pitchFamily="18" charset="0"/>
              </a:rPr>
              <a:t>PN[v]=u</a:t>
            </a:r>
          </a:p>
        </p:txBody>
      </p:sp>
      <p:cxnSp>
        <p:nvCxnSpPr>
          <p:cNvPr id="74" name="Straight Connector 73">
            <a:extLst>
              <a:ext uri="{FF2B5EF4-FFF2-40B4-BE49-F238E27FC236}">
                <a16:creationId xmlns:a16="http://schemas.microsoft.com/office/drawing/2014/main" id="{3164189B-1236-1446-BFDF-0A230A255782}"/>
              </a:ext>
            </a:extLst>
          </p:cNvPr>
          <p:cNvCxnSpPr>
            <a:stCxn id="69" idx="1"/>
          </p:cNvCxnSpPr>
          <p:nvPr/>
        </p:nvCxnSpPr>
        <p:spPr>
          <a:xfrm flipV="1">
            <a:off x="5282152" y="5534668"/>
            <a:ext cx="481660" cy="1233"/>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F43E0C89-BDB4-D94C-AC2C-BAD479F65F41}"/>
              </a:ext>
            </a:extLst>
          </p:cNvPr>
          <p:cNvCxnSpPr>
            <a:cxnSpLocks/>
          </p:cNvCxnSpPr>
          <p:nvPr/>
        </p:nvCxnSpPr>
        <p:spPr>
          <a:xfrm flipH="1">
            <a:off x="5569557" y="3565842"/>
            <a:ext cx="388513" cy="68997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C41E4C7B-82C1-0EA1-64A0-5FCEF240612B}"/>
              </a:ext>
            </a:extLst>
          </p:cNvPr>
          <p:cNvSpPr/>
          <p:nvPr/>
        </p:nvSpPr>
        <p:spPr>
          <a:xfrm>
            <a:off x="6222879" y="5546183"/>
            <a:ext cx="4364415" cy="107721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latin typeface="Times New Roman" panose="02020603050405020304" pitchFamily="18" charset="0"/>
                <a:cs typeface="Times New Roman" panose="02020603050405020304" pitchFamily="18" charset="0"/>
              </a:rPr>
              <a:t>OLD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[v] = 7.2 &gt;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[u] + w(</a:t>
            </a:r>
            <a:r>
              <a:rPr lang="en-US" sz="1600" dirty="0" err="1">
                <a:solidFill>
                  <a:schemeClr val="tx1"/>
                </a:solidFill>
                <a:latin typeface="Times New Roman" panose="02020603050405020304" pitchFamily="18" charset="0"/>
                <a:cs typeface="Times New Roman" panose="02020603050405020304" pitchFamily="18" charset="0"/>
              </a:rPr>
              <a:t>u,v</a:t>
            </a:r>
            <a:r>
              <a:rPr lang="en-US" sz="1600" dirty="0">
                <a:solidFill>
                  <a:schemeClr val="tx1"/>
                </a:solidFill>
                <a:latin typeface="Times New Roman" panose="02020603050405020304" pitchFamily="18" charset="0"/>
                <a:cs typeface="Times New Roman" panose="02020603050405020304" pitchFamily="18" charset="0"/>
              </a:rPr>
              <a:t>)</a:t>
            </a:r>
          </a:p>
          <a:p>
            <a:r>
              <a:rPr lang="en-GB" sz="1600" dirty="0">
                <a:solidFill>
                  <a:schemeClr val="tx1"/>
                </a:solidFill>
                <a:latin typeface="Times New Roman" panose="02020603050405020304" pitchFamily="18" charset="0"/>
                <a:cs typeface="Times New Roman" panose="02020603050405020304" pitchFamily="18" charset="0"/>
              </a:rPr>
              <a:t>= 3.1+1.3 =</a:t>
            </a:r>
            <a:r>
              <a:rPr lang="en-US" sz="1600" dirty="0">
                <a:solidFill>
                  <a:schemeClr val="tx1"/>
                </a:solidFill>
                <a:latin typeface="Times New Roman" panose="02020603050405020304" pitchFamily="18" charset="0"/>
                <a:cs typeface="Times New Roman" panose="02020603050405020304" pitchFamily="18" charset="0"/>
              </a:rPr>
              <a:t> </a:t>
            </a:r>
            <a:r>
              <a:rPr lang="en-US" sz="1600" spc="60" dirty="0">
                <a:solidFill>
                  <a:schemeClr val="tx1"/>
                </a:solidFill>
                <a:latin typeface="Times New Roman" panose="02020603050405020304" pitchFamily="18" charset="0"/>
                <a:cs typeface="Times New Roman" panose="02020603050405020304" pitchFamily="18" charset="0"/>
              </a:rPr>
              <a:t>4.4</a:t>
            </a:r>
            <a:r>
              <a:rPr lang="en-US" sz="1600" dirty="0">
                <a:solidFill>
                  <a:schemeClr val="tx1"/>
                </a:solidFill>
                <a:latin typeface="Times New Roman" panose="02020603050405020304" pitchFamily="18" charset="0"/>
                <a:cs typeface="Times New Roman" panose="02020603050405020304" pitchFamily="18" charset="0"/>
              </a:rPr>
              <a:t> </a:t>
            </a:r>
          </a:p>
          <a:p>
            <a:r>
              <a:rPr lang="en-US" sz="1600" dirty="0">
                <a:solidFill>
                  <a:schemeClr val="tx1"/>
                </a:solidFill>
                <a:latin typeface="Times New Roman" panose="02020603050405020304" pitchFamily="18" charset="0"/>
                <a:cs typeface="Times New Roman" panose="02020603050405020304" pitchFamily="18" charset="0"/>
              </a:rPr>
              <a:t>NEW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[v] </a:t>
            </a:r>
            <a:r>
              <a:rPr lang="en-US" sz="16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[u] + w(</a:t>
            </a:r>
            <a:r>
              <a:rPr lang="en-US" sz="1600" dirty="0" err="1">
                <a:solidFill>
                  <a:schemeClr val="tx1"/>
                </a:solidFill>
                <a:latin typeface="Times New Roman" panose="02020603050405020304" pitchFamily="18" charset="0"/>
                <a:cs typeface="Times New Roman" panose="02020603050405020304" pitchFamily="18" charset="0"/>
              </a:rPr>
              <a:t>u,v</a:t>
            </a:r>
            <a:r>
              <a:rPr lang="en-US" sz="1600" dirty="0">
                <a:solidFill>
                  <a:schemeClr val="tx1"/>
                </a:solidFill>
                <a:latin typeface="Times New Roman" panose="02020603050405020304" pitchFamily="18" charset="0"/>
                <a:cs typeface="Times New Roman" panose="02020603050405020304" pitchFamily="18" charset="0"/>
              </a:rPr>
              <a:t>) = 4.4, PN[v] = u</a:t>
            </a:r>
          </a:p>
        </p:txBody>
      </p:sp>
      <p:sp>
        <p:nvSpPr>
          <p:cNvPr id="3" name="object 67">
            <a:extLst>
              <a:ext uri="{FF2B5EF4-FFF2-40B4-BE49-F238E27FC236}">
                <a16:creationId xmlns:a16="http://schemas.microsoft.com/office/drawing/2014/main" id="{CD3DC351-1C16-14E0-9FDD-D0741FCDF89A}"/>
              </a:ext>
            </a:extLst>
          </p:cNvPr>
          <p:cNvSpPr txBox="1"/>
          <p:nvPr/>
        </p:nvSpPr>
        <p:spPr>
          <a:xfrm>
            <a:off x="4104257" y="5780920"/>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lang="en-GB" spc="91" dirty="0">
                <a:latin typeface="Trebuchet MS"/>
                <a:cs typeface="Trebuchet MS"/>
              </a:rPr>
              <a:t>x</a:t>
            </a:r>
            <a:endParaRPr dirty="0">
              <a:latin typeface="Trebuchet MS"/>
              <a:cs typeface="Trebuchet MS"/>
            </a:endParaRPr>
          </a:p>
        </p:txBody>
      </p:sp>
      <p:sp>
        <p:nvSpPr>
          <p:cNvPr id="67" name="object 13">
            <a:extLst>
              <a:ext uri="{FF2B5EF4-FFF2-40B4-BE49-F238E27FC236}">
                <a16:creationId xmlns:a16="http://schemas.microsoft.com/office/drawing/2014/main" id="{F0F9A07F-EC9B-852C-37B8-87BF47DB92BA}"/>
              </a:ext>
            </a:extLst>
          </p:cNvPr>
          <p:cNvSpPr/>
          <p:nvPr/>
        </p:nvSpPr>
        <p:spPr>
          <a:xfrm flipV="1">
            <a:off x="3416644" y="3804873"/>
            <a:ext cx="243098" cy="309805"/>
          </a:xfrm>
          <a:custGeom>
            <a:avLst/>
            <a:gdLst/>
            <a:ahLst/>
            <a:cxnLst/>
            <a:rect l="l" t="t" r="r" b="b"/>
            <a:pathLst>
              <a:path w="370204" h="640715">
                <a:moveTo>
                  <a:pt x="370052" y="0"/>
                </a:moveTo>
                <a:lnTo>
                  <a:pt x="363689" y="10998"/>
                </a:lnTo>
                <a:lnTo>
                  <a:pt x="0" y="640435"/>
                </a:lnTo>
              </a:path>
            </a:pathLst>
          </a:custGeom>
          <a:ln w="25400">
            <a:solidFill>
              <a:srgbClr val="8D3124"/>
            </a:solidFill>
            <a:headEnd type="arrow" w="med" len="med"/>
            <a:tailEnd type="none" w="med" len="med"/>
          </a:ln>
        </p:spPr>
        <p:txBody>
          <a:bodyPr wrap="square" lIns="0" tIns="0" rIns="0" bIns="0" rtlCol="0"/>
          <a:lstStyle/>
          <a:p>
            <a:endParaRP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517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78309-8101-AA43-BE2B-1A811F53F423}"/>
              </a:ext>
            </a:extLst>
          </p:cNvPr>
          <p:cNvSpPr>
            <a:spLocks noGrp="1"/>
          </p:cNvSpPr>
          <p:nvPr>
            <p:ph type="title"/>
          </p:nvPr>
        </p:nvSpPr>
        <p:spPr>
          <a:xfrm>
            <a:off x="1981200" y="190748"/>
            <a:ext cx="8229600" cy="1143000"/>
          </a:xfrm>
        </p:spPr>
        <p:txBody>
          <a:bodyPr/>
          <a:lstStyle/>
          <a:p>
            <a:r>
              <a:rPr lang="en-US" dirty="0"/>
              <a:t>Generic Shortest-paths Algorithm</a:t>
            </a:r>
          </a:p>
        </p:txBody>
      </p:sp>
      <p:sp>
        <p:nvSpPr>
          <p:cNvPr id="5" name="object 8">
            <a:extLst>
              <a:ext uri="{FF2B5EF4-FFF2-40B4-BE49-F238E27FC236}">
                <a16:creationId xmlns:a16="http://schemas.microsoft.com/office/drawing/2014/main" id="{88D378DB-8D58-754B-9634-9969489D7DC9}"/>
              </a:ext>
            </a:extLst>
          </p:cNvPr>
          <p:cNvSpPr/>
          <p:nvPr/>
        </p:nvSpPr>
        <p:spPr>
          <a:xfrm>
            <a:off x="4102826" y="1278429"/>
            <a:ext cx="4530055"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6" name="object 9">
            <a:extLst>
              <a:ext uri="{FF2B5EF4-FFF2-40B4-BE49-F238E27FC236}">
                <a16:creationId xmlns:a16="http://schemas.microsoft.com/office/drawing/2014/main" id="{899A97CD-9D0C-2644-AAE6-1478C0CC16FB}"/>
              </a:ext>
            </a:extLst>
          </p:cNvPr>
          <p:cNvSpPr txBox="1"/>
          <p:nvPr/>
        </p:nvSpPr>
        <p:spPr>
          <a:xfrm>
            <a:off x="4472121" y="1304271"/>
            <a:ext cx="4013003" cy="1935186"/>
          </a:xfrm>
          <a:prstGeom prst="rect">
            <a:avLst/>
          </a:prstGeom>
        </p:spPr>
        <p:txBody>
          <a:bodyPr vert="horz" wrap="square" lIns="0" tIns="8930" rIns="0" bIns="0" rtlCol="0">
            <a:spAutoFit/>
          </a:bodyPr>
          <a:lstStyle/>
          <a:p>
            <a:pPr>
              <a:spcBef>
                <a:spcPts val="300"/>
              </a:spcBef>
              <a:spcAft>
                <a:spcPts val="300"/>
              </a:spcAft>
            </a:pPr>
            <a:r>
              <a:rPr sz="1600" dirty="0">
                <a:solidFill>
                  <a:srgbClr val="8D3124"/>
                </a:solidFill>
                <a:latin typeface="Times New Roman" panose="02020603050405020304" pitchFamily="18" charset="0"/>
                <a:cs typeface="Times New Roman" panose="02020603050405020304" pitchFamily="18" charset="0"/>
              </a:rPr>
              <a:t>Generic algorithm (to compute SPT from</a:t>
            </a:r>
            <a:r>
              <a:rPr lang="en-US" sz="1600" dirty="0">
                <a:solidFill>
                  <a:srgbClr val="8D3124"/>
                </a:solidFill>
                <a:latin typeface="Times New Roman" panose="02020603050405020304" pitchFamily="18" charset="0"/>
                <a:cs typeface="Times New Roman" panose="02020603050405020304" pitchFamily="18" charset="0"/>
              </a:rPr>
              <a:t> </a:t>
            </a:r>
            <a:r>
              <a:rPr sz="1600" dirty="0">
                <a:solidFill>
                  <a:srgbClr val="8D3124"/>
                </a:solidFill>
                <a:latin typeface="Times New Roman" panose="02020603050405020304" pitchFamily="18" charset="0"/>
                <a:cs typeface="Times New Roman" panose="02020603050405020304" pitchFamily="18" charset="0"/>
              </a:rPr>
              <a:t>s)</a:t>
            </a:r>
            <a:endParaRPr lang="en-US" sz="1600" dirty="0">
              <a:solidFill>
                <a:srgbClr val="8D3124"/>
              </a:solidFill>
              <a:latin typeface="Times New Roman" panose="02020603050405020304" pitchFamily="18" charset="0"/>
              <a:cs typeface="Times New Roman" panose="02020603050405020304" pitchFamily="18" charset="0"/>
            </a:endParaRPr>
          </a:p>
          <a:p>
            <a:pPr>
              <a:spcBef>
                <a:spcPts val="800"/>
              </a:spcBef>
              <a:spcAft>
                <a:spcPts val="300"/>
              </a:spcAft>
            </a:pPr>
            <a:r>
              <a:rPr lang="en-US" sz="1600" dirty="0">
                <a:latin typeface="Times New Roman" panose="02020603050405020304" pitchFamily="18" charset="0"/>
                <a:cs typeface="Times New Roman" panose="02020603050405020304" pitchFamily="18" charset="0"/>
              </a:rPr>
              <a:t>For each vertex v: </a:t>
            </a: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each vertex v: PN[v] = null. </a:t>
            </a:r>
          </a:p>
          <a:p>
            <a:pPr>
              <a:spcBef>
                <a:spcPts val="300"/>
              </a:spcBef>
              <a:spcAft>
                <a:spcPts val="300"/>
              </a:spcAft>
            </a:pP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until done:</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any edge. </a:t>
            </a:r>
          </a:p>
        </p:txBody>
      </p:sp>
      <p:sp>
        <p:nvSpPr>
          <p:cNvPr id="9" name="Rectangle 8">
            <a:extLst>
              <a:ext uri="{FF2B5EF4-FFF2-40B4-BE49-F238E27FC236}">
                <a16:creationId xmlns:a16="http://schemas.microsoft.com/office/drawing/2014/main" id="{6AF3A6F5-2BDD-3541-9E12-2A0C6C1CDCE6}"/>
              </a:ext>
            </a:extLst>
          </p:cNvPr>
          <p:cNvSpPr/>
          <p:nvPr/>
        </p:nvSpPr>
        <p:spPr>
          <a:xfrm>
            <a:off x="2320087" y="3410127"/>
            <a:ext cx="7492237" cy="3375283"/>
          </a:xfrm>
          <a:prstGeom prst="rect">
            <a:avLst/>
          </a:prstGeom>
        </p:spPr>
        <p:txBody>
          <a:bodyPr wrap="square">
            <a:spAutoFit/>
          </a:bodyPr>
          <a:lstStyle/>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Proposition</a:t>
            </a:r>
            <a:r>
              <a:rPr lang="en-US" sz="1600" dirty="0">
                <a:latin typeface="Arial" panose="020B0604020202020204" pitchFamily="34" charset="0"/>
                <a:cs typeface="Arial" panose="020B0604020202020204" pitchFamily="34" charset="0"/>
              </a:rPr>
              <a:t>. Generic algorithm computes SPT (if it exists) from s. </a:t>
            </a:r>
          </a:p>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Pf.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Throughout algorithm,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is the length of a simple path from s to v (and PN[v] is its previous vertex on the path).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Each successful relaxation decreases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for some v.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The entry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can decrease at most a finite number of times.</a:t>
            </a:r>
          </a:p>
          <a:p>
            <a:pPr>
              <a:spcBef>
                <a:spcPts val="400"/>
              </a:spcBef>
              <a:spcAft>
                <a:spcPts val="400"/>
              </a:spcAft>
            </a:pPr>
            <a:r>
              <a:rPr lang="en-US" sz="1600" dirty="0">
                <a:solidFill>
                  <a:srgbClr val="1B8E1D"/>
                </a:solidFill>
                <a:latin typeface="Arial" panose="020B0604020202020204" pitchFamily="34" charset="0"/>
                <a:cs typeface="Arial" panose="020B0604020202020204" pitchFamily="34" charset="0"/>
              </a:rPr>
              <a:t>Efficient implementations. </a:t>
            </a:r>
            <a:r>
              <a:rPr lang="en-US" sz="1600" dirty="0"/>
              <a:t>How to choose which edge to relax?</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1. Dijkstra’s algorithm. (</a:t>
            </a:r>
            <a:r>
              <a:rPr lang="en-US" sz="1600" dirty="0">
                <a:solidFill>
                  <a:srgbClr val="C00000"/>
                </a:solidFill>
                <a:latin typeface="Arial" panose="020B0604020202020204" pitchFamily="34" charset="0"/>
                <a:cs typeface="Arial" panose="020B0604020202020204" pitchFamily="34" charset="0"/>
              </a:rPr>
              <a:t>no negative weights</a:t>
            </a:r>
            <a:r>
              <a:rPr lang="en-US" sz="1600" dirty="0">
                <a:latin typeface="Arial" panose="020B0604020202020204" pitchFamily="34" charset="0"/>
                <a:cs typeface="Arial" panose="020B0604020202020204" pitchFamily="34" charset="0"/>
              </a:rPr>
              <a:t>).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2. Bellman–Ford algorithm. (</a:t>
            </a:r>
            <a:r>
              <a:rPr lang="en-US" sz="1600" dirty="0">
                <a:solidFill>
                  <a:srgbClr val="C00000"/>
                </a:solidFill>
                <a:latin typeface="Arial" panose="020B0604020202020204" pitchFamily="34" charset="0"/>
                <a:cs typeface="Arial" panose="020B0604020202020204" pitchFamily="34" charset="0"/>
              </a:rPr>
              <a:t>negative weights, can detect negative cycles</a:t>
            </a:r>
            <a:r>
              <a:rPr lang="en-US" sz="1600" dirty="0">
                <a:latin typeface="Arial" panose="020B0604020202020204" pitchFamily="34" charset="0"/>
                <a:cs typeface="Arial" panose="020B0604020202020204" pitchFamily="34" charset="0"/>
              </a:rPr>
              <a:t>).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3. Topological sort. (</a:t>
            </a:r>
            <a:r>
              <a:rPr lang="en-US" sz="1600" dirty="0">
                <a:solidFill>
                  <a:srgbClr val="C00000"/>
                </a:solidFill>
                <a:latin typeface="Arial" panose="020B0604020202020204" pitchFamily="34" charset="0"/>
                <a:cs typeface="Arial" panose="020B0604020202020204" pitchFamily="34" charset="0"/>
              </a:rPr>
              <a:t>DAG with no directed cycles</a:t>
            </a:r>
            <a:r>
              <a:rPr lang="en-US" sz="1600"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125C1346-3A42-474B-BD38-93D1E7FCFDF5}"/>
              </a:ext>
            </a:extLst>
          </p:cNvPr>
          <p:cNvCxnSpPr>
            <a:cxnSpLocks/>
          </p:cNvCxnSpPr>
          <p:nvPr/>
        </p:nvCxnSpPr>
        <p:spPr>
          <a:xfrm>
            <a:off x="4185846" y="1632874"/>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BB3DAA9C-CF0B-7147-9516-FA43152E2EFF}"/>
              </a:ext>
            </a:extLst>
          </p:cNvPr>
          <p:cNvCxnSpPr>
            <a:cxnSpLocks/>
          </p:cNvCxnSpPr>
          <p:nvPr/>
        </p:nvCxnSpPr>
        <p:spPr>
          <a:xfrm>
            <a:off x="4185846" y="3293195"/>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3" name="Straight Connector 2">
            <a:extLst>
              <a:ext uri="{FF2B5EF4-FFF2-40B4-BE49-F238E27FC236}">
                <a16:creationId xmlns:a16="http://schemas.microsoft.com/office/drawing/2014/main" id="{2DB57177-5C79-97AD-5863-E4554B109C32}"/>
              </a:ext>
            </a:extLst>
          </p:cNvPr>
          <p:cNvCxnSpPr>
            <a:cxnSpLocks/>
          </p:cNvCxnSpPr>
          <p:nvPr/>
        </p:nvCxnSpPr>
        <p:spPr>
          <a:xfrm>
            <a:off x="4185846" y="1322170"/>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3834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dissolve">
                                      <p:cBhvr>
                                        <p:cTn id="21" dur="500"/>
                                        <p:tgtEl>
                                          <p:spTgt spid="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9">
                                            <p:txEl>
                                              <p:pRg st="1" end="1"/>
                                            </p:txEl>
                                          </p:spTgt>
                                        </p:tgtEl>
                                        <p:attrNameLst>
                                          <p:attrName>style.visibility</p:attrName>
                                        </p:attrNameLst>
                                      </p:cBhvr>
                                      <p:to>
                                        <p:strVal val="visible"/>
                                      </p:to>
                                    </p:set>
                                    <p:animEffect transition="in" filter="dissolve">
                                      <p:cBhvr>
                                        <p:cTn id="26" dur="500"/>
                                        <p:tgtEl>
                                          <p:spTgt spid="9">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animEffect transition="in" filter="dissolve">
                                      <p:cBhvr>
                                        <p:cTn id="31" dur="500"/>
                                        <p:tgtEl>
                                          <p:spTgt spid="9">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9">
                                            <p:txEl>
                                              <p:pRg st="3" end="3"/>
                                            </p:txEl>
                                          </p:spTgt>
                                        </p:tgtEl>
                                        <p:attrNameLst>
                                          <p:attrName>style.visibility</p:attrName>
                                        </p:attrNameLst>
                                      </p:cBhvr>
                                      <p:to>
                                        <p:strVal val="visible"/>
                                      </p:to>
                                    </p:set>
                                    <p:animEffect transition="in" filter="dissolve">
                                      <p:cBhvr>
                                        <p:cTn id="36" dur="500"/>
                                        <p:tgtEl>
                                          <p:spTgt spid="9">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9">
                                            <p:txEl>
                                              <p:pRg st="4" end="4"/>
                                            </p:txEl>
                                          </p:spTgt>
                                        </p:tgtEl>
                                        <p:attrNameLst>
                                          <p:attrName>style.visibility</p:attrName>
                                        </p:attrNameLst>
                                      </p:cBhvr>
                                      <p:to>
                                        <p:strVal val="visible"/>
                                      </p:to>
                                    </p:set>
                                    <p:animEffect transition="in" filter="dissolve">
                                      <p:cBhvr>
                                        <p:cTn id="41" dur="500"/>
                                        <p:tgtEl>
                                          <p:spTgt spid="9">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9">
                                            <p:txEl>
                                              <p:pRg st="5" end="5"/>
                                            </p:txEl>
                                          </p:spTgt>
                                        </p:tgtEl>
                                        <p:attrNameLst>
                                          <p:attrName>style.visibility</p:attrName>
                                        </p:attrNameLst>
                                      </p:cBhvr>
                                      <p:to>
                                        <p:strVal val="visible"/>
                                      </p:to>
                                    </p:set>
                                    <p:animEffect transition="in" filter="dissolve">
                                      <p:cBhvr>
                                        <p:cTn id="46" dur="500"/>
                                        <p:tgtEl>
                                          <p:spTgt spid="9">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9">
                                            <p:txEl>
                                              <p:pRg st="6" end="6"/>
                                            </p:txEl>
                                          </p:spTgt>
                                        </p:tgtEl>
                                        <p:attrNameLst>
                                          <p:attrName>style.visibility</p:attrName>
                                        </p:attrNameLst>
                                      </p:cBhvr>
                                      <p:to>
                                        <p:strVal val="visible"/>
                                      </p:to>
                                    </p:set>
                                    <p:animEffect transition="in" filter="dissolve">
                                      <p:cBhvr>
                                        <p:cTn id="51" dur="500"/>
                                        <p:tgtEl>
                                          <p:spTgt spid="9">
                                            <p:txEl>
                                              <p:pRg st="6" end="6"/>
                                            </p:txEl>
                                          </p:spTgt>
                                        </p:tgtEl>
                                      </p:cBhvr>
                                    </p:animEffect>
                                  </p:childTnLst>
                                </p:cTn>
                              </p:par>
                              <p:par>
                                <p:cTn id="52" presetID="9" presetClass="entr" presetSubtype="0" fill="hold" nodeType="withEffect">
                                  <p:stCondLst>
                                    <p:cond delay="0"/>
                                  </p:stCondLst>
                                  <p:childTnLst>
                                    <p:set>
                                      <p:cBhvr>
                                        <p:cTn id="53" dur="1" fill="hold">
                                          <p:stCondLst>
                                            <p:cond delay="0"/>
                                          </p:stCondLst>
                                        </p:cTn>
                                        <p:tgtEl>
                                          <p:spTgt spid="9">
                                            <p:txEl>
                                              <p:pRg st="7" end="7"/>
                                            </p:txEl>
                                          </p:spTgt>
                                        </p:tgtEl>
                                        <p:attrNameLst>
                                          <p:attrName>style.visibility</p:attrName>
                                        </p:attrNameLst>
                                      </p:cBhvr>
                                      <p:to>
                                        <p:strVal val="visible"/>
                                      </p:to>
                                    </p:set>
                                    <p:animEffect transition="in" filter="dissolve">
                                      <p:cBhvr>
                                        <p:cTn id="54" dur="500"/>
                                        <p:tgtEl>
                                          <p:spTgt spid="9">
                                            <p:txEl>
                                              <p:pRg st="7" end="7"/>
                                            </p:txEl>
                                          </p:spTgt>
                                        </p:tgtEl>
                                      </p:cBhvr>
                                    </p:animEffect>
                                  </p:childTnLst>
                                </p:cTn>
                              </p:par>
                              <p:par>
                                <p:cTn id="55" presetID="9" presetClass="entr" presetSubtype="0" fill="hold" nodeType="withEffect">
                                  <p:stCondLst>
                                    <p:cond delay="0"/>
                                  </p:stCondLst>
                                  <p:childTnLst>
                                    <p:set>
                                      <p:cBhvr>
                                        <p:cTn id="56" dur="1" fill="hold">
                                          <p:stCondLst>
                                            <p:cond delay="0"/>
                                          </p:stCondLst>
                                        </p:cTn>
                                        <p:tgtEl>
                                          <p:spTgt spid="9">
                                            <p:txEl>
                                              <p:pRg st="8" end="8"/>
                                            </p:txEl>
                                          </p:spTgt>
                                        </p:tgtEl>
                                        <p:attrNameLst>
                                          <p:attrName>style.visibility</p:attrName>
                                        </p:attrNameLst>
                                      </p:cBhvr>
                                      <p:to>
                                        <p:strVal val="visible"/>
                                      </p:to>
                                    </p:set>
                                    <p:animEffect transition="in" filter="dissolve">
                                      <p:cBhvr>
                                        <p:cTn id="57" dur="500"/>
                                        <p:tgtEl>
                                          <p:spTgt spid="9">
                                            <p:txEl>
                                              <p:pRg st="8" end="8"/>
                                            </p:txEl>
                                          </p:spTgt>
                                        </p:tgtEl>
                                      </p:cBhvr>
                                    </p:animEffect>
                                  </p:childTnLst>
                                </p:cTn>
                              </p:par>
                              <p:par>
                                <p:cTn id="58" presetID="9" presetClass="entr" presetSubtype="0" fill="hold" nodeType="with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dissolve">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F57D7-BE82-091E-A2A2-4CD5D44D2050}"/>
              </a:ext>
            </a:extLst>
          </p:cNvPr>
          <p:cNvSpPr>
            <a:spLocks noGrp="1"/>
          </p:cNvSpPr>
          <p:nvPr>
            <p:ph type="title"/>
          </p:nvPr>
        </p:nvSpPr>
        <p:spPr/>
        <p:txBody>
          <a:bodyPr/>
          <a:lstStyle/>
          <a:p>
            <a:r>
              <a:rPr lang="en-GB" dirty="0">
                <a:solidFill>
                  <a:srgbClr val="FF0000"/>
                </a:solidFill>
              </a:rPr>
              <a:t>Dijkstra's Algorithm</a:t>
            </a:r>
            <a:endParaRPr lang="en-SE" dirty="0">
              <a:solidFill>
                <a:srgbClr val="FF0000"/>
              </a:solidFill>
            </a:endParaRPr>
          </a:p>
        </p:txBody>
      </p:sp>
      <p:sp>
        <p:nvSpPr>
          <p:cNvPr id="3" name="Content Placeholder 2">
            <a:extLst>
              <a:ext uri="{FF2B5EF4-FFF2-40B4-BE49-F238E27FC236}">
                <a16:creationId xmlns:a16="http://schemas.microsoft.com/office/drawing/2014/main" id="{DDBF02E3-BFC0-4342-8CE7-7C9FE4D45A91}"/>
              </a:ext>
            </a:extLst>
          </p:cNvPr>
          <p:cNvSpPr>
            <a:spLocks noGrp="1"/>
          </p:cNvSpPr>
          <p:nvPr>
            <p:ph idx="1"/>
          </p:nvPr>
        </p:nvSpPr>
        <p:spPr>
          <a:xfrm>
            <a:off x="1981200" y="1269048"/>
            <a:ext cx="8229600" cy="5440362"/>
          </a:xfrm>
        </p:spPr>
        <p:txBody>
          <a:bodyPr>
            <a:normAutofit fontScale="77500" lnSpcReduction="20000"/>
          </a:bodyPr>
          <a:lstStyle/>
          <a:p>
            <a:r>
              <a:rPr lang="en-GB" dirty="0"/>
              <a:t>Initialization:</a:t>
            </a:r>
          </a:p>
          <a:p>
            <a:pPr lvl="1"/>
            <a:r>
              <a:rPr lang="en-GB" dirty="0"/>
              <a:t>Set the distance to the source vertex as 0 and to all other vertices as infinity.</a:t>
            </a:r>
          </a:p>
          <a:p>
            <a:pPr lvl="1"/>
            <a:r>
              <a:rPr lang="en-GB" dirty="0"/>
              <a:t>Mark all vertices as unvisited and store them in a priority queue.</a:t>
            </a:r>
          </a:p>
          <a:p>
            <a:r>
              <a:rPr lang="en-GB" dirty="0"/>
              <a:t>Main Loop:</a:t>
            </a:r>
          </a:p>
          <a:p>
            <a:pPr lvl="1"/>
            <a:r>
              <a:rPr lang="en-GB" dirty="0"/>
              <a:t>Visit the </a:t>
            </a:r>
            <a:r>
              <a:rPr lang="en-GB" dirty="0">
                <a:solidFill>
                  <a:srgbClr val="FF0000"/>
                </a:solidFill>
              </a:rPr>
              <a:t>unvisited vertex u </a:t>
            </a:r>
            <a:r>
              <a:rPr lang="en-GB" dirty="0"/>
              <a:t>with </a:t>
            </a:r>
            <a:r>
              <a:rPr lang="en-GB" dirty="0">
                <a:solidFill>
                  <a:srgbClr val="FF0000"/>
                </a:solidFill>
              </a:rPr>
              <a:t>the shortest known distance </a:t>
            </a:r>
            <a:r>
              <a:rPr lang="en-GB" dirty="0"/>
              <a:t>from the queue.</a:t>
            </a:r>
          </a:p>
          <a:p>
            <a:pPr lvl="1"/>
            <a:r>
              <a:rPr lang="en-GB" dirty="0"/>
              <a:t>For each </a:t>
            </a:r>
            <a:r>
              <a:rPr lang="en-GB" dirty="0">
                <a:solidFill>
                  <a:srgbClr val="FF0000"/>
                </a:solidFill>
              </a:rPr>
              <a:t>unvisited </a:t>
            </a:r>
            <a:r>
              <a:rPr lang="en-GB" dirty="0" err="1">
                <a:solidFill>
                  <a:srgbClr val="FF0000"/>
                </a:solidFill>
              </a:rPr>
              <a:t>neighbor</a:t>
            </a:r>
            <a:r>
              <a:rPr lang="en-GB" dirty="0">
                <a:solidFill>
                  <a:srgbClr val="FF0000"/>
                </a:solidFill>
              </a:rPr>
              <a:t> vertex v of vertex u</a:t>
            </a:r>
            <a:r>
              <a:rPr lang="en-GB" dirty="0"/>
              <a:t>, calculate its tentative distance through the current vertex. </a:t>
            </a:r>
            <a:r>
              <a:rPr lang="en-GB" dirty="0">
                <a:solidFill>
                  <a:srgbClr val="FF0000"/>
                </a:solidFill>
              </a:rPr>
              <a:t>If this distance is smaller than the previously recorded distance, update it </a:t>
            </a:r>
            <a:r>
              <a:rPr lang="en-US" altLang="zh-CN" dirty="0">
                <a:solidFill>
                  <a:srgbClr val="FF0000"/>
                </a:solidFill>
              </a:rPr>
              <a:t>with edge relaxation for edge </a:t>
            </a:r>
            <a:r>
              <a:rPr lang="en-US" altLang="zh-CN" dirty="0" err="1">
                <a:solidFill>
                  <a:srgbClr val="FF0000"/>
                </a:solidFill>
              </a:rPr>
              <a:t>uv</a:t>
            </a:r>
            <a:r>
              <a:rPr lang="en-GB" dirty="0">
                <a:solidFill>
                  <a:srgbClr val="FF0000"/>
                </a:solidFill>
              </a:rPr>
              <a:t>.</a:t>
            </a:r>
          </a:p>
          <a:p>
            <a:pPr lvl="1"/>
            <a:r>
              <a:rPr lang="en-GB" dirty="0"/>
              <a:t>Mark the current vertex as visited once all its </a:t>
            </a:r>
            <a:r>
              <a:rPr lang="en-GB" dirty="0" err="1"/>
              <a:t>neighbors</a:t>
            </a:r>
            <a:r>
              <a:rPr lang="en-GB" dirty="0"/>
              <a:t> are processed.</a:t>
            </a:r>
          </a:p>
          <a:p>
            <a:r>
              <a:rPr lang="en-GB" dirty="0"/>
              <a:t>Termination:</a:t>
            </a:r>
          </a:p>
          <a:p>
            <a:pPr lvl="1"/>
            <a:r>
              <a:rPr lang="en-GB" dirty="0"/>
              <a:t>The algorithm continues until all reachable vertices are visited.</a:t>
            </a:r>
          </a:p>
          <a:p>
            <a:r>
              <a:rPr lang="en-GB" dirty="0"/>
              <a:t>Time complexity: O(V log V + V) </a:t>
            </a:r>
            <a:r>
              <a:rPr lang="pt-BR" dirty="0"/>
              <a:t>for Binary Heap implementation</a:t>
            </a:r>
            <a:endParaRPr lang="en-GB" dirty="0"/>
          </a:p>
          <a:p>
            <a:r>
              <a:rPr lang="en-GB" dirty="0"/>
              <a:t>Notes:</a:t>
            </a:r>
          </a:p>
          <a:p>
            <a:pPr lvl="1"/>
            <a:r>
              <a:rPr lang="en-GB" dirty="0"/>
              <a:t>Dijkstra’s Algorithm is greedy and optimal: any vertex that has been visited should have its shortest distance to the source. </a:t>
            </a:r>
          </a:p>
          <a:p>
            <a:pPr lvl="1"/>
            <a:r>
              <a:rPr lang="en-GB" dirty="0"/>
              <a:t>It works for both undirected and directed graphs. The only difference is the function for getting the </a:t>
            </a:r>
            <a:r>
              <a:rPr lang="en-GB" dirty="0" err="1"/>
              <a:t>neighbors</a:t>
            </a:r>
            <a:r>
              <a:rPr lang="en-GB" dirty="0"/>
              <a:t> of vertex v, as each undirected edge is treated as two directed edges in opposite directions.)</a:t>
            </a:r>
            <a:endParaRPr lang="en-SE" dirty="0"/>
          </a:p>
        </p:txBody>
      </p:sp>
    </p:spTree>
    <p:extLst>
      <p:ext uri="{BB962C8B-B14F-4D97-AF65-F5344CB8AC3E}">
        <p14:creationId xmlns:p14="http://schemas.microsoft.com/office/powerpoint/2010/main" val="3883691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52"/>
          <p:cNvSpPr/>
          <p:nvPr/>
        </p:nvSpPr>
        <p:spPr>
          <a:xfrm>
            <a:off x="3847392" y="1346231"/>
            <a:ext cx="2936837" cy="2420471"/>
          </a:xfrm>
          <a:custGeom>
            <a:avLst/>
            <a:gdLst/>
            <a:ahLst/>
            <a:cxnLst/>
            <a:rect l="l" t="t" r="r" b="b"/>
            <a:pathLst>
              <a:path w="2936837" h="2420471" extrusionOk="0">
                <a:moveTo>
                  <a:pt x="2528047" y="96819"/>
                </a:moveTo>
                <a:cubicBezTo>
                  <a:pt x="2506532" y="93233"/>
                  <a:pt x="2476409" y="95163"/>
                  <a:pt x="2452743" y="86061"/>
                </a:cubicBezTo>
                <a:cubicBezTo>
                  <a:pt x="2428608" y="76779"/>
                  <a:pt x="2409712" y="57374"/>
                  <a:pt x="2388197" y="43031"/>
                </a:cubicBezTo>
                <a:cubicBezTo>
                  <a:pt x="2377439" y="35859"/>
                  <a:pt x="2368190" y="25605"/>
                  <a:pt x="2355924" y="21516"/>
                </a:cubicBezTo>
                <a:lnTo>
                  <a:pt x="2291379" y="0"/>
                </a:lnTo>
                <a:cubicBezTo>
                  <a:pt x="2190974" y="3586"/>
                  <a:pt x="2090449" y="4680"/>
                  <a:pt x="1990164" y="10758"/>
                </a:cubicBezTo>
                <a:cubicBezTo>
                  <a:pt x="1971913" y="11864"/>
                  <a:pt x="1954192" y="17405"/>
                  <a:pt x="1936376" y="21516"/>
                </a:cubicBezTo>
                <a:cubicBezTo>
                  <a:pt x="1907563" y="28165"/>
                  <a:pt x="1878368" y="33681"/>
                  <a:pt x="1850315" y="43031"/>
                </a:cubicBezTo>
                <a:cubicBezTo>
                  <a:pt x="1839557" y="46617"/>
                  <a:pt x="1828982" y="50804"/>
                  <a:pt x="1818042" y="53788"/>
                </a:cubicBezTo>
                <a:cubicBezTo>
                  <a:pt x="1789514" y="61568"/>
                  <a:pt x="1760668" y="68132"/>
                  <a:pt x="1731981" y="75304"/>
                </a:cubicBezTo>
                <a:cubicBezTo>
                  <a:pt x="1717637" y="78890"/>
                  <a:pt x="1702976" y="81385"/>
                  <a:pt x="1688950" y="86061"/>
                </a:cubicBezTo>
                <a:cubicBezTo>
                  <a:pt x="1642651" y="101494"/>
                  <a:pt x="1667678" y="94069"/>
                  <a:pt x="1613647" y="107577"/>
                </a:cubicBezTo>
                <a:cubicBezTo>
                  <a:pt x="1477383" y="103991"/>
                  <a:pt x="1341013" y="103303"/>
                  <a:pt x="1204856" y="96819"/>
                </a:cubicBezTo>
                <a:cubicBezTo>
                  <a:pt x="1190088" y="96116"/>
                  <a:pt x="1176259" y="89268"/>
                  <a:pt x="1161826" y="86061"/>
                </a:cubicBezTo>
                <a:cubicBezTo>
                  <a:pt x="1143977" y="82095"/>
                  <a:pt x="1126027" y="78575"/>
                  <a:pt x="1108037" y="75304"/>
                </a:cubicBezTo>
                <a:cubicBezTo>
                  <a:pt x="1086577" y="71402"/>
                  <a:pt x="1064880" y="68824"/>
                  <a:pt x="1043492" y="64546"/>
                </a:cubicBezTo>
                <a:cubicBezTo>
                  <a:pt x="1028994" y="61646"/>
                  <a:pt x="1015074" y="56036"/>
                  <a:pt x="1000461" y="53788"/>
                </a:cubicBezTo>
                <a:cubicBezTo>
                  <a:pt x="968367" y="48851"/>
                  <a:pt x="935915" y="46617"/>
                  <a:pt x="903642" y="43031"/>
                </a:cubicBezTo>
                <a:cubicBezTo>
                  <a:pt x="842682" y="46617"/>
                  <a:pt x="781314" y="45890"/>
                  <a:pt x="720762" y="53788"/>
                </a:cubicBezTo>
                <a:cubicBezTo>
                  <a:pt x="698273" y="56721"/>
                  <a:pt x="677731" y="68132"/>
                  <a:pt x="656216" y="75304"/>
                </a:cubicBezTo>
                <a:lnTo>
                  <a:pt x="623943" y="86061"/>
                </a:lnTo>
                <a:cubicBezTo>
                  <a:pt x="613185" y="93233"/>
                  <a:pt x="603234" y="101795"/>
                  <a:pt x="591670" y="107577"/>
                </a:cubicBezTo>
                <a:cubicBezTo>
                  <a:pt x="581528" y="112648"/>
                  <a:pt x="569310" y="112827"/>
                  <a:pt x="559397" y="118334"/>
                </a:cubicBezTo>
                <a:cubicBezTo>
                  <a:pt x="536793" y="130892"/>
                  <a:pt x="516367" y="147021"/>
                  <a:pt x="494852" y="161365"/>
                </a:cubicBezTo>
                <a:lnTo>
                  <a:pt x="462579" y="182880"/>
                </a:lnTo>
                <a:lnTo>
                  <a:pt x="430306" y="204396"/>
                </a:lnTo>
                <a:cubicBezTo>
                  <a:pt x="419548" y="211568"/>
                  <a:pt x="407175" y="216769"/>
                  <a:pt x="398033" y="225911"/>
                </a:cubicBezTo>
                <a:cubicBezTo>
                  <a:pt x="390861" y="233083"/>
                  <a:pt x="385214" y="242208"/>
                  <a:pt x="376517" y="247426"/>
                </a:cubicBezTo>
                <a:cubicBezTo>
                  <a:pt x="366793" y="253260"/>
                  <a:pt x="355002" y="254598"/>
                  <a:pt x="344244" y="258184"/>
                </a:cubicBezTo>
                <a:cubicBezTo>
                  <a:pt x="292775" y="335389"/>
                  <a:pt x="319498" y="304446"/>
                  <a:pt x="268941" y="355003"/>
                </a:cubicBezTo>
                <a:cubicBezTo>
                  <a:pt x="244219" y="429170"/>
                  <a:pt x="263462" y="403512"/>
                  <a:pt x="225910" y="441064"/>
                </a:cubicBezTo>
                <a:lnTo>
                  <a:pt x="182880" y="570156"/>
                </a:lnTo>
                <a:lnTo>
                  <a:pt x="172122" y="602428"/>
                </a:lnTo>
                <a:cubicBezTo>
                  <a:pt x="162903" y="630083"/>
                  <a:pt x="156011" y="648008"/>
                  <a:pt x="150607" y="677732"/>
                </a:cubicBezTo>
                <a:cubicBezTo>
                  <a:pt x="146071" y="702679"/>
                  <a:pt x="143435" y="727935"/>
                  <a:pt x="139849" y="753036"/>
                </a:cubicBezTo>
                <a:cubicBezTo>
                  <a:pt x="136263" y="907229"/>
                  <a:pt x="135513" y="1061513"/>
                  <a:pt x="129092" y="1215614"/>
                </a:cubicBezTo>
                <a:cubicBezTo>
                  <a:pt x="128331" y="1233883"/>
                  <a:pt x="122445" y="1251586"/>
                  <a:pt x="118334" y="1269403"/>
                </a:cubicBezTo>
                <a:cubicBezTo>
                  <a:pt x="72318" y="1468806"/>
                  <a:pt x="114511" y="1288165"/>
                  <a:pt x="86061" y="1387737"/>
                </a:cubicBezTo>
                <a:cubicBezTo>
                  <a:pt x="81999" y="1401953"/>
                  <a:pt x="79365" y="1416551"/>
                  <a:pt x="75303" y="1430767"/>
                </a:cubicBezTo>
                <a:cubicBezTo>
                  <a:pt x="72188" y="1441670"/>
                  <a:pt x="67096" y="1451991"/>
                  <a:pt x="64546" y="1463040"/>
                </a:cubicBezTo>
                <a:cubicBezTo>
                  <a:pt x="56323" y="1498673"/>
                  <a:pt x="54594" y="1535924"/>
                  <a:pt x="43030" y="1570617"/>
                </a:cubicBezTo>
                <a:cubicBezTo>
                  <a:pt x="16840" y="1649189"/>
                  <a:pt x="27016" y="1613161"/>
                  <a:pt x="10757" y="1678193"/>
                </a:cubicBezTo>
                <a:cubicBezTo>
                  <a:pt x="7171" y="1706880"/>
                  <a:pt x="0" y="1735344"/>
                  <a:pt x="0" y="1764254"/>
                </a:cubicBezTo>
                <a:cubicBezTo>
                  <a:pt x="0" y="1814584"/>
                  <a:pt x="4876" y="1864875"/>
                  <a:pt x="10757" y="1914861"/>
                </a:cubicBezTo>
                <a:cubicBezTo>
                  <a:pt x="12082" y="1926123"/>
                  <a:pt x="18400" y="1936231"/>
                  <a:pt x="21515" y="1947134"/>
                </a:cubicBezTo>
                <a:cubicBezTo>
                  <a:pt x="25577" y="1961350"/>
                  <a:pt x="28025" y="1976003"/>
                  <a:pt x="32273" y="1990165"/>
                </a:cubicBezTo>
                <a:cubicBezTo>
                  <a:pt x="38790" y="2011888"/>
                  <a:pt x="46616" y="2033196"/>
                  <a:pt x="53788" y="2054711"/>
                </a:cubicBezTo>
                <a:cubicBezTo>
                  <a:pt x="57374" y="2065469"/>
                  <a:pt x="58256" y="2077549"/>
                  <a:pt x="64546" y="2086984"/>
                </a:cubicBezTo>
                <a:cubicBezTo>
                  <a:pt x="71718" y="2097742"/>
                  <a:pt x="80279" y="2107693"/>
                  <a:pt x="86061" y="2119257"/>
                </a:cubicBezTo>
                <a:cubicBezTo>
                  <a:pt x="103559" y="2154253"/>
                  <a:pt x="87506" y="2152975"/>
                  <a:pt x="118334" y="2183803"/>
                </a:cubicBezTo>
                <a:cubicBezTo>
                  <a:pt x="127476" y="2192945"/>
                  <a:pt x="140675" y="2197041"/>
                  <a:pt x="150607" y="2205318"/>
                </a:cubicBezTo>
                <a:cubicBezTo>
                  <a:pt x="162294" y="2215057"/>
                  <a:pt x="171193" y="2227852"/>
                  <a:pt x="182880" y="2237591"/>
                </a:cubicBezTo>
                <a:cubicBezTo>
                  <a:pt x="192812" y="2245868"/>
                  <a:pt x="205221" y="2250829"/>
                  <a:pt x="215153" y="2259106"/>
                </a:cubicBezTo>
                <a:cubicBezTo>
                  <a:pt x="226840" y="2268845"/>
                  <a:pt x="235739" y="2281640"/>
                  <a:pt x="247426" y="2291379"/>
                </a:cubicBezTo>
                <a:cubicBezTo>
                  <a:pt x="257358" y="2299656"/>
                  <a:pt x="269603" y="2304817"/>
                  <a:pt x="279699" y="2312894"/>
                </a:cubicBezTo>
                <a:cubicBezTo>
                  <a:pt x="287619" y="2319230"/>
                  <a:pt x="292517" y="2329192"/>
                  <a:pt x="301214" y="2334410"/>
                </a:cubicBezTo>
                <a:cubicBezTo>
                  <a:pt x="310938" y="2340244"/>
                  <a:pt x="322729" y="2341581"/>
                  <a:pt x="333487" y="2345167"/>
                </a:cubicBezTo>
                <a:cubicBezTo>
                  <a:pt x="371038" y="2382720"/>
                  <a:pt x="345379" y="2363475"/>
                  <a:pt x="419548" y="2388198"/>
                </a:cubicBezTo>
                <a:cubicBezTo>
                  <a:pt x="454680" y="2399909"/>
                  <a:pt x="464061" y="2404520"/>
                  <a:pt x="505609" y="2409713"/>
                </a:cubicBezTo>
                <a:cubicBezTo>
                  <a:pt x="544910" y="2414626"/>
                  <a:pt x="584498" y="2416885"/>
                  <a:pt x="623943" y="2420471"/>
                </a:cubicBezTo>
                <a:cubicBezTo>
                  <a:pt x="659505" y="2417735"/>
                  <a:pt x="780993" y="2419763"/>
                  <a:pt x="828339" y="2388198"/>
                </a:cubicBezTo>
                <a:lnTo>
                  <a:pt x="892884" y="2345167"/>
                </a:lnTo>
                <a:cubicBezTo>
                  <a:pt x="903642" y="2337995"/>
                  <a:pt x="912891" y="2327741"/>
                  <a:pt x="925157" y="2323652"/>
                </a:cubicBezTo>
                <a:lnTo>
                  <a:pt x="957430" y="2312894"/>
                </a:lnTo>
                <a:cubicBezTo>
                  <a:pt x="964602" y="2305722"/>
                  <a:pt x="969874" y="2295915"/>
                  <a:pt x="978946" y="2291379"/>
                </a:cubicBezTo>
                <a:cubicBezTo>
                  <a:pt x="999231" y="2281237"/>
                  <a:pt x="1021977" y="2277036"/>
                  <a:pt x="1043492" y="2269864"/>
                </a:cubicBezTo>
                <a:cubicBezTo>
                  <a:pt x="1120870" y="2244071"/>
                  <a:pt x="1024238" y="2275364"/>
                  <a:pt x="1118795" y="2248348"/>
                </a:cubicBezTo>
                <a:cubicBezTo>
                  <a:pt x="1183108" y="2229973"/>
                  <a:pt x="1148503" y="2227090"/>
                  <a:pt x="1258644" y="2216076"/>
                </a:cubicBezTo>
                <a:lnTo>
                  <a:pt x="1366221" y="2205318"/>
                </a:lnTo>
                <a:cubicBezTo>
                  <a:pt x="1454576" y="2194923"/>
                  <a:pt x="1457132" y="2187538"/>
                  <a:pt x="1559859" y="2183803"/>
                </a:cubicBezTo>
                <a:cubicBezTo>
                  <a:pt x="1717574" y="2178068"/>
                  <a:pt x="1875416" y="2176631"/>
                  <a:pt x="2033195" y="2173045"/>
                </a:cubicBezTo>
                <a:cubicBezTo>
                  <a:pt x="2098223" y="2156788"/>
                  <a:pt x="2062208" y="2166960"/>
                  <a:pt x="2140772" y="2140772"/>
                </a:cubicBezTo>
                <a:cubicBezTo>
                  <a:pt x="2151529" y="2137186"/>
                  <a:pt x="2163609" y="2136304"/>
                  <a:pt x="2173044" y="2130014"/>
                </a:cubicBezTo>
                <a:cubicBezTo>
                  <a:pt x="2265534" y="2068355"/>
                  <a:pt x="2148513" y="2142280"/>
                  <a:pt x="2237590" y="2097741"/>
                </a:cubicBezTo>
                <a:cubicBezTo>
                  <a:pt x="2321006" y="2056033"/>
                  <a:pt x="2221017" y="2092509"/>
                  <a:pt x="2302136" y="2065468"/>
                </a:cubicBezTo>
                <a:cubicBezTo>
                  <a:pt x="2375393" y="1992214"/>
                  <a:pt x="2260912" y="2103878"/>
                  <a:pt x="2355924" y="2022438"/>
                </a:cubicBezTo>
                <a:cubicBezTo>
                  <a:pt x="2447221" y="1944182"/>
                  <a:pt x="2357140" y="2007283"/>
                  <a:pt x="2431228" y="1957892"/>
                </a:cubicBezTo>
                <a:cubicBezTo>
                  <a:pt x="2438400" y="1947134"/>
                  <a:pt x="2444666" y="1935715"/>
                  <a:pt x="2452743" y="1925619"/>
                </a:cubicBezTo>
                <a:cubicBezTo>
                  <a:pt x="2459079" y="1917699"/>
                  <a:pt x="2469041" y="1912801"/>
                  <a:pt x="2474259" y="1904104"/>
                </a:cubicBezTo>
                <a:cubicBezTo>
                  <a:pt x="2480093" y="1894380"/>
                  <a:pt x="2478425" y="1881058"/>
                  <a:pt x="2485016" y="1871831"/>
                </a:cubicBezTo>
                <a:cubicBezTo>
                  <a:pt x="2496806" y="1855324"/>
                  <a:pt x="2528047" y="1828800"/>
                  <a:pt x="2528047" y="1828800"/>
                </a:cubicBezTo>
                <a:cubicBezTo>
                  <a:pt x="2548615" y="1767091"/>
                  <a:pt x="2524879" y="1822267"/>
                  <a:pt x="2560320" y="1775012"/>
                </a:cubicBezTo>
                <a:cubicBezTo>
                  <a:pt x="2575835" y="1754326"/>
                  <a:pt x="2585065" y="1728750"/>
                  <a:pt x="2603350" y="1710466"/>
                </a:cubicBezTo>
                <a:cubicBezTo>
                  <a:pt x="2643152" y="1670666"/>
                  <a:pt x="2619238" y="1697392"/>
                  <a:pt x="2667896" y="1624405"/>
                </a:cubicBezTo>
                <a:lnTo>
                  <a:pt x="2689412" y="1592132"/>
                </a:lnTo>
                <a:lnTo>
                  <a:pt x="2710927" y="1559859"/>
                </a:lnTo>
                <a:cubicBezTo>
                  <a:pt x="2750154" y="1442171"/>
                  <a:pt x="2687594" y="1620425"/>
                  <a:pt x="2743200" y="1495313"/>
                </a:cubicBezTo>
                <a:cubicBezTo>
                  <a:pt x="2766601" y="1442661"/>
                  <a:pt x="2761033" y="1435871"/>
                  <a:pt x="2775473" y="1387737"/>
                </a:cubicBezTo>
                <a:cubicBezTo>
                  <a:pt x="2781990" y="1366014"/>
                  <a:pt x="2789816" y="1344706"/>
                  <a:pt x="2796988" y="1323191"/>
                </a:cubicBezTo>
                <a:lnTo>
                  <a:pt x="2840019" y="1194099"/>
                </a:lnTo>
                <a:lnTo>
                  <a:pt x="2883049" y="1065007"/>
                </a:lnTo>
                <a:lnTo>
                  <a:pt x="2893807" y="1032734"/>
                </a:lnTo>
                <a:lnTo>
                  <a:pt x="2904564" y="1000461"/>
                </a:lnTo>
                <a:cubicBezTo>
                  <a:pt x="2929165" y="828261"/>
                  <a:pt x="2917743" y="899876"/>
                  <a:pt x="2936837" y="785308"/>
                </a:cubicBezTo>
                <a:cubicBezTo>
                  <a:pt x="2933251" y="699247"/>
                  <a:pt x="2934651" y="612833"/>
                  <a:pt x="2926080" y="527125"/>
                </a:cubicBezTo>
                <a:cubicBezTo>
                  <a:pt x="2923823" y="504558"/>
                  <a:pt x="2911736" y="484094"/>
                  <a:pt x="2904564" y="462579"/>
                </a:cubicBezTo>
                <a:cubicBezTo>
                  <a:pt x="2885628" y="405771"/>
                  <a:pt x="2900103" y="439750"/>
                  <a:pt x="2850776" y="365760"/>
                </a:cubicBezTo>
                <a:lnTo>
                  <a:pt x="2829261" y="333487"/>
                </a:lnTo>
                <a:cubicBezTo>
                  <a:pt x="2822089" y="322729"/>
                  <a:pt x="2816888" y="310356"/>
                  <a:pt x="2807746" y="301214"/>
                </a:cubicBezTo>
                <a:lnTo>
                  <a:pt x="2786230" y="279699"/>
                </a:lnTo>
                <a:cubicBezTo>
                  <a:pt x="2767549" y="223652"/>
                  <a:pt x="2787711" y="268102"/>
                  <a:pt x="2753957" y="225911"/>
                </a:cubicBezTo>
                <a:cubicBezTo>
                  <a:pt x="2745880" y="215815"/>
                  <a:pt x="2742172" y="202152"/>
                  <a:pt x="2732442" y="193638"/>
                </a:cubicBezTo>
                <a:cubicBezTo>
                  <a:pt x="2686914" y="153801"/>
                  <a:pt x="2679950" y="154625"/>
                  <a:pt x="2635623" y="139850"/>
                </a:cubicBezTo>
                <a:cubicBezTo>
                  <a:pt x="2593599" y="97824"/>
                  <a:pt x="2637696" y="135507"/>
                  <a:pt x="2581835" y="107577"/>
                </a:cubicBezTo>
                <a:cubicBezTo>
                  <a:pt x="2570271" y="101795"/>
                  <a:pt x="2549562" y="100405"/>
                  <a:pt x="2528047" y="96819"/>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46" name="Google Shape;946;p52"/>
          <p:cNvSpPr/>
          <p:nvPr/>
        </p:nvSpPr>
        <p:spPr>
          <a:xfrm>
            <a:off x="6509385" y="1403866"/>
            <a:ext cx="1280160" cy="2357825"/>
          </a:xfrm>
          <a:custGeom>
            <a:avLst/>
            <a:gdLst/>
            <a:ahLst/>
            <a:cxnLst/>
            <a:rect l="l" t="t" r="r" b="b"/>
            <a:pathLst>
              <a:path w="1280160" h="2357825" extrusionOk="0">
                <a:moveTo>
                  <a:pt x="1140311" y="163265"/>
                </a:moveTo>
                <a:cubicBezTo>
                  <a:pt x="1104452" y="145336"/>
                  <a:pt x="1032194" y="121539"/>
                  <a:pt x="978946" y="98719"/>
                </a:cubicBezTo>
                <a:cubicBezTo>
                  <a:pt x="956836" y="89243"/>
                  <a:pt x="935428" y="78128"/>
                  <a:pt x="914400" y="66446"/>
                </a:cubicBezTo>
                <a:cubicBezTo>
                  <a:pt x="903098" y="60167"/>
                  <a:pt x="893691" y="50712"/>
                  <a:pt x="882127" y="44930"/>
                </a:cubicBezTo>
                <a:cubicBezTo>
                  <a:pt x="871985" y="39859"/>
                  <a:pt x="860612" y="37759"/>
                  <a:pt x="849854" y="34173"/>
                </a:cubicBezTo>
                <a:cubicBezTo>
                  <a:pt x="839096" y="27001"/>
                  <a:pt x="829465" y="17750"/>
                  <a:pt x="817581" y="12657"/>
                </a:cubicBezTo>
                <a:cubicBezTo>
                  <a:pt x="754711" y="-14287"/>
                  <a:pt x="649602" y="9709"/>
                  <a:pt x="602428" y="12657"/>
                </a:cubicBezTo>
                <a:cubicBezTo>
                  <a:pt x="591670" y="16243"/>
                  <a:pt x="580297" y="18344"/>
                  <a:pt x="570155" y="23415"/>
                </a:cubicBezTo>
                <a:cubicBezTo>
                  <a:pt x="551514" y="32735"/>
                  <a:pt x="529709" y="49767"/>
                  <a:pt x="516367" y="66446"/>
                </a:cubicBezTo>
                <a:cubicBezTo>
                  <a:pt x="508290" y="76542"/>
                  <a:pt x="500103" y="86904"/>
                  <a:pt x="494852" y="98719"/>
                </a:cubicBezTo>
                <a:cubicBezTo>
                  <a:pt x="443646" y="213932"/>
                  <a:pt x="500511" y="122503"/>
                  <a:pt x="451821" y="195537"/>
                </a:cubicBezTo>
                <a:cubicBezTo>
                  <a:pt x="411573" y="316290"/>
                  <a:pt x="430864" y="245820"/>
                  <a:pt x="451821" y="518267"/>
                </a:cubicBezTo>
                <a:cubicBezTo>
                  <a:pt x="455167" y="561763"/>
                  <a:pt x="473336" y="647359"/>
                  <a:pt x="473336" y="647359"/>
                </a:cubicBezTo>
                <a:cubicBezTo>
                  <a:pt x="469750" y="780037"/>
                  <a:pt x="469046" y="912824"/>
                  <a:pt x="462579" y="1045392"/>
                </a:cubicBezTo>
                <a:cubicBezTo>
                  <a:pt x="461360" y="1070383"/>
                  <a:pt x="447071" y="1096668"/>
                  <a:pt x="441064" y="1120695"/>
                </a:cubicBezTo>
                <a:cubicBezTo>
                  <a:pt x="425710" y="1182111"/>
                  <a:pt x="436112" y="1162300"/>
                  <a:pt x="419548" y="1217514"/>
                </a:cubicBezTo>
                <a:cubicBezTo>
                  <a:pt x="413031" y="1239237"/>
                  <a:pt x="405205" y="1260545"/>
                  <a:pt x="398033" y="1282060"/>
                </a:cubicBezTo>
                <a:lnTo>
                  <a:pt x="365760" y="1378879"/>
                </a:lnTo>
                <a:lnTo>
                  <a:pt x="344245" y="1443425"/>
                </a:lnTo>
                <a:cubicBezTo>
                  <a:pt x="340659" y="1454182"/>
                  <a:pt x="339777" y="1466262"/>
                  <a:pt x="333487" y="1475697"/>
                </a:cubicBezTo>
                <a:cubicBezTo>
                  <a:pt x="326315" y="1486455"/>
                  <a:pt x="317754" y="1496406"/>
                  <a:pt x="311972" y="1507970"/>
                </a:cubicBezTo>
                <a:cubicBezTo>
                  <a:pt x="306901" y="1518112"/>
                  <a:pt x="306285" y="1530101"/>
                  <a:pt x="301214" y="1540243"/>
                </a:cubicBezTo>
                <a:cubicBezTo>
                  <a:pt x="295432" y="1551807"/>
                  <a:pt x="285481" y="1560952"/>
                  <a:pt x="279699" y="1572516"/>
                </a:cubicBezTo>
                <a:cubicBezTo>
                  <a:pt x="251769" y="1628376"/>
                  <a:pt x="289450" y="1584279"/>
                  <a:pt x="247426" y="1626305"/>
                </a:cubicBezTo>
                <a:cubicBezTo>
                  <a:pt x="226857" y="1688009"/>
                  <a:pt x="250593" y="1632840"/>
                  <a:pt x="215153" y="1680093"/>
                </a:cubicBezTo>
                <a:cubicBezTo>
                  <a:pt x="215143" y="1680107"/>
                  <a:pt x="161369" y="1760768"/>
                  <a:pt x="150607" y="1776912"/>
                </a:cubicBezTo>
                <a:cubicBezTo>
                  <a:pt x="143435" y="1787670"/>
                  <a:pt x="138234" y="1800043"/>
                  <a:pt x="129092" y="1809185"/>
                </a:cubicBezTo>
                <a:cubicBezTo>
                  <a:pt x="89291" y="1848984"/>
                  <a:pt x="113202" y="1822261"/>
                  <a:pt x="64546" y="1895246"/>
                </a:cubicBezTo>
                <a:cubicBezTo>
                  <a:pt x="30452" y="1946388"/>
                  <a:pt x="47119" y="1915255"/>
                  <a:pt x="21515" y="1992065"/>
                </a:cubicBezTo>
                <a:lnTo>
                  <a:pt x="10758" y="2024337"/>
                </a:lnTo>
                <a:lnTo>
                  <a:pt x="0" y="2056610"/>
                </a:lnTo>
                <a:cubicBezTo>
                  <a:pt x="3586" y="2099641"/>
                  <a:pt x="2290" y="2143361"/>
                  <a:pt x="10758" y="2185702"/>
                </a:cubicBezTo>
                <a:cubicBezTo>
                  <a:pt x="16905" y="2216439"/>
                  <a:pt x="44055" y="2223097"/>
                  <a:pt x="64546" y="2239490"/>
                </a:cubicBezTo>
                <a:cubicBezTo>
                  <a:pt x="106737" y="2273244"/>
                  <a:pt x="62287" y="2253082"/>
                  <a:pt x="118334" y="2271763"/>
                </a:cubicBezTo>
                <a:cubicBezTo>
                  <a:pt x="155885" y="2309316"/>
                  <a:pt x="130226" y="2290071"/>
                  <a:pt x="204395" y="2314794"/>
                </a:cubicBezTo>
                <a:lnTo>
                  <a:pt x="268941" y="2336309"/>
                </a:lnTo>
                <a:cubicBezTo>
                  <a:pt x="279699" y="2339895"/>
                  <a:pt x="290095" y="2344843"/>
                  <a:pt x="301214" y="2347067"/>
                </a:cubicBezTo>
                <a:lnTo>
                  <a:pt x="355002" y="2357825"/>
                </a:lnTo>
                <a:cubicBezTo>
                  <a:pt x="455407" y="2354239"/>
                  <a:pt x="556136" y="2355898"/>
                  <a:pt x="656216" y="2347067"/>
                </a:cubicBezTo>
                <a:cubicBezTo>
                  <a:pt x="678807" y="2345074"/>
                  <a:pt x="700477" y="2335695"/>
                  <a:pt x="720762" y="2325552"/>
                </a:cubicBezTo>
                <a:cubicBezTo>
                  <a:pt x="747064" y="2312401"/>
                  <a:pt x="773260" y="2301526"/>
                  <a:pt x="796066" y="2282521"/>
                </a:cubicBezTo>
                <a:cubicBezTo>
                  <a:pt x="807753" y="2272782"/>
                  <a:pt x="817581" y="2261006"/>
                  <a:pt x="828339" y="2250248"/>
                </a:cubicBezTo>
                <a:cubicBezTo>
                  <a:pt x="831925" y="2239490"/>
                  <a:pt x="834025" y="2228117"/>
                  <a:pt x="839096" y="2217975"/>
                </a:cubicBezTo>
                <a:cubicBezTo>
                  <a:pt x="862309" y="2171549"/>
                  <a:pt x="860552" y="2202106"/>
                  <a:pt x="871369" y="2153429"/>
                </a:cubicBezTo>
                <a:cubicBezTo>
                  <a:pt x="877340" y="2126559"/>
                  <a:pt x="889453" y="2037604"/>
                  <a:pt x="892885" y="2013580"/>
                </a:cubicBezTo>
                <a:cubicBezTo>
                  <a:pt x="891424" y="1969753"/>
                  <a:pt x="895465" y="1666315"/>
                  <a:pt x="860612" y="1561759"/>
                </a:cubicBezTo>
                <a:lnTo>
                  <a:pt x="849854" y="1529486"/>
                </a:lnTo>
                <a:cubicBezTo>
                  <a:pt x="837870" y="1409652"/>
                  <a:pt x="830508" y="1395964"/>
                  <a:pt x="849854" y="1260545"/>
                </a:cubicBezTo>
                <a:cubicBezTo>
                  <a:pt x="858095" y="1202858"/>
                  <a:pt x="862703" y="1204665"/>
                  <a:pt x="892885" y="1174483"/>
                </a:cubicBezTo>
                <a:cubicBezTo>
                  <a:pt x="906988" y="1132175"/>
                  <a:pt x="908376" y="1109138"/>
                  <a:pt x="935915" y="1077665"/>
                </a:cubicBezTo>
                <a:cubicBezTo>
                  <a:pt x="952612" y="1058582"/>
                  <a:pt x="971774" y="1041806"/>
                  <a:pt x="989704" y="1023876"/>
                </a:cubicBezTo>
                <a:lnTo>
                  <a:pt x="1043492" y="970088"/>
                </a:lnTo>
                <a:cubicBezTo>
                  <a:pt x="1054250" y="959330"/>
                  <a:pt x="1067326" y="950474"/>
                  <a:pt x="1075765" y="937815"/>
                </a:cubicBezTo>
                <a:cubicBezTo>
                  <a:pt x="1129183" y="857687"/>
                  <a:pt x="1060528" y="956099"/>
                  <a:pt x="1129553" y="873269"/>
                </a:cubicBezTo>
                <a:cubicBezTo>
                  <a:pt x="1168088" y="827026"/>
                  <a:pt x="1137568" y="857239"/>
                  <a:pt x="1161826" y="808723"/>
                </a:cubicBezTo>
                <a:cubicBezTo>
                  <a:pt x="1167608" y="797159"/>
                  <a:pt x="1177559" y="788014"/>
                  <a:pt x="1183341" y="776450"/>
                </a:cubicBezTo>
                <a:cubicBezTo>
                  <a:pt x="1188412" y="766308"/>
                  <a:pt x="1189028" y="754319"/>
                  <a:pt x="1194099" y="744177"/>
                </a:cubicBezTo>
                <a:cubicBezTo>
                  <a:pt x="1199881" y="732613"/>
                  <a:pt x="1210363" y="723719"/>
                  <a:pt x="1215614" y="711905"/>
                </a:cubicBezTo>
                <a:cubicBezTo>
                  <a:pt x="1224825" y="691181"/>
                  <a:pt x="1229957" y="668874"/>
                  <a:pt x="1237129" y="647359"/>
                </a:cubicBezTo>
                <a:lnTo>
                  <a:pt x="1247887" y="615086"/>
                </a:lnTo>
                <a:lnTo>
                  <a:pt x="1269402" y="550540"/>
                </a:lnTo>
                <a:lnTo>
                  <a:pt x="1280160" y="518267"/>
                </a:lnTo>
                <a:cubicBezTo>
                  <a:pt x="1276574" y="464479"/>
                  <a:pt x="1275355" y="410480"/>
                  <a:pt x="1269402" y="356902"/>
                </a:cubicBezTo>
                <a:cubicBezTo>
                  <a:pt x="1268150" y="345632"/>
                  <a:pt x="1264479" y="334353"/>
                  <a:pt x="1258645" y="324629"/>
                </a:cubicBezTo>
                <a:cubicBezTo>
                  <a:pt x="1253427" y="315932"/>
                  <a:pt x="1244301" y="310286"/>
                  <a:pt x="1237129" y="303114"/>
                </a:cubicBezTo>
                <a:cubicBezTo>
                  <a:pt x="1220070" y="251935"/>
                  <a:pt x="1223323" y="242826"/>
                  <a:pt x="1194099" y="206295"/>
                </a:cubicBezTo>
                <a:cubicBezTo>
                  <a:pt x="1187763" y="198375"/>
                  <a:pt x="1176170" y="181194"/>
                  <a:pt x="1140311" y="163265"/>
                </a:cubicBezTo>
                <a:close/>
              </a:path>
            </a:pathLst>
          </a:custGeom>
          <a:solidFill>
            <a:srgbClr val="A7D8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47" name="Google Shape;947;p52"/>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 Idea</a:t>
            </a:r>
            <a:endParaRPr/>
          </a:p>
        </p:txBody>
      </p:sp>
      <p:sp>
        <p:nvSpPr>
          <p:cNvPr id="948" name="Google Shape;948;p52"/>
          <p:cNvSpPr txBox="1">
            <a:spLocks noGrp="1"/>
          </p:cNvSpPr>
          <p:nvPr>
            <p:ph type="body" idx="1"/>
          </p:nvPr>
        </p:nvSpPr>
        <p:spPr>
          <a:xfrm>
            <a:off x="1168400" y="4078313"/>
            <a:ext cx="9814560" cy="2413500"/>
          </a:xfrm>
          <a:prstGeom prst="rect">
            <a:avLst/>
          </a:prstGeom>
          <a:noFill/>
          <a:ln>
            <a:noFill/>
          </a:ln>
        </p:spPr>
        <p:txBody>
          <a:bodyPr spcFirstLastPara="1" wrap="square" lIns="45700" tIns="45700" rIns="45700" bIns="45700" anchor="t" anchorCtr="0">
            <a:spAutoFit/>
          </a:bodyPr>
          <a:lstStyle/>
          <a:p>
            <a:pPr marL="457200" lvl="0" indent="-393700" algn="l" rtl="0">
              <a:lnSpc>
                <a:spcPct val="90000"/>
              </a:lnSpc>
              <a:spcBef>
                <a:spcPts val="0"/>
              </a:spcBef>
              <a:spcAft>
                <a:spcPts val="0"/>
              </a:spcAft>
              <a:buSzPts val="2600"/>
              <a:buChar char="●"/>
            </a:pPr>
            <a:r>
              <a:rPr lang="en-US" dirty="0"/>
              <a:t>Initialization:</a:t>
            </a:r>
            <a:endParaRPr dirty="0"/>
          </a:p>
          <a:p>
            <a:pPr marL="914400" lvl="1" indent="-361950" algn="l" rtl="0">
              <a:lnSpc>
                <a:spcPct val="90000"/>
              </a:lnSpc>
              <a:spcBef>
                <a:spcPts val="0"/>
              </a:spcBef>
              <a:spcAft>
                <a:spcPts val="0"/>
              </a:spcAft>
              <a:buSzPts val="2100"/>
              <a:buChar char="○"/>
            </a:pPr>
            <a:r>
              <a:rPr lang="en-US" dirty="0"/>
              <a:t>Start node has distance </a:t>
            </a:r>
            <a:r>
              <a:rPr lang="en-US" b="1" dirty="0">
                <a:solidFill>
                  <a:srgbClr val="FF0000"/>
                </a:solidFill>
              </a:rPr>
              <a:t>0</a:t>
            </a:r>
            <a:r>
              <a:rPr lang="en-US" dirty="0"/>
              <a:t>; all other nodes have distance </a:t>
            </a:r>
            <a:r>
              <a:rPr lang="en-US" b="1" dirty="0">
                <a:solidFill>
                  <a:srgbClr val="FF0000"/>
                </a:solidFill>
              </a:rPr>
              <a:t>∞</a:t>
            </a:r>
            <a:r>
              <a:rPr lang="en-US" dirty="0"/>
              <a:t> </a:t>
            </a:r>
            <a:endParaRPr dirty="0"/>
          </a:p>
          <a:p>
            <a:pPr marL="457200" lvl="0" indent="-393700" algn="l" rtl="0">
              <a:lnSpc>
                <a:spcPct val="90000"/>
              </a:lnSpc>
              <a:spcBef>
                <a:spcPts val="0"/>
              </a:spcBef>
              <a:spcAft>
                <a:spcPts val="0"/>
              </a:spcAft>
              <a:buSzPts val="2600"/>
              <a:buChar char="●"/>
            </a:pPr>
            <a:r>
              <a:rPr lang="en-US" dirty="0"/>
              <a:t>At each step:</a:t>
            </a:r>
            <a:endParaRPr dirty="0"/>
          </a:p>
          <a:p>
            <a:pPr marL="914400" lvl="1" indent="-361950" algn="l" rtl="0">
              <a:lnSpc>
                <a:spcPct val="90000"/>
              </a:lnSpc>
              <a:spcBef>
                <a:spcPts val="0"/>
              </a:spcBef>
              <a:spcAft>
                <a:spcPts val="0"/>
              </a:spcAft>
              <a:buSzPts val="2100"/>
              <a:buChar char="○"/>
            </a:pPr>
            <a:r>
              <a:rPr lang="en-US" dirty="0"/>
              <a:t>Pick closest unknown node v</a:t>
            </a:r>
            <a:endParaRPr dirty="0"/>
          </a:p>
          <a:p>
            <a:pPr marL="914400" lvl="1" indent="-361950" algn="l" rtl="0">
              <a:lnSpc>
                <a:spcPct val="90000"/>
              </a:lnSpc>
              <a:spcBef>
                <a:spcPts val="0"/>
              </a:spcBef>
              <a:spcAft>
                <a:spcPts val="0"/>
              </a:spcAft>
              <a:buSzPts val="2100"/>
              <a:buChar char="○"/>
            </a:pPr>
            <a:r>
              <a:rPr lang="en-US" dirty="0"/>
              <a:t>Add it to the “cloud” of known nodes</a:t>
            </a:r>
            <a:endParaRPr dirty="0"/>
          </a:p>
          <a:p>
            <a:pPr marL="914400" lvl="1" indent="-361950" algn="l" rtl="0">
              <a:lnSpc>
                <a:spcPct val="90000"/>
              </a:lnSpc>
              <a:spcBef>
                <a:spcPts val="0"/>
              </a:spcBef>
              <a:spcAft>
                <a:spcPts val="0"/>
              </a:spcAft>
              <a:buSzPts val="2100"/>
              <a:buChar char="○"/>
            </a:pPr>
            <a:r>
              <a:rPr lang="en-US" dirty="0"/>
              <a:t>Update “best-so-far” distances for nodes with edges from v</a:t>
            </a:r>
            <a:endParaRPr dirty="0"/>
          </a:p>
          <a:p>
            <a:pPr marL="457200" lvl="0" indent="0" algn="l" rtl="0">
              <a:lnSpc>
                <a:spcPct val="90000"/>
              </a:lnSpc>
              <a:spcBef>
                <a:spcPts val="600"/>
              </a:spcBef>
              <a:spcAft>
                <a:spcPts val="0"/>
              </a:spcAft>
              <a:buNone/>
            </a:pPr>
            <a:endParaRPr dirty="0"/>
          </a:p>
        </p:txBody>
      </p:sp>
      <p:grpSp>
        <p:nvGrpSpPr>
          <p:cNvPr id="949" name="Google Shape;949;p52"/>
          <p:cNvGrpSpPr/>
          <p:nvPr/>
        </p:nvGrpSpPr>
        <p:grpSpPr>
          <a:xfrm>
            <a:off x="4104519" y="1534742"/>
            <a:ext cx="4555069" cy="2238505"/>
            <a:chOff x="1681898" y="2177550"/>
            <a:chExt cx="3416302" cy="1678879"/>
          </a:xfrm>
        </p:grpSpPr>
        <p:sp>
          <p:nvSpPr>
            <p:cNvPr id="950" name="Google Shape;950;p52"/>
            <p:cNvSpPr/>
            <p:nvPr/>
          </p:nvSpPr>
          <p:spPr>
            <a:xfrm>
              <a:off x="1840650" y="2357632"/>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951" name="Google Shape;951;p52"/>
            <p:cNvSpPr/>
            <p:nvPr/>
          </p:nvSpPr>
          <p:spPr>
            <a:xfrm>
              <a:off x="3097950" y="2300482"/>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952" name="Google Shape;952;p52"/>
            <p:cNvSpPr/>
            <p:nvPr/>
          </p:nvSpPr>
          <p:spPr>
            <a:xfrm>
              <a:off x="1726350" y="3272032"/>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953" name="Google Shape;953;p52"/>
            <p:cNvSpPr/>
            <p:nvPr/>
          </p:nvSpPr>
          <p:spPr>
            <a:xfrm>
              <a:off x="2926500" y="3100582"/>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954" name="Google Shape;954;p52"/>
            <p:cNvSpPr/>
            <p:nvPr/>
          </p:nvSpPr>
          <p:spPr>
            <a:xfrm>
              <a:off x="4069500" y="2357632"/>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955" name="Google Shape;955;p52"/>
            <p:cNvSpPr/>
            <p:nvPr/>
          </p:nvSpPr>
          <p:spPr>
            <a:xfrm>
              <a:off x="4812450" y="2357632"/>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956" name="Google Shape;956;p52"/>
            <p:cNvSpPr/>
            <p:nvPr/>
          </p:nvSpPr>
          <p:spPr>
            <a:xfrm>
              <a:off x="3612300" y="3386332"/>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957" name="Google Shape;957;p52"/>
            <p:cNvSpPr/>
            <p:nvPr/>
          </p:nvSpPr>
          <p:spPr>
            <a:xfrm>
              <a:off x="4355250" y="2929132"/>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958" name="Google Shape;958;p52"/>
            <p:cNvCxnSpPr>
              <a:stCxn id="950" idx="6"/>
              <a:endCxn id="953" idx="1"/>
            </p:cNvCxnSpPr>
            <p:nvPr/>
          </p:nvCxnSpPr>
          <p:spPr>
            <a:xfrm>
              <a:off x="2126400" y="2500507"/>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959" name="Google Shape;959;p52"/>
            <p:cNvCxnSpPr>
              <a:stCxn id="953" idx="2"/>
              <a:endCxn id="950" idx="4"/>
            </p:cNvCxnSpPr>
            <p:nvPr/>
          </p:nvCxnSpPr>
          <p:spPr>
            <a:xfrm rot="10800000">
              <a:off x="1983600" y="2643457"/>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960" name="Google Shape;960;p52"/>
            <p:cNvCxnSpPr>
              <a:stCxn id="957" idx="2"/>
              <a:endCxn id="956" idx="0"/>
            </p:cNvCxnSpPr>
            <p:nvPr/>
          </p:nvCxnSpPr>
          <p:spPr>
            <a:xfrm flipH="1">
              <a:off x="3755250" y="3072007"/>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961" name="Google Shape;961;p52"/>
            <p:cNvCxnSpPr>
              <a:stCxn id="956" idx="6"/>
              <a:endCxn id="957" idx="4"/>
            </p:cNvCxnSpPr>
            <p:nvPr/>
          </p:nvCxnSpPr>
          <p:spPr>
            <a:xfrm rot="10800000" flipH="1">
              <a:off x="3898050" y="3214807"/>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962" name="Google Shape;962;p52"/>
            <p:cNvCxnSpPr>
              <a:stCxn id="950" idx="3"/>
              <a:endCxn id="952" idx="0"/>
            </p:cNvCxnSpPr>
            <p:nvPr/>
          </p:nvCxnSpPr>
          <p:spPr>
            <a:xfrm flipH="1">
              <a:off x="1869297" y="2601535"/>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963" name="Google Shape;963;p52"/>
            <p:cNvCxnSpPr>
              <a:stCxn id="952" idx="6"/>
              <a:endCxn id="953" idx="3"/>
            </p:cNvCxnSpPr>
            <p:nvPr/>
          </p:nvCxnSpPr>
          <p:spPr>
            <a:xfrm rot="10800000" flipH="1">
              <a:off x="2012100" y="3344407"/>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964" name="Google Shape;964;p52"/>
            <p:cNvCxnSpPr>
              <a:stCxn id="950" idx="7"/>
              <a:endCxn id="951" idx="2"/>
            </p:cNvCxnSpPr>
            <p:nvPr/>
          </p:nvCxnSpPr>
          <p:spPr>
            <a:xfrm>
              <a:off x="2084553" y="2399479"/>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965" name="Google Shape;965;p52"/>
            <p:cNvCxnSpPr>
              <a:stCxn id="951" idx="6"/>
              <a:endCxn id="954" idx="2"/>
            </p:cNvCxnSpPr>
            <p:nvPr/>
          </p:nvCxnSpPr>
          <p:spPr>
            <a:xfrm>
              <a:off x="3383700" y="2443357"/>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966" name="Google Shape;966;p52"/>
            <p:cNvCxnSpPr>
              <a:stCxn id="954" idx="6"/>
              <a:endCxn id="955" idx="2"/>
            </p:cNvCxnSpPr>
            <p:nvPr/>
          </p:nvCxnSpPr>
          <p:spPr>
            <a:xfrm>
              <a:off x="4355250" y="2500507"/>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967" name="Google Shape;967;p52"/>
            <p:cNvCxnSpPr>
              <a:stCxn id="957" idx="1"/>
              <a:endCxn id="954" idx="4"/>
            </p:cNvCxnSpPr>
            <p:nvPr/>
          </p:nvCxnSpPr>
          <p:spPr>
            <a:xfrm rot="10800000">
              <a:off x="4212297" y="2643379"/>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968" name="Google Shape;968;p52"/>
            <p:cNvCxnSpPr>
              <a:stCxn id="955" idx="4"/>
              <a:endCxn id="957" idx="7"/>
            </p:cNvCxnSpPr>
            <p:nvPr/>
          </p:nvCxnSpPr>
          <p:spPr>
            <a:xfrm flipH="1">
              <a:off x="4599225" y="2643382"/>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969" name="Google Shape;969;p52"/>
            <p:cNvCxnSpPr>
              <a:stCxn id="951" idx="5"/>
              <a:endCxn id="956" idx="1"/>
            </p:cNvCxnSpPr>
            <p:nvPr/>
          </p:nvCxnSpPr>
          <p:spPr>
            <a:xfrm>
              <a:off x="3341853" y="2544385"/>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970" name="Google Shape;970;p52"/>
            <p:cNvCxnSpPr>
              <a:stCxn id="951" idx="4"/>
              <a:endCxn id="953" idx="0"/>
            </p:cNvCxnSpPr>
            <p:nvPr/>
          </p:nvCxnSpPr>
          <p:spPr>
            <a:xfrm flipH="1">
              <a:off x="3069225" y="2586232"/>
              <a:ext cx="171600" cy="514500"/>
            </a:xfrm>
            <a:prstGeom prst="straightConnector1">
              <a:avLst/>
            </a:prstGeom>
            <a:noFill/>
            <a:ln w="9525" cap="flat" cmpd="sng">
              <a:solidFill>
                <a:srgbClr val="A5A5A5"/>
              </a:solidFill>
              <a:prstDash val="dash"/>
              <a:round/>
              <a:headEnd type="none" w="med" len="med"/>
              <a:tailEnd type="triangle" w="med" len="med"/>
            </a:ln>
          </p:spPr>
        </p:cxnSp>
        <p:cxnSp>
          <p:nvCxnSpPr>
            <p:cNvPr id="971" name="Google Shape;971;p52"/>
            <p:cNvCxnSpPr>
              <a:stCxn id="953" idx="5"/>
              <a:endCxn id="956" idx="2"/>
            </p:cNvCxnSpPr>
            <p:nvPr/>
          </p:nvCxnSpPr>
          <p:spPr>
            <a:xfrm>
              <a:off x="3170403" y="3344485"/>
              <a:ext cx="441900" cy="184800"/>
            </a:xfrm>
            <a:prstGeom prst="straightConnector1">
              <a:avLst/>
            </a:prstGeom>
            <a:noFill/>
            <a:ln w="9525" cap="flat" cmpd="sng">
              <a:solidFill>
                <a:schemeClr val="dk1"/>
              </a:solidFill>
              <a:prstDash val="solid"/>
              <a:round/>
              <a:headEnd type="none" w="med" len="med"/>
              <a:tailEnd type="triangle" w="med" len="med"/>
            </a:ln>
          </p:spPr>
        </p:cxnSp>
        <p:cxnSp>
          <p:nvCxnSpPr>
            <p:cNvPr id="972" name="Google Shape;972;p52"/>
            <p:cNvCxnSpPr>
              <a:stCxn id="956" idx="3"/>
              <a:endCxn id="952" idx="5"/>
            </p:cNvCxnSpPr>
            <p:nvPr/>
          </p:nvCxnSpPr>
          <p:spPr>
            <a:xfrm rot="10800000">
              <a:off x="1970247" y="3515935"/>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973" name="Google Shape;973;p52"/>
            <p:cNvSpPr txBox="1"/>
            <p:nvPr/>
          </p:nvSpPr>
          <p:spPr>
            <a:xfrm>
              <a:off x="2429351" y="2177550"/>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74" name="Google Shape;974;p52"/>
            <p:cNvSpPr txBox="1"/>
            <p:nvPr/>
          </p:nvSpPr>
          <p:spPr>
            <a:xfrm>
              <a:off x="3580663" y="2201246"/>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975" name="Google Shape;975;p52"/>
            <p:cNvSpPr txBox="1"/>
            <p:nvPr/>
          </p:nvSpPr>
          <p:spPr>
            <a:xfrm>
              <a:off x="4449995" y="2232989"/>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976" name="Google Shape;976;p52"/>
            <p:cNvSpPr txBox="1"/>
            <p:nvPr/>
          </p:nvSpPr>
          <p:spPr>
            <a:xfrm>
              <a:off x="4755300" y="2700532"/>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977" name="Google Shape;977;p52"/>
            <p:cNvSpPr txBox="1"/>
            <p:nvPr/>
          </p:nvSpPr>
          <p:spPr>
            <a:xfrm>
              <a:off x="3411055" y="2751134"/>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978" name="Google Shape;978;p52"/>
            <p:cNvSpPr txBox="1"/>
            <p:nvPr/>
          </p:nvSpPr>
          <p:spPr>
            <a:xfrm>
              <a:off x="4126650" y="2700532"/>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979" name="Google Shape;979;p52"/>
            <p:cNvSpPr txBox="1"/>
            <p:nvPr/>
          </p:nvSpPr>
          <p:spPr>
            <a:xfrm>
              <a:off x="3876041" y="2907105"/>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980" name="Google Shape;980;p52"/>
            <p:cNvSpPr txBox="1"/>
            <p:nvPr/>
          </p:nvSpPr>
          <p:spPr>
            <a:xfrm>
              <a:off x="4112726" y="3214881"/>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981" name="Google Shape;981;p52"/>
            <p:cNvSpPr txBox="1"/>
            <p:nvPr/>
          </p:nvSpPr>
          <p:spPr>
            <a:xfrm>
              <a:off x="3234259" y="3181544"/>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11</a:t>
              </a:r>
              <a:endParaRPr/>
            </a:p>
          </p:txBody>
        </p:sp>
        <p:sp>
          <p:nvSpPr>
            <p:cNvPr id="982" name="Google Shape;982;p52"/>
            <p:cNvSpPr txBox="1"/>
            <p:nvPr/>
          </p:nvSpPr>
          <p:spPr>
            <a:xfrm>
              <a:off x="2707538" y="3510180"/>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983" name="Google Shape;983;p52"/>
            <p:cNvSpPr txBox="1"/>
            <p:nvPr/>
          </p:nvSpPr>
          <p:spPr>
            <a:xfrm>
              <a:off x="2636036" y="2489691"/>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984" name="Google Shape;984;p52"/>
            <p:cNvSpPr txBox="1"/>
            <p:nvPr/>
          </p:nvSpPr>
          <p:spPr>
            <a:xfrm>
              <a:off x="2412096" y="2911282"/>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985" name="Google Shape;985;p52"/>
            <p:cNvSpPr txBox="1"/>
            <p:nvPr/>
          </p:nvSpPr>
          <p:spPr>
            <a:xfrm>
              <a:off x="2170111" y="3155360"/>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86" name="Google Shape;986;p52"/>
            <p:cNvSpPr txBox="1"/>
            <p:nvPr/>
          </p:nvSpPr>
          <p:spPr>
            <a:xfrm>
              <a:off x="1681898" y="2794443"/>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987" name="Google Shape;987;p52"/>
            <p:cNvSpPr txBox="1"/>
            <p:nvPr/>
          </p:nvSpPr>
          <p:spPr>
            <a:xfrm>
              <a:off x="3078940" y="2736250"/>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grpSp>
      <p:sp>
        <p:nvSpPr>
          <p:cNvPr id="988" name="Google Shape;988;p52"/>
          <p:cNvSpPr txBox="1"/>
          <p:nvPr/>
        </p:nvSpPr>
        <p:spPr>
          <a:xfrm>
            <a:off x="4215762" y="1509856"/>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400">
              <a:solidFill>
                <a:srgbClr val="FF0000"/>
              </a:solidFill>
              <a:latin typeface="Calibri"/>
              <a:ea typeface="Calibri"/>
              <a:cs typeface="Calibri"/>
              <a:sym typeface="Calibri"/>
            </a:endParaRPr>
          </a:p>
        </p:txBody>
      </p:sp>
      <p:sp>
        <p:nvSpPr>
          <p:cNvPr id="989" name="Google Shape;989;p52"/>
          <p:cNvSpPr txBox="1"/>
          <p:nvPr/>
        </p:nvSpPr>
        <p:spPr>
          <a:xfrm>
            <a:off x="4061210" y="2731081"/>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90" name="Google Shape;990;p52"/>
          <p:cNvSpPr txBox="1"/>
          <p:nvPr/>
        </p:nvSpPr>
        <p:spPr>
          <a:xfrm>
            <a:off x="5805116" y="1464209"/>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991" name="Google Shape;991;p52"/>
          <p:cNvSpPr txBox="1"/>
          <p:nvPr/>
        </p:nvSpPr>
        <p:spPr>
          <a:xfrm>
            <a:off x="5537306" y="2621417"/>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400">
              <a:solidFill>
                <a:srgbClr val="FF0000"/>
              </a:solidFill>
              <a:latin typeface="Calibri"/>
              <a:ea typeface="Calibri"/>
              <a:cs typeface="Calibri"/>
              <a:sym typeface="Calibri"/>
            </a:endParaRPr>
          </a:p>
        </p:txBody>
      </p:sp>
      <p:sp>
        <p:nvSpPr>
          <p:cNvPr id="992" name="Google Shape;992;p52"/>
          <p:cNvSpPr txBox="1"/>
          <p:nvPr/>
        </p:nvSpPr>
        <p:spPr>
          <a:xfrm>
            <a:off x="7103421" y="1495610"/>
            <a:ext cx="47801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400">
              <a:solidFill>
                <a:srgbClr val="FF0000"/>
              </a:solidFill>
              <a:latin typeface="Calibri"/>
              <a:ea typeface="Calibri"/>
              <a:cs typeface="Calibri"/>
              <a:sym typeface="Calibri"/>
            </a:endParaRPr>
          </a:p>
        </p:txBody>
      </p:sp>
      <p:sp>
        <p:nvSpPr>
          <p:cNvPr id="993" name="Google Shape;993;p52"/>
          <p:cNvSpPr txBox="1"/>
          <p:nvPr/>
        </p:nvSpPr>
        <p:spPr>
          <a:xfrm>
            <a:off x="6882804" y="3434693"/>
            <a:ext cx="58221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400">
              <a:solidFill>
                <a:srgbClr val="FF0000"/>
              </a:solidFill>
              <a:latin typeface="Calibri"/>
              <a:ea typeface="Calibri"/>
              <a:cs typeface="Calibri"/>
              <a:sym typeface="Calibri"/>
            </a:endParaRPr>
          </a:p>
        </p:txBody>
      </p:sp>
      <p:sp>
        <p:nvSpPr>
          <p:cNvPr id="994" name="Google Shape;994;p52"/>
          <p:cNvSpPr txBox="1"/>
          <p:nvPr/>
        </p:nvSpPr>
        <p:spPr>
          <a:xfrm>
            <a:off x="8139781" y="1524801"/>
            <a:ext cx="359394"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400">
              <a:solidFill>
                <a:srgbClr val="FF0000"/>
              </a:solidFill>
              <a:latin typeface="Calibri"/>
              <a:ea typeface="Calibri"/>
              <a:cs typeface="Calibri"/>
              <a:sym typeface="Calibri"/>
            </a:endParaRPr>
          </a:p>
        </p:txBody>
      </p:sp>
      <p:sp>
        <p:nvSpPr>
          <p:cNvPr id="995" name="Google Shape;995;p52"/>
          <p:cNvSpPr txBox="1"/>
          <p:nvPr/>
        </p:nvSpPr>
        <p:spPr>
          <a:xfrm>
            <a:off x="7583519" y="2271617"/>
            <a:ext cx="359394"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400">
              <a:solidFill>
                <a:srgbClr val="FF0000"/>
              </a:solidFill>
              <a:latin typeface="Calibri"/>
              <a:ea typeface="Calibri"/>
              <a:cs typeface="Calibri"/>
              <a:sym typeface="Calibri"/>
            </a:endParaRPr>
          </a:p>
        </p:txBody>
      </p:sp>
      <p:sp>
        <p:nvSpPr>
          <p:cNvPr id="996" name="Google Shape;996;p52"/>
          <p:cNvSpPr txBox="1"/>
          <p:nvPr/>
        </p:nvSpPr>
        <p:spPr>
          <a:xfrm>
            <a:off x="2394273" y="2868325"/>
            <a:ext cx="12801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6"/>
                </a:solidFill>
                <a:latin typeface="Quattrocento Sans"/>
                <a:ea typeface="Quattrocento Sans"/>
                <a:cs typeface="Quattrocento Sans"/>
                <a:sym typeface="Quattrocento Sans"/>
              </a:rPr>
              <a:t>KNOWN</a:t>
            </a:r>
            <a:endParaRPr sz="1800" b="1">
              <a:solidFill>
                <a:schemeClr val="accent6"/>
              </a:solidFill>
              <a:latin typeface="Quattrocento Sans"/>
              <a:ea typeface="Quattrocento Sans"/>
              <a:cs typeface="Quattrocento Sans"/>
              <a:sym typeface="Quattrocento Sans"/>
            </a:endParaRPr>
          </a:p>
        </p:txBody>
      </p:sp>
      <p:sp>
        <p:nvSpPr>
          <p:cNvPr id="997" name="Google Shape;997;p52"/>
          <p:cNvSpPr txBox="1"/>
          <p:nvPr/>
        </p:nvSpPr>
        <p:spPr>
          <a:xfrm>
            <a:off x="8618548" y="1359225"/>
            <a:ext cx="1668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9EC0D5"/>
                </a:solidFill>
                <a:latin typeface="Quattrocento Sans"/>
                <a:ea typeface="Quattrocento Sans"/>
                <a:cs typeface="Quattrocento Sans"/>
                <a:sym typeface="Quattrocento Sans"/>
              </a:rPr>
              <a:t>UNKNOWN</a:t>
            </a:r>
            <a:endParaRPr/>
          </a:p>
        </p:txBody>
      </p:sp>
      <p:sp>
        <p:nvSpPr>
          <p:cNvPr id="998" name="Google Shape;998;p52"/>
          <p:cNvSpPr txBox="1"/>
          <p:nvPr/>
        </p:nvSpPr>
        <p:spPr>
          <a:xfrm>
            <a:off x="6967913" y="1034534"/>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sp>
        <p:nvSpPr>
          <p:cNvPr id="999" name="Google Shape;999;p52"/>
          <p:cNvSpPr txBox="1"/>
          <p:nvPr/>
        </p:nvSpPr>
        <p:spPr>
          <a:xfrm>
            <a:off x="3312837" y="1712130"/>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53"/>
          <p:cNvSpPr txBox="1"/>
          <p:nvPr/>
        </p:nvSpPr>
        <p:spPr>
          <a:xfrm>
            <a:off x="3924150" y="2628578"/>
            <a:ext cx="7629300" cy="4048800"/>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a:solidFill>
                  <a:schemeClr val="dk1"/>
                </a:solidFill>
                <a:latin typeface="Consolas"/>
                <a:ea typeface="Consolas"/>
                <a:cs typeface="Consolas"/>
                <a:sym typeface="Consolas"/>
              </a:rPr>
              <a:t>dijkstraShortestPath</a:t>
            </a:r>
            <a:r>
              <a:rPr lang="en-US" sz="1600" b="0">
                <a:solidFill>
                  <a:schemeClr val="dk1"/>
                </a:solidFill>
                <a:latin typeface="Consolas"/>
                <a:ea typeface="Consolas"/>
                <a:cs typeface="Consolas"/>
                <a:sym typeface="Consolas"/>
              </a:rPr>
              <a:t>(</a:t>
            </a:r>
            <a:r>
              <a:rPr lang="en-US" sz="1600" b="0">
                <a:solidFill>
                  <a:schemeClr val="accent3"/>
                </a:solidFill>
                <a:latin typeface="Consolas"/>
                <a:ea typeface="Consolas"/>
                <a:cs typeface="Consolas"/>
                <a:sym typeface="Consolas"/>
              </a:rPr>
              <a:t>G</a:t>
            </a:r>
            <a:r>
              <a:rPr lang="en-US" sz="1600" b="0">
                <a:solidFill>
                  <a:schemeClr val="dk1"/>
                </a:solidFill>
                <a:latin typeface="Consolas"/>
                <a:ea typeface="Consolas"/>
                <a:cs typeface="Consolas"/>
                <a:sym typeface="Consolas"/>
              </a:rPr>
              <a:t> graph, </a:t>
            </a:r>
            <a:r>
              <a:rPr lang="en-US" sz="1600" b="0">
                <a:solidFill>
                  <a:schemeClr val="accent3"/>
                </a:solidFill>
                <a:latin typeface="Consolas"/>
                <a:ea typeface="Consolas"/>
                <a:cs typeface="Consolas"/>
                <a:sym typeface="Consolas"/>
              </a:rPr>
              <a:t>V </a:t>
            </a:r>
            <a:r>
              <a:rPr lang="en-US" sz="1600" b="0">
                <a:solidFill>
                  <a:schemeClr val="dk1"/>
                </a:solidFill>
                <a:latin typeface="Consolas"/>
                <a:ea typeface="Consolas"/>
                <a:cs typeface="Consolas"/>
                <a:sym typeface="Consolas"/>
              </a:rPr>
              <a:t>start)</a:t>
            </a:r>
            <a:endParaRPr/>
          </a:p>
          <a:p>
            <a:pPr marL="0" marR="0" lvl="0" indent="0" algn="l" rtl="0">
              <a:lnSpc>
                <a:spcPct val="120000"/>
              </a:lnSpc>
              <a:spcBef>
                <a:spcPts val="0"/>
              </a:spcBef>
              <a:spcAft>
                <a:spcPts val="0"/>
              </a:spcAft>
              <a:buClr>
                <a:srgbClr val="4B2A85"/>
              </a:buClr>
              <a:buSzPts val="960"/>
              <a:buFont typeface="Noto Sans Symbols"/>
              <a:buNone/>
            </a:pPr>
            <a:br>
              <a:rPr lang="en-US" sz="1600" b="0">
                <a:solidFill>
                  <a:schemeClr val="dk1"/>
                </a:solidFill>
                <a:latin typeface="Consolas"/>
                <a:ea typeface="Consolas"/>
                <a:cs typeface="Consolas"/>
                <a:sym typeface="Consolas"/>
              </a:rPr>
            </a:br>
            <a:endParaRPr sz="1600" b="0">
              <a:solidFill>
                <a:schemeClr val="dk1"/>
              </a:solidFill>
              <a:latin typeface="Consolas"/>
              <a:ea typeface="Consolas"/>
              <a:cs typeface="Consolas"/>
              <a:sym typeface="Consolas"/>
            </a:endParaRPr>
          </a:p>
        </p:txBody>
      </p:sp>
      <p:sp>
        <p:nvSpPr>
          <p:cNvPr id="1005" name="Google Shape;1005;p53"/>
          <p:cNvSpPr txBox="1"/>
          <p:nvPr/>
        </p:nvSpPr>
        <p:spPr>
          <a:xfrm>
            <a:off x="337070" y="263617"/>
            <a:ext cx="8322835" cy="683745"/>
          </a:xfrm>
          <a:prstGeom prst="rect">
            <a:avLst/>
          </a:prstGeom>
          <a:noFill/>
          <a:ln>
            <a:noFill/>
          </a:ln>
        </p:spPr>
        <p:txBody>
          <a:bodyPr spcFirstLastPara="1" wrap="square" lIns="91425" tIns="45700" rIns="91425" bIns="45700" anchor="ctr" anchorCtr="0">
            <a:normAutofit fontScale="92500"/>
          </a:bodyPr>
          <a:lstStyle/>
          <a:p>
            <a:pPr marL="0" marR="0" lvl="0" indent="0" algn="l" rtl="0">
              <a:lnSpc>
                <a:spcPct val="90000"/>
              </a:lnSpc>
              <a:spcBef>
                <a:spcPts val="0"/>
              </a:spcBef>
              <a:spcAft>
                <a:spcPts val="0"/>
              </a:spcAft>
              <a:buClr>
                <a:schemeClr val="dk1"/>
              </a:buClr>
              <a:buSzPct val="100000"/>
              <a:buFont typeface="Calibri"/>
              <a:buNone/>
            </a:pPr>
            <a:r>
              <a:rPr lang="en-US" sz="4400" i="0">
                <a:solidFill>
                  <a:schemeClr val="dk1"/>
                </a:solidFill>
                <a:latin typeface="Quattrocento Sans"/>
                <a:ea typeface="Quattrocento Sans"/>
                <a:cs typeface="Quattrocento Sans"/>
                <a:sym typeface="Quattrocento Sans"/>
              </a:rPr>
              <a:t>Dijkstra’s Pseudocode (High-Level)</a:t>
            </a:r>
            <a:endParaRPr>
              <a:latin typeface="Quattrocento Sans"/>
              <a:ea typeface="Quattrocento Sans"/>
              <a:cs typeface="Quattrocento Sans"/>
              <a:sym typeface="Quattrocento Sans"/>
            </a:endParaRPr>
          </a:p>
        </p:txBody>
      </p:sp>
      <p:sp>
        <p:nvSpPr>
          <p:cNvPr id="1006" name="Google Shape;1006;p53"/>
          <p:cNvSpPr/>
          <p:nvPr/>
        </p:nvSpPr>
        <p:spPr>
          <a:xfrm>
            <a:off x="468525" y="1619600"/>
            <a:ext cx="3060300" cy="1287900"/>
          </a:xfrm>
          <a:prstGeom prst="wedgeRectCallout">
            <a:avLst>
              <a:gd name="adj1" fmla="val 73701"/>
              <a:gd name="adj2" fmla="val 63979"/>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Similar to “visited” in BFS, “known” is nodes that are finalized (we know their path)</a:t>
            </a:r>
            <a:endParaRPr/>
          </a:p>
        </p:txBody>
      </p:sp>
      <p:sp>
        <p:nvSpPr>
          <p:cNvPr id="1007" name="Google Shape;1007;p53"/>
          <p:cNvSpPr/>
          <p:nvPr/>
        </p:nvSpPr>
        <p:spPr>
          <a:xfrm>
            <a:off x="468525" y="3314713"/>
            <a:ext cx="3060300" cy="553588"/>
          </a:xfrm>
          <a:prstGeom prst="wedgeRectCallout">
            <a:avLst>
              <a:gd name="adj1" fmla="val 74446"/>
              <a:gd name="adj2" fmla="val -16875"/>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Init all paths to infinite.</a:t>
            </a:r>
            <a:endParaRPr dirty="0"/>
          </a:p>
        </p:txBody>
      </p:sp>
      <p:sp>
        <p:nvSpPr>
          <p:cNvPr id="1008" name="Google Shape;1008;p53"/>
          <p:cNvSpPr/>
          <p:nvPr/>
        </p:nvSpPr>
        <p:spPr>
          <a:xfrm>
            <a:off x="468525" y="4432725"/>
            <a:ext cx="3060300" cy="650700"/>
          </a:xfrm>
          <a:prstGeom prst="wedgeRectCallout">
            <a:avLst>
              <a:gd name="adj1" fmla="val 81112"/>
              <a:gd name="adj2" fmla="val -66208"/>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Greedy algo: visit closest node first!</a:t>
            </a:r>
            <a:endParaRPr dirty="0"/>
          </a:p>
        </p:txBody>
      </p:sp>
      <p:sp>
        <p:nvSpPr>
          <p:cNvPr id="1009" name="Google Shape;1009;p53"/>
          <p:cNvSpPr/>
          <p:nvPr/>
        </p:nvSpPr>
        <p:spPr>
          <a:xfrm>
            <a:off x="468525" y="5202225"/>
            <a:ext cx="3060300" cy="1581000"/>
          </a:xfrm>
          <a:prstGeom prst="wedgeRectCallout">
            <a:avLst>
              <a:gd name="adj1" fmla="val 87639"/>
              <a:gd name="adj2" fmla="val -38799"/>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Consider all nodes reachable from me: would getting there </a:t>
            </a:r>
            <a:r>
              <a:rPr lang="en-US" sz="1800" i="1" dirty="0">
                <a:solidFill>
                  <a:schemeClr val="lt1"/>
                </a:solidFill>
                <a:latin typeface="Quattrocento Sans"/>
                <a:ea typeface="Quattrocento Sans"/>
                <a:cs typeface="Quattrocento Sans"/>
                <a:sym typeface="Quattrocento Sans"/>
              </a:rPr>
              <a:t>through</a:t>
            </a:r>
            <a:r>
              <a:rPr lang="en-US" sz="1800" dirty="0">
                <a:solidFill>
                  <a:schemeClr val="lt1"/>
                </a:solidFill>
                <a:latin typeface="Quattrocento Sans"/>
                <a:ea typeface="Quattrocento Sans"/>
                <a:cs typeface="Quattrocento Sans"/>
                <a:sym typeface="Quattrocento Sans"/>
              </a:rPr>
              <a:t> me be a shorter path than they currently know about? </a:t>
            </a:r>
            <a:endParaRPr dirty="0"/>
          </a:p>
        </p:txBody>
      </p:sp>
      <p:sp>
        <p:nvSpPr>
          <p:cNvPr id="1010" name="Google Shape;1010;p53"/>
          <p:cNvSpPr txBox="1"/>
          <p:nvPr/>
        </p:nvSpPr>
        <p:spPr>
          <a:xfrm>
            <a:off x="4203550" y="1126225"/>
            <a:ext cx="4641900" cy="13236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Quattrocento Sans"/>
                <a:ea typeface="Quattrocento Sans"/>
                <a:cs typeface="Quattrocento Sans"/>
                <a:sym typeface="Quattrocento Sans"/>
              </a:rPr>
              <a:t>Suppose we already visited B, SD[D] = </a:t>
            </a:r>
            <a:r>
              <a:rPr lang="en-US" sz="1600" dirty="0">
                <a:solidFill>
                  <a:srgbClr val="FF0000"/>
                </a:solidFill>
                <a:latin typeface="Quattrocento Sans"/>
                <a:ea typeface="Quattrocento Sans"/>
                <a:cs typeface="Quattrocento Sans"/>
                <a:sym typeface="Quattrocento Sans"/>
              </a:rPr>
              <a:t>7</a:t>
            </a:r>
            <a:endParaRPr dirty="0"/>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Quattrocento Sans"/>
                <a:ea typeface="Quattrocento Sans"/>
                <a:cs typeface="Quattrocento Sans"/>
                <a:sym typeface="Quattrocento Sans"/>
              </a:rPr>
              <a:t>Now considering edge (C, D):</a:t>
            </a:r>
            <a:endParaRPr dirty="0"/>
          </a:p>
          <a:p>
            <a:pPr marL="742950" marR="0" lvl="1" indent="-285750" algn="l" rtl="0">
              <a:spcBef>
                <a:spcPts val="0"/>
              </a:spcBef>
              <a:spcAft>
                <a:spcPts val="0"/>
              </a:spcAft>
              <a:buClr>
                <a:schemeClr val="dk1"/>
              </a:buClr>
              <a:buSzPts val="1600"/>
              <a:buFont typeface="Arial"/>
              <a:buChar char="•"/>
            </a:pPr>
            <a:r>
              <a:rPr lang="en-US" sz="1600" b="0" i="0" u="none" strike="noStrike" cap="none" dirty="0" err="1">
                <a:solidFill>
                  <a:schemeClr val="dk1"/>
                </a:solidFill>
                <a:latin typeface="Consolas"/>
                <a:ea typeface="Consolas"/>
                <a:cs typeface="Consolas"/>
                <a:sym typeface="Consolas"/>
              </a:rPr>
              <a:t>oldDist</a:t>
            </a:r>
            <a:r>
              <a:rPr lang="en-US" sz="1600" b="0" i="0" u="none" strike="noStrike" cap="none" dirty="0">
                <a:solidFill>
                  <a:schemeClr val="dk1"/>
                </a:solidFill>
                <a:latin typeface="Consolas"/>
                <a:ea typeface="Consolas"/>
                <a:cs typeface="Consolas"/>
                <a:sym typeface="Consolas"/>
              </a:rPr>
              <a:t> = </a:t>
            </a:r>
            <a:r>
              <a:rPr lang="en-US" sz="1600" b="0" i="0" u="none" strike="noStrike" cap="none" dirty="0">
                <a:solidFill>
                  <a:srgbClr val="FF0000"/>
                </a:solidFill>
                <a:latin typeface="Consolas"/>
                <a:ea typeface="Consolas"/>
                <a:cs typeface="Consolas"/>
                <a:sym typeface="Consolas"/>
              </a:rPr>
              <a:t>7</a:t>
            </a:r>
            <a:endParaRPr dirty="0"/>
          </a:p>
          <a:p>
            <a:pPr marL="742950" marR="0" lvl="1" indent="-285750" algn="l" rtl="0">
              <a:spcBef>
                <a:spcPts val="0"/>
              </a:spcBef>
              <a:spcAft>
                <a:spcPts val="0"/>
              </a:spcAft>
              <a:buClr>
                <a:schemeClr val="dk1"/>
              </a:buClr>
              <a:buSzPts val="1600"/>
              <a:buFont typeface="Arial"/>
              <a:buChar char="•"/>
            </a:pPr>
            <a:r>
              <a:rPr lang="en-US" sz="1600" b="0" i="0" u="none" strike="noStrike" cap="none" dirty="0" err="1">
                <a:solidFill>
                  <a:schemeClr val="dk1"/>
                </a:solidFill>
                <a:latin typeface="Consolas"/>
                <a:ea typeface="Consolas"/>
                <a:cs typeface="Consolas"/>
                <a:sym typeface="Consolas"/>
              </a:rPr>
              <a:t>newDist</a:t>
            </a:r>
            <a:r>
              <a:rPr lang="en-US" sz="1600" b="0" i="0" u="none" strike="noStrike" cap="none" dirty="0">
                <a:solidFill>
                  <a:schemeClr val="dk1"/>
                </a:solidFill>
                <a:latin typeface="Consolas"/>
                <a:ea typeface="Consolas"/>
                <a:cs typeface="Consolas"/>
                <a:sym typeface="Consolas"/>
              </a:rPr>
              <a:t> = </a:t>
            </a:r>
            <a:r>
              <a:rPr lang="en-US" sz="1600" b="0" i="0" u="none" strike="noStrike" cap="none" dirty="0">
                <a:solidFill>
                  <a:srgbClr val="FF0000"/>
                </a:solidFill>
                <a:latin typeface="Consolas"/>
                <a:ea typeface="Consolas"/>
                <a:cs typeface="Consolas"/>
                <a:sym typeface="Consolas"/>
              </a:rPr>
              <a:t>3</a:t>
            </a:r>
            <a:r>
              <a:rPr lang="en-US" sz="1600" b="0" i="0" u="none" strike="noStrike" cap="none" dirty="0">
                <a:solidFill>
                  <a:schemeClr val="dk1"/>
                </a:solidFill>
                <a:latin typeface="Consolas"/>
                <a:ea typeface="Consolas"/>
                <a:cs typeface="Consolas"/>
                <a:sym typeface="Consolas"/>
              </a:rPr>
              <a:t> + 1</a:t>
            </a:r>
            <a:endParaRPr dirty="0"/>
          </a:p>
          <a:p>
            <a:pPr marL="742950" marR="0" lvl="1" indent="-28575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Quattrocento Sans"/>
                <a:ea typeface="Quattrocento Sans"/>
                <a:cs typeface="Quattrocento Sans"/>
                <a:sym typeface="Quattrocento Sans"/>
              </a:rPr>
              <a:t>That’s better! Update SD[D], PN[D]</a:t>
            </a:r>
            <a:endParaRPr dirty="0"/>
          </a:p>
        </p:txBody>
      </p:sp>
      <p:grpSp>
        <p:nvGrpSpPr>
          <p:cNvPr id="1011" name="Google Shape;1011;p53"/>
          <p:cNvGrpSpPr/>
          <p:nvPr/>
        </p:nvGrpSpPr>
        <p:grpSpPr>
          <a:xfrm>
            <a:off x="7950783" y="198925"/>
            <a:ext cx="4057288" cy="2254232"/>
            <a:chOff x="7950783" y="198925"/>
            <a:chExt cx="4057288" cy="2254232"/>
          </a:xfrm>
        </p:grpSpPr>
        <p:grpSp>
          <p:nvGrpSpPr>
            <p:cNvPr id="1012" name="Google Shape;1012;p53"/>
            <p:cNvGrpSpPr/>
            <p:nvPr/>
          </p:nvGrpSpPr>
          <p:grpSpPr>
            <a:xfrm>
              <a:off x="7950783" y="198925"/>
              <a:ext cx="4057288" cy="2254232"/>
              <a:chOff x="7950783" y="198925"/>
              <a:chExt cx="4057288" cy="2254232"/>
            </a:xfrm>
          </p:grpSpPr>
          <p:sp>
            <p:nvSpPr>
              <p:cNvPr id="1013" name="Google Shape;1013;p53"/>
              <p:cNvSpPr/>
              <p:nvPr/>
            </p:nvSpPr>
            <p:spPr>
              <a:xfrm>
                <a:off x="9996254" y="1003735"/>
                <a:ext cx="1254868" cy="1449422"/>
              </a:xfrm>
              <a:custGeom>
                <a:avLst/>
                <a:gdLst/>
                <a:ahLst/>
                <a:cxnLst/>
                <a:rect l="l" t="t" r="r" b="b"/>
                <a:pathLst>
                  <a:path w="1254868" h="1449422" extrusionOk="0">
                    <a:moveTo>
                      <a:pt x="992222" y="9728"/>
                    </a:moveTo>
                    <a:cubicBezTo>
                      <a:pt x="914401" y="12971"/>
                      <a:pt x="836260" y="11706"/>
                      <a:pt x="758758" y="19456"/>
                    </a:cubicBezTo>
                    <a:cubicBezTo>
                      <a:pt x="738352" y="21497"/>
                      <a:pt x="717456" y="27536"/>
                      <a:pt x="700392" y="38911"/>
                    </a:cubicBezTo>
                    <a:lnTo>
                      <a:pt x="671209" y="58366"/>
                    </a:lnTo>
                    <a:lnTo>
                      <a:pt x="612843" y="145915"/>
                    </a:lnTo>
                    <a:cubicBezTo>
                      <a:pt x="606358" y="155643"/>
                      <a:pt x="597085" y="164007"/>
                      <a:pt x="593388" y="175098"/>
                    </a:cubicBezTo>
                    <a:cubicBezTo>
                      <a:pt x="586921" y="194499"/>
                      <a:pt x="572512" y="239628"/>
                      <a:pt x="564205" y="252919"/>
                    </a:cubicBezTo>
                    <a:cubicBezTo>
                      <a:pt x="556914" y="264585"/>
                      <a:pt x="543018" y="270908"/>
                      <a:pt x="535022" y="282102"/>
                    </a:cubicBezTo>
                    <a:cubicBezTo>
                      <a:pt x="526593" y="293902"/>
                      <a:pt x="523610" y="308947"/>
                      <a:pt x="515566" y="321013"/>
                    </a:cubicBezTo>
                    <a:cubicBezTo>
                      <a:pt x="497579" y="347993"/>
                      <a:pt x="471701" y="369832"/>
                      <a:pt x="457200" y="398834"/>
                    </a:cubicBezTo>
                    <a:cubicBezTo>
                      <a:pt x="450715" y="411804"/>
                      <a:pt x="444787" y="425069"/>
                      <a:pt x="437745" y="437745"/>
                    </a:cubicBezTo>
                    <a:cubicBezTo>
                      <a:pt x="428563" y="454273"/>
                      <a:pt x="417408" y="469673"/>
                      <a:pt x="408562" y="486383"/>
                    </a:cubicBezTo>
                    <a:cubicBezTo>
                      <a:pt x="341324" y="613388"/>
                      <a:pt x="373476" y="572637"/>
                      <a:pt x="311285" y="661481"/>
                    </a:cubicBezTo>
                    <a:cubicBezTo>
                      <a:pt x="301988" y="674763"/>
                      <a:pt x="291399" y="687110"/>
                      <a:pt x="282102" y="700392"/>
                    </a:cubicBezTo>
                    <a:cubicBezTo>
                      <a:pt x="268693" y="719548"/>
                      <a:pt x="257221" y="740052"/>
                      <a:pt x="243192" y="758758"/>
                    </a:cubicBezTo>
                    <a:cubicBezTo>
                      <a:pt x="218277" y="791978"/>
                      <a:pt x="191026" y="823382"/>
                      <a:pt x="165371" y="856034"/>
                    </a:cubicBezTo>
                    <a:cubicBezTo>
                      <a:pt x="155354" y="868782"/>
                      <a:pt x="145916" y="881975"/>
                      <a:pt x="136188" y="894945"/>
                    </a:cubicBezTo>
                    <a:cubicBezTo>
                      <a:pt x="126460" y="907915"/>
                      <a:pt x="114256" y="919355"/>
                      <a:pt x="107005" y="933856"/>
                    </a:cubicBezTo>
                    <a:cubicBezTo>
                      <a:pt x="100520" y="946826"/>
                      <a:pt x="95235" y="960469"/>
                      <a:pt x="87549" y="972766"/>
                    </a:cubicBezTo>
                    <a:cubicBezTo>
                      <a:pt x="78956" y="986514"/>
                      <a:pt x="66959" y="997929"/>
                      <a:pt x="58366" y="1011677"/>
                    </a:cubicBezTo>
                    <a:cubicBezTo>
                      <a:pt x="50681" y="1023974"/>
                      <a:pt x="46105" y="1037997"/>
                      <a:pt x="38911" y="1050587"/>
                    </a:cubicBezTo>
                    <a:cubicBezTo>
                      <a:pt x="56" y="1118584"/>
                      <a:pt x="38307" y="1032643"/>
                      <a:pt x="0" y="1128409"/>
                    </a:cubicBezTo>
                    <a:cubicBezTo>
                      <a:pt x="6485" y="1180290"/>
                      <a:pt x="8114" y="1233012"/>
                      <a:pt x="19456" y="1284051"/>
                    </a:cubicBezTo>
                    <a:cubicBezTo>
                      <a:pt x="21446" y="1293004"/>
                      <a:pt x="31865" y="1297636"/>
                      <a:pt x="38911" y="1303507"/>
                    </a:cubicBezTo>
                    <a:cubicBezTo>
                      <a:pt x="42016" y="1306095"/>
                      <a:pt x="96896" y="1347933"/>
                      <a:pt x="107005" y="1352145"/>
                    </a:cubicBezTo>
                    <a:cubicBezTo>
                      <a:pt x="135400" y="1363976"/>
                      <a:pt x="167040" y="1367571"/>
                      <a:pt x="194554" y="1381328"/>
                    </a:cubicBezTo>
                    <a:cubicBezTo>
                      <a:pt x="207524" y="1387813"/>
                      <a:pt x="219707" y="1396197"/>
                      <a:pt x="233464" y="1400783"/>
                    </a:cubicBezTo>
                    <a:cubicBezTo>
                      <a:pt x="258831" y="1409239"/>
                      <a:pt x="287369" y="1408281"/>
                      <a:pt x="311285" y="1420239"/>
                    </a:cubicBezTo>
                    <a:cubicBezTo>
                      <a:pt x="367838" y="1448515"/>
                      <a:pt x="335892" y="1437310"/>
                      <a:pt x="408562" y="1449422"/>
                    </a:cubicBezTo>
                    <a:cubicBezTo>
                      <a:pt x="543919" y="1439010"/>
                      <a:pt x="600146" y="1448880"/>
                      <a:pt x="700392" y="1420239"/>
                    </a:cubicBezTo>
                    <a:cubicBezTo>
                      <a:pt x="710251" y="1417422"/>
                      <a:pt x="720404" y="1415097"/>
                      <a:pt x="729575" y="1410511"/>
                    </a:cubicBezTo>
                    <a:cubicBezTo>
                      <a:pt x="746486" y="1402055"/>
                      <a:pt x="763688" y="1393432"/>
                      <a:pt x="778213" y="1381328"/>
                    </a:cubicBezTo>
                    <a:cubicBezTo>
                      <a:pt x="802873" y="1360778"/>
                      <a:pt x="823609" y="1335932"/>
                      <a:pt x="846307" y="1313234"/>
                    </a:cubicBezTo>
                    <a:cubicBezTo>
                      <a:pt x="856035" y="1303506"/>
                      <a:pt x="864484" y="1292305"/>
                      <a:pt x="875490" y="1284051"/>
                    </a:cubicBezTo>
                    <a:cubicBezTo>
                      <a:pt x="973606" y="1210462"/>
                      <a:pt x="852553" y="1304120"/>
                      <a:pt x="953311" y="1215958"/>
                    </a:cubicBezTo>
                    <a:cubicBezTo>
                      <a:pt x="1019340" y="1158184"/>
                      <a:pt x="968347" y="1218609"/>
                      <a:pt x="1021405" y="1147864"/>
                    </a:cubicBezTo>
                    <a:cubicBezTo>
                      <a:pt x="1042270" y="1085265"/>
                      <a:pt x="1014775" y="1153254"/>
                      <a:pt x="1060315" y="1089498"/>
                    </a:cubicBezTo>
                    <a:cubicBezTo>
                      <a:pt x="1094055" y="1042262"/>
                      <a:pt x="1068328" y="1063746"/>
                      <a:pt x="1089498" y="1021405"/>
                    </a:cubicBezTo>
                    <a:cubicBezTo>
                      <a:pt x="1097954" y="1004494"/>
                      <a:pt x="1110225" y="989677"/>
                      <a:pt x="1118681" y="972766"/>
                    </a:cubicBezTo>
                    <a:cubicBezTo>
                      <a:pt x="1161263" y="887602"/>
                      <a:pt x="1119997" y="959530"/>
                      <a:pt x="1147864" y="885217"/>
                    </a:cubicBezTo>
                    <a:cubicBezTo>
                      <a:pt x="1152955" y="871639"/>
                      <a:pt x="1161933" y="859771"/>
                      <a:pt x="1167319" y="846307"/>
                    </a:cubicBezTo>
                    <a:cubicBezTo>
                      <a:pt x="1174936" y="827266"/>
                      <a:pt x="1180290" y="807396"/>
                      <a:pt x="1186775" y="787941"/>
                    </a:cubicBezTo>
                    <a:lnTo>
                      <a:pt x="1196502" y="758758"/>
                    </a:lnTo>
                    <a:cubicBezTo>
                      <a:pt x="1199745" y="749030"/>
                      <a:pt x="1203743" y="739523"/>
                      <a:pt x="1206230" y="729575"/>
                    </a:cubicBezTo>
                    <a:cubicBezTo>
                      <a:pt x="1209473" y="716605"/>
                      <a:pt x="1213157" y="703737"/>
                      <a:pt x="1215958" y="690664"/>
                    </a:cubicBezTo>
                    <a:cubicBezTo>
                      <a:pt x="1222887" y="658330"/>
                      <a:pt x="1227392" y="625467"/>
                      <a:pt x="1235413" y="593387"/>
                    </a:cubicBezTo>
                    <a:cubicBezTo>
                      <a:pt x="1250702" y="532233"/>
                      <a:pt x="1243250" y="567712"/>
                      <a:pt x="1254868" y="486383"/>
                    </a:cubicBezTo>
                    <a:cubicBezTo>
                      <a:pt x="1251626" y="389106"/>
                      <a:pt x="1253953" y="291484"/>
                      <a:pt x="1245141" y="194553"/>
                    </a:cubicBezTo>
                    <a:cubicBezTo>
                      <a:pt x="1244083" y="182910"/>
                      <a:pt x="1230914" y="175827"/>
                      <a:pt x="1225685" y="165370"/>
                    </a:cubicBezTo>
                    <a:cubicBezTo>
                      <a:pt x="1221099" y="156199"/>
                      <a:pt x="1221234" y="144980"/>
                      <a:pt x="1215958" y="136187"/>
                    </a:cubicBezTo>
                    <a:cubicBezTo>
                      <a:pt x="1203017" y="114619"/>
                      <a:pt x="1145370" y="85055"/>
                      <a:pt x="1138137" y="77822"/>
                    </a:cubicBezTo>
                    <a:cubicBezTo>
                      <a:pt x="1131652" y="71337"/>
                      <a:pt x="1126018" y="63869"/>
                      <a:pt x="1118681" y="58366"/>
                    </a:cubicBezTo>
                    <a:cubicBezTo>
                      <a:pt x="1092452" y="38694"/>
                      <a:pt x="1039345" y="0"/>
                      <a:pt x="1001949" y="0"/>
                    </a:cubicBezTo>
                    <a:lnTo>
                      <a:pt x="992222" y="9728"/>
                    </a:lnTo>
                    <a:close/>
                  </a:path>
                </a:pathLst>
              </a:custGeom>
              <a:solidFill>
                <a:srgbClr val="A7D8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014" name="Google Shape;1014;p53"/>
              <p:cNvSpPr/>
              <p:nvPr/>
            </p:nvSpPr>
            <p:spPr>
              <a:xfrm>
                <a:off x="8659905" y="352344"/>
                <a:ext cx="1857983" cy="1834115"/>
              </a:xfrm>
              <a:custGeom>
                <a:avLst/>
                <a:gdLst/>
                <a:ahLst/>
                <a:cxnLst/>
                <a:rect l="l" t="t" r="r" b="b"/>
                <a:pathLst>
                  <a:path w="1857983" h="1834115" extrusionOk="0">
                    <a:moveTo>
                      <a:pt x="1284051" y="112319"/>
                    </a:moveTo>
                    <a:cubicBezTo>
                      <a:pt x="1251626" y="104213"/>
                      <a:pt x="1192337" y="112260"/>
                      <a:pt x="1147864" y="102592"/>
                    </a:cubicBezTo>
                    <a:cubicBezTo>
                      <a:pt x="1116657" y="95808"/>
                      <a:pt x="1090390" y="74422"/>
                      <a:pt x="1060315" y="63681"/>
                    </a:cubicBezTo>
                    <a:cubicBezTo>
                      <a:pt x="1044744" y="58120"/>
                      <a:pt x="1027628" y="58303"/>
                      <a:pt x="1011677" y="53953"/>
                    </a:cubicBezTo>
                    <a:cubicBezTo>
                      <a:pt x="894393" y="21966"/>
                      <a:pt x="1017151" y="42478"/>
                      <a:pt x="875489" y="24770"/>
                    </a:cubicBezTo>
                    <a:cubicBezTo>
                      <a:pt x="733753" y="-22472"/>
                      <a:pt x="841264" y="9669"/>
                      <a:pt x="486383" y="24770"/>
                    </a:cubicBezTo>
                    <a:cubicBezTo>
                      <a:pt x="453825" y="26155"/>
                      <a:pt x="421532" y="31255"/>
                      <a:pt x="389106" y="34498"/>
                    </a:cubicBezTo>
                    <a:cubicBezTo>
                      <a:pt x="372893" y="37741"/>
                      <a:pt x="356304" y="39475"/>
                      <a:pt x="340468" y="44226"/>
                    </a:cubicBezTo>
                    <a:cubicBezTo>
                      <a:pt x="323743" y="49244"/>
                      <a:pt x="308395" y="58159"/>
                      <a:pt x="291830" y="63681"/>
                    </a:cubicBezTo>
                    <a:cubicBezTo>
                      <a:pt x="279147" y="67909"/>
                      <a:pt x="265889" y="70166"/>
                      <a:pt x="252919" y="73409"/>
                    </a:cubicBezTo>
                    <a:cubicBezTo>
                      <a:pt x="243191" y="79894"/>
                      <a:pt x="234193" y="87636"/>
                      <a:pt x="223736" y="92864"/>
                    </a:cubicBezTo>
                    <a:cubicBezTo>
                      <a:pt x="171856" y="118804"/>
                      <a:pt x="216368" y="81565"/>
                      <a:pt x="155643" y="122047"/>
                    </a:cubicBezTo>
                    <a:cubicBezTo>
                      <a:pt x="148012" y="127134"/>
                      <a:pt x="143233" y="135631"/>
                      <a:pt x="136187" y="141502"/>
                    </a:cubicBezTo>
                    <a:cubicBezTo>
                      <a:pt x="123732" y="151881"/>
                      <a:pt x="108741" y="159221"/>
                      <a:pt x="97277" y="170685"/>
                    </a:cubicBezTo>
                    <a:cubicBezTo>
                      <a:pt x="89010" y="178952"/>
                      <a:pt x="85124" y="190739"/>
                      <a:pt x="77821" y="199868"/>
                    </a:cubicBezTo>
                    <a:cubicBezTo>
                      <a:pt x="53695" y="230026"/>
                      <a:pt x="58870" y="208590"/>
                      <a:pt x="38911" y="248507"/>
                    </a:cubicBezTo>
                    <a:cubicBezTo>
                      <a:pt x="34325" y="257678"/>
                      <a:pt x="32783" y="268089"/>
                      <a:pt x="29183" y="277690"/>
                    </a:cubicBezTo>
                    <a:cubicBezTo>
                      <a:pt x="1711" y="350950"/>
                      <a:pt x="16300" y="300041"/>
                      <a:pt x="0" y="365238"/>
                    </a:cubicBezTo>
                    <a:cubicBezTo>
                      <a:pt x="3243" y="465757"/>
                      <a:pt x="1015" y="566602"/>
                      <a:pt x="9728" y="666796"/>
                    </a:cubicBezTo>
                    <a:cubicBezTo>
                      <a:pt x="14025" y="716211"/>
                      <a:pt x="26881" y="764590"/>
                      <a:pt x="38911" y="812711"/>
                    </a:cubicBezTo>
                    <a:cubicBezTo>
                      <a:pt x="45396" y="838651"/>
                      <a:pt x="48435" y="865706"/>
                      <a:pt x="58366" y="890532"/>
                    </a:cubicBezTo>
                    <a:cubicBezTo>
                      <a:pt x="71336" y="922958"/>
                      <a:pt x="88807" y="953928"/>
                      <a:pt x="97277" y="987809"/>
                    </a:cubicBezTo>
                    <a:cubicBezTo>
                      <a:pt x="103762" y="1013749"/>
                      <a:pt x="108276" y="1040264"/>
                      <a:pt x="116732" y="1065630"/>
                    </a:cubicBezTo>
                    <a:cubicBezTo>
                      <a:pt x="119975" y="1075358"/>
                      <a:pt x="123973" y="1084865"/>
                      <a:pt x="126460" y="1094813"/>
                    </a:cubicBezTo>
                    <a:cubicBezTo>
                      <a:pt x="130470" y="1110853"/>
                      <a:pt x="132469" y="1127341"/>
                      <a:pt x="136187" y="1143451"/>
                    </a:cubicBezTo>
                    <a:cubicBezTo>
                      <a:pt x="159985" y="1246577"/>
                      <a:pt x="149518" y="1193441"/>
                      <a:pt x="175098" y="1289366"/>
                    </a:cubicBezTo>
                    <a:cubicBezTo>
                      <a:pt x="178602" y="1302508"/>
                      <a:pt x="193168" y="1370439"/>
                      <a:pt x="204281" y="1396370"/>
                    </a:cubicBezTo>
                    <a:cubicBezTo>
                      <a:pt x="240980" y="1482001"/>
                      <a:pt x="206990" y="1384366"/>
                      <a:pt x="243191" y="1483919"/>
                    </a:cubicBezTo>
                    <a:cubicBezTo>
                      <a:pt x="268740" y="1554179"/>
                      <a:pt x="246718" y="1526355"/>
                      <a:pt x="282102" y="1561741"/>
                    </a:cubicBezTo>
                    <a:cubicBezTo>
                      <a:pt x="285345" y="1571469"/>
                      <a:pt x="286850" y="1581960"/>
                      <a:pt x="291830" y="1590924"/>
                    </a:cubicBezTo>
                    <a:cubicBezTo>
                      <a:pt x="325688" y="1651869"/>
                      <a:pt x="338110" y="1656660"/>
                      <a:pt x="389106" y="1707656"/>
                    </a:cubicBezTo>
                    <a:cubicBezTo>
                      <a:pt x="416751" y="1735300"/>
                      <a:pt x="407015" y="1727396"/>
                      <a:pt x="447472" y="1756294"/>
                    </a:cubicBezTo>
                    <a:cubicBezTo>
                      <a:pt x="456985" y="1763089"/>
                      <a:pt x="466198" y="1770521"/>
                      <a:pt x="476655" y="1775749"/>
                    </a:cubicBezTo>
                    <a:cubicBezTo>
                      <a:pt x="485826" y="1780335"/>
                      <a:pt x="496667" y="1780891"/>
                      <a:pt x="505838" y="1785477"/>
                    </a:cubicBezTo>
                    <a:cubicBezTo>
                      <a:pt x="516295" y="1790705"/>
                      <a:pt x="524275" y="1800327"/>
                      <a:pt x="535021" y="1804932"/>
                    </a:cubicBezTo>
                    <a:cubicBezTo>
                      <a:pt x="547310" y="1810198"/>
                      <a:pt x="560881" y="1811760"/>
                      <a:pt x="573932" y="1814660"/>
                    </a:cubicBezTo>
                    <a:cubicBezTo>
                      <a:pt x="644366" y="1830312"/>
                      <a:pt x="599603" y="1816731"/>
                      <a:pt x="651753" y="1834115"/>
                    </a:cubicBezTo>
                    <a:cubicBezTo>
                      <a:pt x="729574" y="1830872"/>
                      <a:pt x="807513" y="1829746"/>
                      <a:pt x="885217" y="1824387"/>
                    </a:cubicBezTo>
                    <a:cubicBezTo>
                      <a:pt x="903367" y="1823135"/>
                      <a:pt x="943314" y="1813385"/>
                      <a:pt x="963038" y="1804932"/>
                    </a:cubicBezTo>
                    <a:cubicBezTo>
                      <a:pt x="976367" y="1799220"/>
                      <a:pt x="988192" y="1790063"/>
                      <a:pt x="1001949" y="1785477"/>
                    </a:cubicBezTo>
                    <a:cubicBezTo>
                      <a:pt x="1017634" y="1780249"/>
                      <a:pt x="1034374" y="1778992"/>
                      <a:pt x="1050587" y="1775749"/>
                    </a:cubicBezTo>
                    <a:cubicBezTo>
                      <a:pt x="1060315" y="1769264"/>
                      <a:pt x="1069619" y="1762094"/>
                      <a:pt x="1079770" y="1756294"/>
                    </a:cubicBezTo>
                    <a:cubicBezTo>
                      <a:pt x="1092361" y="1749099"/>
                      <a:pt x="1106384" y="1744524"/>
                      <a:pt x="1118681" y="1736838"/>
                    </a:cubicBezTo>
                    <a:cubicBezTo>
                      <a:pt x="1132429" y="1728245"/>
                      <a:pt x="1144398" y="1717079"/>
                      <a:pt x="1157591" y="1707656"/>
                    </a:cubicBezTo>
                    <a:cubicBezTo>
                      <a:pt x="1167105" y="1700861"/>
                      <a:pt x="1177975" y="1695899"/>
                      <a:pt x="1186774" y="1688200"/>
                    </a:cubicBezTo>
                    <a:cubicBezTo>
                      <a:pt x="1204029" y="1673102"/>
                      <a:pt x="1222695" y="1658640"/>
                      <a:pt x="1235413" y="1639562"/>
                    </a:cubicBezTo>
                    <a:cubicBezTo>
                      <a:pt x="1241898" y="1629834"/>
                      <a:pt x="1246070" y="1618078"/>
                      <a:pt x="1254868" y="1610379"/>
                    </a:cubicBezTo>
                    <a:cubicBezTo>
                      <a:pt x="1272465" y="1594981"/>
                      <a:pt x="1293779" y="1584438"/>
                      <a:pt x="1313234" y="1571468"/>
                    </a:cubicBezTo>
                    <a:cubicBezTo>
                      <a:pt x="1360472" y="1539976"/>
                      <a:pt x="1391638" y="1521957"/>
                      <a:pt x="1429966" y="1464464"/>
                    </a:cubicBezTo>
                    <a:cubicBezTo>
                      <a:pt x="1436451" y="1454736"/>
                      <a:pt x="1444193" y="1445738"/>
                      <a:pt x="1449421" y="1435281"/>
                    </a:cubicBezTo>
                    <a:cubicBezTo>
                      <a:pt x="1454007" y="1426110"/>
                      <a:pt x="1453461" y="1414630"/>
                      <a:pt x="1459149" y="1406098"/>
                    </a:cubicBezTo>
                    <a:cubicBezTo>
                      <a:pt x="1466780" y="1394652"/>
                      <a:pt x="1479886" y="1387774"/>
                      <a:pt x="1488332" y="1376915"/>
                    </a:cubicBezTo>
                    <a:cubicBezTo>
                      <a:pt x="1502687" y="1358458"/>
                      <a:pt x="1514273" y="1338004"/>
                      <a:pt x="1527243" y="1318549"/>
                    </a:cubicBezTo>
                    <a:lnTo>
                      <a:pt x="1566153" y="1260183"/>
                    </a:lnTo>
                    <a:lnTo>
                      <a:pt x="1585608" y="1231000"/>
                    </a:lnTo>
                    <a:cubicBezTo>
                      <a:pt x="1592093" y="1221272"/>
                      <a:pt x="1600722" y="1212672"/>
                      <a:pt x="1605064" y="1201817"/>
                    </a:cubicBezTo>
                    <a:cubicBezTo>
                      <a:pt x="1633203" y="1131468"/>
                      <a:pt x="1614832" y="1167709"/>
                      <a:pt x="1663430" y="1094813"/>
                    </a:cubicBezTo>
                    <a:lnTo>
                      <a:pt x="1682885" y="1065630"/>
                    </a:lnTo>
                    <a:cubicBezTo>
                      <a:pt x="1689370" y="1055902"/>
                      <a:pt x="1694073" y="1044714"/>
                      <a:pt x="1702340" y="1036447"/>
                    </a:cubicBezTo>
                    <a:lnTo>
                      <a:pt x="1721796" y="1016992"/>
                    </a:lnTo>
                    <a:cubicBezTo>
                      <a:pt x="1731860" y="986798"/>
                      <a:pt x="1732946" y="978953"/>
                      <a:pt x="1750979" y="948898"/>
                    </a:cubicBezTo>
                    <a:cubicBezTo>
                      <a:pt x="1763009" y="928848"/>
                      <a:pt x="1776919" y="909987"/>
                      <a:pt x="1789889" y="890532"/>
                    </a:cubicBezTo>
                    <a:lnTo>
                      <a:pt x="1809345" y="861349"/>
                    </a:lnTo>
                    <a:lnTo>
                      <a:pt x="1838528" y="773800"/>
                    </a:lnTo>
                    <a:cubicBezTo>
                      <a:pt x="1841770" y="764072"/>
                      <a:pt x="1846244" y="754672"/>
                      <a:pt x="1848255" y="744617"/>
                    </a:cubicBezTo>
                    <a:lnTo>
                      <a:pt x="1857983" y="695979"/>
                    </a:lnTo>
                    <a:cubicBezTo>
                      <a:pt x="1854740" y="618158"/>
                      <a:pt x="1854009" y="540191"/>
                      <a:pt x="1848255" y="462515"/>
                    </a:cubicBezTo>
                    <a:cubicBezTo>
                      <a:pt x="1847498" y="452289"/>
                      <a:pt x="1844680" y="441535"/>
                      <a:pt x="1838528" y="433332"/>
                    </a:cubicBezTo>
                    <a:cubicBezTo>
                      <a:pt x="1824771" y="414989"/>
                      <a:pt x="1806102" y="400907"/>
                      <a:pt x="1789889" y="384694"/>
                    </a:cubicBezTo>
                    <a:cubicBezTo>
                      <a:pt x="1780161" y="374966"/>
                      <a:pt x="1773011" y="361663"/>
                      <a:pt x="1760706" y="355511"/>
                    </a:cubicBezTo>
                    <a:cubicBezTo>
                      <a:pt x="1747736" y="349026"/>
                      <a:pt x="1733861" y="344100"/>
                      <a:pt x="1721796" y="336056"/>
                    </a:cubicBezTo>
                    <a:cubicBezTo>
                      <a:pt x="1714165" y="330968"/>
                      <a:pt x="1709677" y="322103"/>
                      <a:pt x="1702340" y="316600"/>
                    </a:cubicBezTo>
                    <a:cubicBezTo>
                      <a:pt x="1683634" y="302571"/>
                      <a:pt x="1660507" y="294224"/>
                      <a:pt x="1643974" y="277690"/>
                    </a:cubicBezTo>
                    <a:cubicBezTo>
                      <a:pt x="1637489" y="271205"/>
                      <a:pt x="1631856" y="263737"/>
                      <a:pt x="1624519" y="258234"/>
                    </a:cubicBezTo>
                    <a:cubicBezTo>
                      <a:pt x="1605813" y="244205"/>
                      <a:pt x="1588837" y="224995"/>
                      <a:pt x="1566153" y="219324"/>
                    </a:cubicBezTo>
                    <a:cubicBezTo>
                      <a:pt x="1553183" y="216081"/>
                      <a:pt x="1540048" y="213438"/>
                      <a:pt x="1527243" y="209596"/>
                    </a:cubicBezTo>
                    <a:cubicBezTo>
                      <a:pt x="1507600" y="203703"/>
                      <a:pt x="1488986" y="194163"/>
                      <a:pt x="1468877" y="190141"/>
                    </a:cubicBezTo>
                    <a:lnTo>
                      <a:pt x="1420238" y="180413"/>
                    </a:lnTo>
                    <a:cubicBezTo>
                      <a:pt x="1407268" y="173928"/>
                      <a:pt x="1394906" y="166050"/>
                      <a:pt x="1381328" y="160958"/>
                    </a:cubicBezTo>
                    <a:cubicBezTo>
                      <a:pt x="1368810" y="156264"/>
                      <a:pt x="1355223" y="155072"/>
                      <a:pt x="1342417" y="151230"/>
                    </a:cubicBezTo>
                    <a:cubicBezTo>
                      <a:pt x="1288044" y="134918"/>
                      <a:pt x="1316476" y="120425"/>
                      <a:pt x="1284051" y="112319"/>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1015" name="Google Shape;1015;p53"/>
              <p:cNvCxnSpPr>
                <a:stCxn id="1016" idx="1"/>
                <a:endCxn id="1017" idx="3"/>
              </p:cNvCxnSpPr>
              <p:nvPr/>
            </p:nvCxnSpPr>
            <p:spPr>
              <a:xfrm flipH="1">
                <a:off x="9563048" y="1801743"/>
                <a:ext cx="947400" cy="1200"/>
              </a:xfrm>
              <a:prstGeom prst="straightConnector1">
                <a:avLst/>
              </a:prstGeom>
              <a:noFill/>
              <a:ln w="76200" cap="flat" cmpd="sng">
                <a:solidFill>
                  <a:srgbClr val="0070C0"/>
                </a:solidFill>
                <a:prstDash val="solid"/>
                <a:round/>
                <a:headEnd type="none" w="sm" len="sm"/>
                <a:tailEnd type="none" w="sm" len="sm"/>
              </a:ln>
            </p:spPr>
          </p:cxnSp>
          <p:sp>
            <p:nvSpPr>
              <p:cNvPr id="1017" name="Google Shape;1017;p53"/>
              <p:cNvSpPr/>
              <p:nvPr/>
            </p:nvSpPr>
            <p:spPr>
              <a:xfrm>
                <a:off x="9139907" y="1634357"/>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C</a:t>
                </a:r>
                <a:endParaRPr sz="2133" b="0" i="0" u="none" strike="noStrike" cap="none">
                  <a:solidFill>
                    <a:srgbClr val="000000"/>
                  </a:solidFill>
                  <a:latin typeface="Calibri"/>
                  <a:ea typeface="Calibri"/>
                  <a:cs typeface="Calibri"/>
                  <a:sym typeface="Calibri"/>
                </a:endParaRPr>
              </a:p>
            </p:txBody>
          </p:sp>
          <p:sp>
            <p:nvSpPr>
              <p:cNvPr id="1016" name="Google Shape;1016;p53"/>
              <p:cNvSpPr/>
              <p:nvPr/>
            </p:nvSpPr>
            <p:spPr>
              <a:xfrm>
                <a:off x="10510448" y="1633143"/>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D</a:t>
                </a:r>
                <a:endParaRPr sz="2133" b="0" i="0" u="none" strike="noStrike" cap="none">
                  <a:solidFill>
                    <a:srgbClr val="000000"/>
                  </a:solidFill>
                  <a:latin typeface="Calibri"/>
                  <a:ea typeface="Calibri"/>
                  <a:cs typeface="Calibri"/>
                  <a:sym typeface="Calibri"/>
                </a:endParaRPr>
              </a:p>
            </p:txBody>
          </p:sp>
          <p:sp>
            <p:nvSpPr>
              <p:cNvPr id="1018" name="Google Shape;1018;p53"/>
              <p:cNvSpPr/>
              <p:nvPr/>
            </p:nvSpPr>
            <p:spPr>
              <a:xfrm>
                <a:off x="9822357" y="871795"/>
                <a:ext cx="423200" cy="337200"/>
              </a:xfrm>
              <a:prstGeom prst="rect">
                <a:avLst/>
              </a:prstGeom>
              <a:solidFill>
                <a:srgbClr val="CFE6F6"/>
              </a:solidFill>
              <a:ln w="19050" cap="flat" cmpd="sng">
                <a:solidFill>
                  <a:srgbClr val="BFBFB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BFBFBF"/>
                    </a:solidFill>
                    <a:latin typeface="Calibri"/>
                    <a:ea typeface="Calibri"/>
                    <a:cs typeface="Calibri"/>
                    <a:sym typeface="Calibri"/>
                  </a:rPr>
                  <a:t>B</a:t>
                </a:r>
                <a:endParaRPr sz="2133" b="0" i="0" u="none" strike="noStrike" cap="none">
                  <a:solidFill>
                    <a:srgbClr val="BFBFBF"/>
                  </a:solidFill>
                  <a:latin typeface="Calibri"/>
                  <a:ea typeface="Calibri"/>
                  <a:cs typeface="Calibri"/>
                  <a:sym typeface="Calibri"/>
                </a:endParaRPr>
              </a:p>
            </p:txBody>
          </p:sp>
          <p:sp>
            <p:nvSpPr>
              <p:cNvPr id="1019" name="Google Shape;1019;p53"/>
              <p:cNvSpPr/>
              <p:nvPr/>
            </p:nvSpPr>
            <p:spPr>
              <a:xfrm>
                <a:off x="8863077" y="570568"/>
                <a:ext cx="423200" cy="337200"/>
              </a:xfrm>
              <a:prstGeom prst="rect">
                <a:avLst/>
              </a:prstGeom>
              <a:solidFill>
                <a:srgbClr val="CFE6F6"/>
              </a:solidFill>
              <a:ln w="19050" cap="flat" cmpd="sng">
                <a:solidFill>
                  <a:srgbClr val="BFBFB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BFBFBF"/>
                    </a:solidFill>
                    <a:latin typeface="Calibri"/>
                    <a:ea typeface="Calibri"/>
                    <a:cs typeface="Calibri"/>
                    <a:sym typeface="Calibri"/>
                  </a:rPr>
                  <a:t>A</a:t>
                </a:r>
                <a:endParaRPr sz="2133" b="0" i="0" u="none" strike="noStrike" cap="none">
                  <a:solidFill>
                    <a:srgbClr val="BFBFBF"/>
                  </a:solidFill>
                  <a:latin typeface="Calibri"/>
                  <a:ea typeface="Calibri"/>
                  <a:cs typeface="Calibri"/>
                  <a:sym typeface="Calibri"/>
                </a:endParaRPr>
              </a:p>
            </p:txBody>
          </p:sp>
          <p:cxnSp>
            <p:nvCxnSpPr>
              <p:cNvPr id="1020" name="Google Shape;1020;p53"/>
              <p:cNvCxnSpPr>
                <a:stCxn id="1016" idx="0"/>
                <a:endCxn id="1018" idx="3"/>
              </p:cNvCxnSpPr>
              <p:nvPr/>
            </p:nvCxnSpPr>
            <p:spPr>
              <a:xfrm rot="10800000">
                <a:off x="10245648" y="1040343"/>
                <a:ext cx="476400" cy="592800"/>
              </a:xfrm>
              <a:prstGeom prst="straightConnector1">
                <a:avLst/>
              </a:prstGeom>
              <a:noFill/>
              <a:ln w="19050" cap="flat" cmpd="sng">
                <a:solidFill>
                  <a:schemeClr val="dk2"/>
                </a:solidFill>
                <a:prstDash val="solid"/>
                <a:round/>
                <a:headEnd type="none" w="sm" len="sm"/>
                <a:tailEnd type="none" w="sm" len="sm"/>
              </a:ln>
            </p:spPr>
          </p:cxnSp>
          <p:cxnSp>
            <p:nvCxnSpPr>
              <p:cNvPr id="1021" name="Google Shape;1021;p53"/>
              <p:cNvCxnSpPr>
                <a:stCxn id="1018" idx="1"/>
                <a:endCxn id="1019" idx="3"/>
              </p:cNvCxnSpPr>
              <p:nvPr/>
            </p:nvCxnSpPr>
            <p:spPr>
              <a:xfrm rot="10800000">
                <a:off x="9286257" y="739195"/>
                <a:ext cx="536100" cy="301200"/>
              </a:xfrm>
              <a:prstGeom prst="straightConnector1">
                <a:avLst/>
              </a:prstGeom>
              <a:noFill/>
              <a:ln w="19050" cap="flat" cmpd="sng">
                <a:solidFill>
                  <a:schemeClr val="dk2"/>
                </a:solidFill>
                <a:prstDash val="solid"/>
                <a:round/>
                <a:headEnd type="none" w="sm" len="sm"/>
                <a:tailEnd type="none" w="sm" len="sm"/>
              </a:ln>
            </p:spPr>
          </p:cxnSp>
          <p:cxnSp>
            <p:nvCxnSpPr>
              <p:cNvPr id="1022" name="Google Shape;1022;p53"/>
              <p:cNvCxnSpPr>
                <a:stCxn id="1017" idx="0"/>
                <a:endCxn id="1019" idx="2"/>
              </p:cNvCxnSpPr>
              <p:nvPr/>
            </p:nvCxnSpPr>
            <p:spPr>
              <a:xfrm rot="10800000">
                <a:off x="9074607" y="907757"/>
                <a:ext cx="276900" cy="726600"/>
              </a:xfrm>
              <a:prstGeom prst="straightConnector1">
                <a:avLst/>
              </a:prstGeom>
              <a:noFill/>
              <a:ln w="19050" cap="flat" cmpd="sng">
                <a:solidFill>
                  <a:schemeClr val="dk2"/>
                </a:solidFill>
                <a:prstDash val="solid"/>
                <a:round/>
                <a:headEnd type="none" w="sm" len="sm"/>
                <a:tailEnd type="none" w="sm" len="sm"/>
              </a:ln>
            </p:spPr>
          </p:cxnSp>
          <p:sp>
            <p:nvSpPr>
              <p:cNvPr id="1023" name="Google Shape;1023;p53"/>
              <p:cNvSpPr txBox="1"/>
              <p:nvPr/>
            </p:nvSpPr>
            <p:spPr>
              <a:xfrm>
                <a:off x="9813827" y="198925"/>
                <a:ext cx="1316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6"/>
                    </a:solidFill>
                    <a:latin typeface="Quattrocento Sans"/>
                    <a:ea typeface="Quattrocento Sans"/>
                    <a:cs typeface="Quattrocento Sans"/>
                    <a:sym typeface="Quattrocento Sans"/>
                  </a:rPr>
                  <a:t>KNOWN</a:t>
                </a:r>
                <a:endParaRPr/>
              </a:p>
            </p:txBody>
          </p:sp>
          <p:sp>
            <p:nvSpPr>
              <p:cNvPr id="1024" name="Google Shape;1024;p53"/>
              <p:cNvSpPr txBox="1"/>
              <p:nvPr/>
            </p:nvSpPr>
            <p:spPr>
              <a:xfrm>
                <a:off x="10611535" y="719174"/>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sp>
            <p:nvSpPr>
              <p:cNvPr id="1025" name="Google Shape;1025;p53"/>
              <p:cNvSpPr txBox="1"/>
              <p:nvPr/>
            </p:nvSpPr>
            <p:spPr>
              <a:xfrm>
                <a:off x="8924230" y="272233"/>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400">
                  <a:solidFill>
                    <a:srgbClr val="FF0000"/>
                  </a:solidFill>
                  <a:latin typeface="Calibri"/>
                  <a:ea typeface="Calibri"/>
                  <a:cs typeface="Calibri"/>
                  <a:sym typeface="Calibri"/>
                </a:endParaRPr>
              </a:p>
            </p:txBody>
          </p:sp>
          <p:sp>
            <p:nvSpPr>
              <p:cNvPr id="1026" name="Google Shape;1026;p53"/>
              <p:cNvSpPr txBox="1"/>
              <p:nvPr/>
            </p:nvSpPr>
            <p:spPr>
              <a:xfrm>
                <a:off x="9889526" y="552399"/>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1027" name="Google Shape;1027;p53"/>
              <p:cNvSpPr txBox="1"/>
              <p:nvPr/>
            </p:nvSpPr>
            <p:spPr>
              <a:xfrm>
                <a:off x="9274245" y="1330419"/>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3</a:t>
                </a:r>
                <a:endParaRPr sz="2000">
                  <a:solidFill>
                    <a:srgbClr val="FF0000"/>
                  </a:solidFill>
                  <a:latin typeface="Calibri"/>
                  <a:ea typeface="Calibri"/>
                  <a:cs typeface="Calibri"/>
                  <a:sym typeface="Calibri"/>
                </a:endParaRPr>
              </a:p>
            </p:txBody>
          </p:sp>
          <p:sp>
            <p:nvSpPr>
              <p:cNvPr id="1028" name="Google Shape;1028;p53"/>
              <p:cNvSpPr txBox="1"/>
              <p:nvPr/>
            </p:nvSpPr>
            <p:spPr>
              <a:xfrm>
                <a:off x="10636117" y="1286593"/>
                <a:ext cx="49422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1029" name="Google Shape;1029;p53"/>
              <p:cNvSpPr txBox="1"/>
              <p:nvPr/>
            </p:nvSpPr>
            <p:spPr>
              <a:xfrm>
                <a:off x="9416969" y="524266"/>
                <a:ext cx="3401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030" name="Google Shape;1030;p53"/>
              <p:cNvSpPr txBox="1"/>
              <p:nvPr/>
            </p:nvSpPr>
            <p:spPr>
              <a:xfrm>
                <a:off x="8922862" y="1036654"/>
                <a:ext cx="3401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1031" name="Google Shape;1031;p53"/>
              <p:cNvSpPr txBox="1"/>
              <p:nvPr/>
            </p:nvSpPr>
            <p:spPr>
              <a:xfrm>
                <a:off x="10359034" y="959404"/>
                <a:ext cx="3401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sp>
            <p:nvSpPr>
              <p:cNvPr id="1032" name="Google Shape;1032;p53"/>
              <p:cNvSpPr txBox="1"/>
              <p:nvPr/>
            </p:nvSpPr>
            <p:spPr>
              <a:xfrm>
                <a:off x="9848988" y="1723612"/>
                <a:ext cx="3401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033" name="Google Shape;1033;p53"/>
              <p:cNvSpPr txBox="1"/>
              <p:nvPr/>
            </p:nvSpPr>
            <p:spPr>
              <a:xfrm>
                <a:off x="7950783" y="44493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pSp>
        <p:sp>
          <p:nvSpPr>
            <p:cNvPr id="1034" name="Google Shape;1034;p53"/>
            <p:cNvSpPr txBox="1"/>
            <p:nvPr/>
          </p:nvSpPr>
          <p:spPr>
            <a:xfrm>
              <a:off x="9532511" y="1720181"/>
              <a:ext cx="30649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Quattrocento Sans"/>
                  <a:ea typeface="Quattrocento Sans"/>
                  <a:cs typeface="Quattrocento Sans"/>
                  <a:sym typeface="Quattrocento Sans"/>
                </a:rPr>
                <a:t>u</a:t>
              </a:r>
              <a:endParaRPr/>
            </a:p>
          </p:txBody>
        </p:sp>
        <p:sp>
          <p:nvSpPr>
            <p:cNvPr id="1035" name="Google Shape;1035;p53"/>
            <p:cNvSpPr txBox="1"/>
            <p:nvPr/>
          </p:nvSpPr>
          <p:spPr>
            <a:xfrm>
              <a:off x="10238643" y="1736605"/>
              <a:ext cx="29367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Quattrocento Sans"/>
                  <a:ea typeface="Quattrocento Sans"/>
                  <a:cs typeface="Quattrocento Sans"/>
                  <a:sym typeface="Quattrocento Sans"/>
                </a:rPr>
                <a:t>v</a:t>
              </a:r>
              <a:endParaRPr/>
            </a:p>
          </p:txBody>
        </p:sp>
      </p:grpSp>
      <p:sp>
        <p:nvSpPr>
          <p:cNvPr id="1036" name="Google Shape;1036;p53"/>
          <p:cNvSpPr txBox="1"/>
          <p:nvPr/>
        </p:nvSpPr>
        <p:spPr>
          <a:xfrm>
            <a:off x="3924150" y="2917188"/>
            <a:ext cx="7629300" cy="480101"/>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3"/>
                </a:solidFill>
                <a:latin typeface="Consolas"/>
                <a:ea typeface="Consolas"/>
                <a:cs typeface="Consolas"/>
                <a:sym typeface="Consolas"/>
              </a:rPr>
              <a:t>Set</a:t>
            </a:r>
            <a:r>
              <a:rPr lang="en-US" sz="1600" dirty="0">
                <a:solidFill>
                  <a:schemeClr val="dk1"/>
                </a:solidFill>
                <a:latin typeface="Consolas"/>
                <a:ea typeface="Consolas"/>
                <a:cs typeface="Consolas"/>
                <a:sym typeface="Consolas"/>
              </a:rPr>
              <a:t> known; </a:t>
            </a:r>
            <a:r>
              <a:rPr lang="en-US" sz="1600" dirty="0">
                <a:solidFill>
                  <a:schemeClr val="accent3"/>
                </a:solidFill>
                <a:latin typeface="Consolas"/>
                <a:ea typeface="Consolas"/>
                <a:cs typeface="Consolas"/>
                <a:sym typeface="Consolas"/>
              </a:rPr>
              <a:t>Map</a:t>
            </a:r>
            <a:r>
              <a:rPr lang="en-US" sz="1600" dirty="0">
                <a:solidFill>
                  <a:schemeClr val="dk1"/>
                </a:solidFill>
                <a:latin typeface="Consolas"/>
                <a:ea typeface="Consolas"/>
                <a:cs typeface="Consolas"/>
                <a:sym typeface="Consolas"/>
              </a:rPr>
              <a:t> PN, SD;</a:t>
            </a:r>
            <a:endParaRPr dirty="0"/>
          </a:p>
        </p:txBody>
      </p:sp>
      <p:sp>
        <p:nvSpPr>
          <p:cNvPr id="1037" name="Google Shape;1037;p53"/>
          <p:cNvSpPr txBox="1"/>
          <p:nvPr/>
        </p:nvSpPr>
        <p:spPr>
          <a:xfrm>
            <a:off x="3924150" y="3290975"/>
            <a:ext cx="7629300" cy="480101"/>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initialize SD with all nodes mapped to ∞, except start to 0</a:t>
            </a:r>
            <a:endParaRPr dirty="0"/>
          </a:p>
        </p:txBody>
      </p:sp>
      <p:sp>
        <p:nvSpPr>
          <p:cNvPr id="1038" name="Google Shape;1038;p53"/>
          <p:cNvSpPr txBox="1"/>
          <p:nvPr/>
        </p:nvSpPr>
        <p:spPr>
          <a:xfrm>
            <a:off x="3924150" y="3586475"/>
            <a:ext cx="7629300" cy="1366498"/>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sz="1600" dirty="0">
              <a:solidFill>
                <a:schemeClr val="dk1"/>
              </a:solidFill>
              <a:latin typeface="Consolas"/>
              <a:ea typeface="Consolas"/>
              <a:cs typeface="Consolas"/>
              <a:sym typeface="Consolas"/>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2"/>
                </a:solidFill>
                <a:latin typeface="Consolas"/>
                <a:ea typeface="Consolas"/>
                <a:cs typeface="Consolas"/>
                <a:sym typeface="Consolas"/>
              </a:rPr>
              <a:t>while</a:t>
            </a:r>
            <a:r>
              <a:rPr lang="en-US" sz="1600" dirty="0">
                <a:solidFill>
                  <a:schemeClr val="dk1"/>
                </a:solidFill>
                <a:latin typeface="Consolas"/>
                <a:ea typeface="Consolas"/>
                <a:cs typeface="Consolas"/>
                <a:sym typeface="Consolas"/>
              </a:rPr>
              <a:t> (there are unknown nodes):</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let u be the closest unknown node</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known.</a:t>
            </a:r>
            <a:r>
              <a:rPr lang="en-US" sz="1600" b="1" dirty="0" err="1">
                <a:solidFill>
                  <a:schemeClr val="dk1"/>
                </a:solidFill>
                <a:latin typeface="Consolas"/>
                <a:ea typeface="Consolas"/>
                <a:cs typeface="Consolas"/>
                <a:sym typeface="Consolas"/>
              </a:rPr>
              <a:t>add</a:t>
            </a:r>
            <a:r>
              <a:rPr lang="en-US" sz="1600" dirty="0">
                <a:solidFill>
                  <a:schemeClr val="dk1"/>
                </a:solidFill>
                <a:latin typeface="Consolas"/>
                <a:ea typeface="Consolas"/>
                <a:cs typeface="Consolas"/>
                <a:sym typeface="Consolas"/>
              </a:rPr>
              <a:t>(u);</a:t>
            </a:r>
            <a:endParaRPr dirty="0"/>
          </a:p>
        </p:txBody>
      </p:sp>
      <p:sp>
        <p:nvSpPr>
          <p:cNvPr id="1039" name="Google Shape;1039;p53"/>
          <p:cNvSpPr txBox="1"/>
          <p:nvPr/>
        </p:nvSpPr>
        <p:spPr>
          <a:xfrm>
            <a:off x="3871950" y="4472175"/>
            <a:ext cx="7733700" cy="1329564"/>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2"/>
                </a:solidFill>
                <a:latin typeface="Consolas"/>
                <a:ea typeface="Consolas"/>
                <a:cs typeface="Consolas"/>
                <a:sym typeface="Consolas"/>
              </a:rPr>
              <a:t>for</a:t>
            </a:r>
            <a:r>
              <a:rPr lang="en-US" sz="1600" dirty="0">
                <a:solidFill>
                  <a:schemeClr val="dk1"/>
                </a:solidFill>
                <a:latin typeface="Consolas"/>
                <a:ea typeface="Consolas"/>
                <a:cs typeface="Consolas"/>
                <a:sym typeface="Consolas"/>
              </a:rPr>
              <a:t> each edge (</a:t>
            </a:r>
            <a:r>
              <a:rPr lang="en-US" sz="1600" dirty="0" err="1">
                <a:solidFill>
                  <a:schemeClr val="dk1"/>
                </a:solidFill>
                <a:latin typeface="Consolas"/>
                <a:ea typeface="Consolas"/>
                <a:cs typeface="Consolas"/>
                <a:sym typeface="Consolas"/>
              </a:rPr>
              <a:t>u,v</a:t>
            </a:r>
            <a:r>
              <a:rPr lang="en-US" sz="1600" dirty="0">
                <a:solidFill>
                  <a:schemeClr val="dk1"/>
                </a:solidFill>
                <a:latin typeface="Consolas"/>
                <a:ea typeface="Consolas"/>
                <a:cs typeface="Consolas"/>
                <a:sym typeface="Consolas"/>
              </a:rPr>
              <a:t>) from u with weight w:</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oldDist</a:t>
            </a:r>
            <a:r>
              <a:rPr lang="en-US" sz="1600" dirty="0">
                <a:solidFill>
                  <a:schemeClr val="dk1"/>
                </a:solidFill>
                <a:latin typeface="Consolas"/>
                <a:ea typeface="Consolas"/>
                <a:cs typeface="Consolas"/>
                <a:sym typeface="Consolas"/>
              </a:rPr>
              <a:t> = </a:t>
            </a:r>
            <a:r>
              <a:rPr lang="en-US" sz="160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dirty="0">
                <a:solidFill>
                  <a:schemeClr val="dk1"/>
                </a:solidFill>
                <a:latin typeface="Consolas"/>
                <a:ea typeface="Consolas"/>
                <a:cs typeface="Consolas"/>
                <a:sym typeface="Consolas"/>
              </a:rPr>
              <a:t>(v)      </a:t>
            </a:r>
            <a:r>
              <a:rPr lang="en-US" sz="1600" dirty="0">
                <a:solidFill>
                  <a:srgbClr val="6EA0C0"/>
                </a:solidFill>
                <a:latin typeface="Consolas"/>
                <a:ea typeface="Consolas"/>
                <a:cs typeface="Consolas"/>
                <a:sym typeface="Consolas"/>
              </a:rPr>
              <a:t>// previous best path to v</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newDist</a:t>
            </a:r>
            <a:r>
              <a:rPr lang="en-US" sz="1600" dirty="0">
                <a:solidFill>
                  <a:schemeClr val="dk1"/>
                </a:solidFill>
                <a:latin typeface="Consolas"/>
                <a:ea typeface="Consolas"/>
                <a:cs typeface="Consolas"/>
                <a:sym typeface="Consolas"/>
              </a:rPr>
              <a:t> = </a:t>
            </a:r>
            <a:r>
              <a:rPr lang="en-US" sz="160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dirty="0">
                <a:solidFill>
                  <a:schemeClr val="dk1"/>
                </a:solidFill>
                <a:latin typeface="Consolas"/>
                <a:ea typeface="Consolas"/>
                <a:cs typeface="Consolas"/>
                <a:sym typeface="Consolas"/>
              </a:rPr>
              <a:t>(u) + w  </a:t>
            </a:r>
            <a:r>
              <a:rPr lang="en-US" sz="1600" dirty="0">
                <a:solidFill>
                  <a:srgbClr val="6EA0C0"/>
                </a:solidFill>
                <a:latin typeface="Consolas"/>
                <a:ea typeface="Consolas"/>
                <a:cs typeface="Consolas"/>
                <a:sym typeface="Consolas"/>
              </a:rPr>
              <a:t>// what if we went through u?</a:t>
            </a:r>
            <a:endParaRPr dirty="0">
              <a:solidFill>
                <a:schemeClr val="dk1"/>
              </a:solidFill>
            </a:endParaRPr>
          </a:p>
        </p:txBody>
      </p:sp>
      <p:sp>
        <p:nvSpPr>
          <p:cNvPr id="1040" name="Google Shape;1040;p53"/>
          <p:cNvSpPr txBox="1"/>
          <p:nvPr/>
        </p:nvSpPr>
        <p:spPr>
          <a:xfrm>
            <a:off x="3831750" y="5655275"/>
            <a:ext cx="7814100" cy="1071032"/>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2"/>
                </a:solidFill>
                <a:latin typeface="Consolas"/>
                <a:ea typeface="Consolas"/>
                <a:cs typeface="Consolas"/>
                <a:sym typeface="Consolas"/>
              </a:rPr>
              <a:t>if</a:t>
            </a: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newDist</a:t>
            </a:r>
            <a:r>
              <a:rPr lang="en-US" sz="1600" dirty="0">
                <a:solidFill>
                  <a:schemeClr val="dk1"/>
                </a:solidFill>
                <a:latin typeface="Consolas"/>
                <a:ea typeface="Consolas"/>
                <a:cs typeface="Consolas"/>
                <a:sym typeface="Consolas"/>
              </a:rPr>
              <a:t> &lt; </a:t>
            </a:r>
            <a:r>
              <a:rPr lang="en-US" sz="1600" dirty="0" err="1">
                <a:solidFill>
                  <a:schemeClr val="dk1"/>
                </a:solidFill>
                <a:latin typeface="Consolas"/>
                <a:ea typeface="Consolas"/>
                <a:cs typeface="Consolas"/>
                <a:sym typeface="Consolas"/>
              </a:rPr>
              <a:t>oldDist</a:t>
            </a:r>
            <a:r>
              <a:rPr lang="en-US" sz="1600" dirty="0">
                <a:solidFill>
                  <a:schemeClr val="dk1"/>
                </a:solidFill>
                <a:latin typeface="Consolas"/>
                <a:ea typeface="Consolas"/>
                <a:cs typeface="Consolas"/>
                <a:sym typeface="Consolas"/>
              </a:rPr>
              <a:t>):</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put</a:t>
            </a:r>
            <a:r>
              <a:rPr lang="en-US" sz="1600" dirty="0">
                <a:solidFill>
                  <a:schemeClr val="dk1"/>
                </a:solidFill>
                <a:latin typeface="Consolas"/>
                <a:ea typeface="Consolas"/>
                <a:cs typeface="Consolas"/>
                <a:sym typeface="Consolas"/>
              </a:rPr>
              <a:t>(v, </a:t>
            </a:r>
            <a:r>
              <a:rPr lang="en-US" sz="1600" dirty="0" err="1">
                <a:solidFill>
                  <a:schemeClr val="dk1"/>
                </a:solidFill>
                <a:latin typeface="Consolas"/>
                <a:ea typeface="Consolas"/>
                <a:cs typeface="Consolas"/>
                <a:sym typeface="Consolas"/>
              </a:rPr>
              <a:t>newDist</a:t>
            </a:r>
            <a:r>
              <a:rPr lang="en-US" sz="1600" dirty="0">
                <a:solidFill>
                  <a:schemeClr val="dk1"/>
                </a:solidFill>
                <a:latin typeface="Consolas"/>
                <a:ea typeface="Consolas"/>
                <a:cs typeface="Consolas"/>
                <a:sym typeface="Consolas"/>
              </a:rPr>
              <a:t>)</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PN.</a:t>
            </a:r>
            <a:r>
              <a:rPr lang="en-US" sz="1600" b="1" dirty="0" err="1">
                <a:solidFill>
                  <a:schemeClr val="dk1"/>
                </a:solidFill>
                <a:latin typeface="Consolas"/>
                <a:ea typeface="Consolas"/>
                <a:cs typeface="Consolas"/>
                <a:sym typeface="Consolas"/>
              </a:rPr>
              <a:t>put</a:t>
            </a:r>
            <a:r>
              <a:rPr lang="en-US" sz="1600" dirty="0">
                <a:solidFill>
                  <a:schemeClr val="dk1"/>
                </a:solidFill>
                <a:latin typeface="Consolas"/>
                <a:ea typeface="Consolas"/>
                <a:cs typeface="Consolas"/>
                <a:sym typeface="Consolas"/>
              </a:rPr>
              <a:t>(v, u)</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6"/>
                                        </p:tgtEl>
                                        <p:attrNameLst>
                                          <p:attrName>style.visibility</p:attrName>
                                        </p:attrNameLst>
                                      </p:cBhvr>
                                      <p:to>
                                        <p:strVal val="visible"/>
                                      </p:to>
                                    </p:set>
                                    <p:animEffect transition="in" filter="fade">
                                      <p:cBhvr>
                                        <p:cTn id="7" dur="1"/>
                                        <p:tgtEl>
                                          <p:spTgt spid="1006"/>
                                        </p:tgtEl>
                                      </p:cBhvr>
                                    </p:animEffect>
                                  </p:childTnLst>
                                </p:cTn>
                              </p:par>
                              <p:par>
                                <p:cTn id="8" presetID="10" presetClass="entr" presetSubtype="0" fill="hold" nodeType="withEffect">
                                  <p:stCondLst>
                                    <p:cond delay="0"/>
                                  </p:stCondLst>
                                  <p:childTnLst>
                                    <p:set>
                                      <p:cBhvr>
                                        <p:cTn id="9" dur="1" fill="hold">
                                          <p:stCondLst>
                                            <p:cond delay="0"/>
                                          </p:stCondLst>
                                        </p:cTn>
                                        <p:tgtEl>
                                          <p:spTgt spid="1036"/>
                                        </p:tgtEl>
                                        <p:attrNameLst>
                                          <p:attrName>style.visibility</p:attrName>
                                        </p:attrNameLst>
                                      </p:cBhvr>
                                      <p:to>
                                        <p:strVal val="visible"/>
                                      </p:to>
                                    </p:set>
                                    <p:animEffect transition="in" filter="fade">
                                      <p:cBhvr>
                                        <p:cTn id="10" dur="1000"/>
                                        <p:tgtEl>
                                          <p:spTgt spid="103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7"/>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1037"/>
                                        </p:tgtEl>
                                        <p:attrNameLst>
                                          <p:attrName>style.visibility</p:attrName>
                                        </p:attrNameLst>
                                      </p:cBhvr>
                                      <p:to>
                                        <p:strVal val="visible"/>
                                      </p:to>
                                    </p:set>
                                    <p:animEffect transition="in" filter="fade">
                                      <p:cBhvr>
                                        <p:cTn id="17" dur="1000"/>
                                        <p:tgtEl>
                                          <p:spTgt spid="103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008"/>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1038"/>
                                        </p:tgtEl>
                                        <p:attrNameLst>
                                          <p:attrName>style.visibility</p:attrName>
                                        </p:attrNameLst>
                                      </p:cBhvr>
                                      <p:to>
                                        <p:strVal val="visible"/>
                                      </p:to>
                                    </p:set>
                                    <p:animEffect transition="in" filter="fade">
                                      <p:cBhvr>
                                        <p:cTn id="24" dur="1000"/>
                                        <p:tgtEl>
                                          <p:spTgt spid="1038"/>
                                        </p:tgtEl>
                                      </p:cBhvr>
                                    </p:animEffect>
                                  </p:childTnLst>
                                </p:cTn>
                              </p:par>
                              <p:par>
                                <p:cTn id="25" presetID="1" presetClass="entr" presetSubtype="0" fill="hold" nodeType="withEffect">
                                  <p:stCondLst>
                                    <p:cond delay="0"/>
                                  </p:stCondLst>
                                  <p:childTnLst>
                                    <p:set>
                                      <p:cBhvr>
                                        <p:cTn id="26" dur="1" fill="hold">
                                          <p:stCondLst>
                                            <p:cond delay="0"/>
                                          </p:stCondLst>
                                        </p:cTn>
                                        <p:tgtEl>
                                          <p:spTgt spid="1011"/>
                                        </p:tgtEl>
                                        <p:attrNameLst>
                                          <p:attrName>style.visibility</p:attrName>
                                        </p:attrNameLst>
                                      </p:cBhvr>
                                      <p:to>
                                        <p:strVal val="visible"/>
                                      </p:to>
                                    </p:se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1040"/>
                                        </p:tgtEl>
                                        <p:attrNameLst>
                                          <p:attrName>style.visibility</p:attrName>
                                        </p:attrNameLst>
                                      </p:cBhvr>
                                      <p:to>
                                        <p:strVal val="visible"/>
                                      </p:to>
                                    </p:set>
                                    <p:animEffect transition="in" filter="fade">
                                      <p:cBhvr>
                                        <p:cTn id="30" dur="1000"/>
                                        <p:tgtEl>
                                          <p:spTgt spid="1040"/>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09"/>
                                        </p:tgtEl>
                                        <p:attrNameLst>
                                          <p:attrName>style.visibility</p:attrName>
                                        </p:attrNameLst>
                                      </p:cBhvr>
                                      <p:to>
                                        <p:strVal val="visible"/>
                                      </p:to>
                                    </p:set>
                                  </p:childTnLst>
                                </p:cTn>
                              </p:par>
                              <p:par>
                                <p:cTn id="35" presetID="10" presetClass="entr" presetSubtype="0" fill="hold" nodeType="withEffect">
                                  <p:stCondLst>
                                    <p:cond delay="0"/>
                                  </p:stCondLst>
                                  <p:childTnLst>
                                    <p:set>
                                      <p:cBhvr>
                                        <p:cTn id="36" dur="1" fill="hold">
                                          <p:stCondLst>
                                            <p:cond delay="0"/>
                                          </p:stCondLst>
                                        </p:cTn>
                                        <p:tgtEl>
                                          <p:spTgt spid="1039"/>
                                        </p:tgtEl>
                                        <p:attrNameLst>
                                          <p:attrName>style.visibility</p:attrName>
                                        </p:attrNameLst>
                                      </p:cBhvr>
                                      <p:to>
                                        <p:strVal val="visible"/>
                                      </p:to>
                                    </p:set>
                                    <p:animEffect transition="in" filter="fade">
                                      <p:cBhvr>
                                        <p:cTn id="37" dur="1000"/>
                                        <p:tgtEl>
                                          <p:spTgt spid="1039"/>
                                        </p:tgtEl>
                                      </p:cBhvr>
                                    </p:animEffect>
                                  </p:childTnLst>
                                </p:cTn>
                              </p:par>
                              <p:par>
                                <p:cTn id="38" presetID="1" presetClass="entr" presetSubtype="0" fill="hold" nodeType="withEffect">
                                  <p:stCondLst>
                                    <p:cond delay="0"/>
                                  </p:stCondLst>
                                  <p:childTnLst>
                                    <p:set>
                                      <p:cBhvr>
                                        <p:cTn id="39" dur="1" fill="hold">
                                          <p:stCondLst>
                                            <p:cond delay="0"/>
                                          </p:stCondLst>
                                        </p:cTn>
                                        <p:tgtEl>
                                          <p:spTgt spid="1010">
                                            <p:txEl>
                                              <p:pRg st="0" end="0"/>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010">
                                            <p:txEl>
                                              <p:pRg st="1" end="1"/>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010">
                                            <p:txEl>
                                              <p:pRg st="2" end="2"/>
                                            </p:txEl>
                                          </p:spTgt>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010">
                                            <p:txEl>
                                              <p:pRg st="3" end="3"/>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0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4"/>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Graph Terminology</a:t>
            </a:r>
            <a:endParaRPr dirty="0"/>
          </a:p>
        </p:txBody>
      </p:sp>
      <p:sp>
        <p:nvSpPr>
          <p:cNvPr id="249" name="Google Shape;249;p24"/>
          <p:cNvSpPr txBox="1">
            <a:spLocks noGrp="1"/>
          </p:cNvSpPr>
          <p:nvPr>
            <p:ph type="body" idx="1"/>
          </p:nvPr>
        </p:nvSpPr>
        <p:spPr>
          <a:xfrm>
            <a:off x="575250" y="1463850"/>
            <a:ext cx="7146300" cy="4770600"/>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0"/>
              </a:spcBef>
              <a:spcAft>
                <a:spcPts val="0"/>
              </a:spcAft>
              <a:buNone/>
            </a:pPr>
            <a:r>
              <a:rPr lang="en-US" sz="2500" u="sng" dirty="0"/>
              <a:t>Graph Direction</a:t>
            </a:r>
            <a:endParaRPr sz="2500" dirty="0"/>
          </a:p>
          <a:p>
            <a:pPr marL="457200" lvl="0" indent="-342900" algn="l" rtl="0">
              <a:lnSpc>
                <a:spcPct val="90000"/>
              </a:lnSpc>
              <a:spcBef>
                <a:spcPts val="400"/>
              </a:spcBef>
              <a:spcAft>
                <a:spcPts val="0"/>
              </a:spcAft>
              <a:buClr>
                <a:srgbClr val="4C3283"/>
              </a:buClr>
              <a:buSzPts val="1800"/>
              <a:buChar char="●"/>
            </a:pPr>
            <a:r>
              <a:rPr lang="en-US" sz="1800" b="1" dirty="0">
                <a:solidFill>
                  <a:srgbClr val="4C3282"/>
                </a:solidFill>
              </a:rPr>
              <a:t>Undirected graph</a:t>
            </a:r>
            <a:r>
              <a:rPr lang="en-US" sz="1800" dirty="0"/>
              <a:t> – edges have no direction and are two-way</a:t>
            </a:r>
            <a:endParaRPr sz="1800" dirty="0"/>
          </a:p>
          <a:p>
            <a:pPr marL="914400" lvl="1" indent="-342900" algn="l" rtl="0">
              <a:lnSpc>
                <a:spcPct val="100000"/>
              </a:lnSpc>
              <a:spcBef>
                <a:spcPts val="0"/>
              </a:spcBef>
              <a:spcAft>
                <a:spcPts val="0"/>
              </a:spcAft>
              <a:buClr>
                <a:srgbClr val="B6A479"/>
              </a:buClr>
              <a:buSzPts val="1800"/>
              <a:buFont typeface="Calibri"/>
              <a:buChar char="○"/>
            </a:pPr>
            <a:r>
              <a:rPr lang="en-US" sz="1800" dirty="0">
                <a:solidFill>
                  <a:srgbClr val="4C3282"/>
                </a:solidFill>
                <a:latin typeface="Calibri"/>
                <a:ea typeface="Calibri"/>
                <a:cs typeface="Calibri"/>
                <a:sym typeface="Calibri"/>
              </a:rPr>
              <a:t>V = { Karen, Jim, Pam }</a:t>
            </a:r>
            <a:endParaRPr sz="1800" dirty="0">
              <a:solidFill>
                <a:srgbClr val="4C3282"/>
              </a:solidFill>
              <a:latin typeface="Calibri"/>
              <a:ea typeface="Calibri"/>
              <a:cs typeface="Calibri"/>
              <a:sym typeface="Calibri"/>
            </a:endParaRPr>
          </a:p>
          <a:p>
            <a:pPr marL="914400" lvl="1" indent="-342900" algn="l" rtl="0">
              <a:lnSpc>
                <a:spcPct val="100000"/>
              </a:lnSpc>
              <a:spcBef>
                <a:spcPts val="0"/>
              </a:spcBef>
              <a:spcAft>
                <a:spcPts val="0"/>
              </a:spcAft>
              <a:buClr>
                <a:srgbClr val="B6A479"/>
              </a:buClr>
              <a:buSzPts val="1800"/>
              <a:buFont typeface="Calibri"/>
              <a:buChar char="○"/>
            </a:pPr>
            <a:r>
              <a:rPr lang="en-US" sz="1800" dirty="0">
                <a:solidFill>
                  <a:srgbClr val="B6A479"/>
                </a:solidFill>
                <a:latin typeface="Calibri"/>
                <a:ea typeface="Calibri"/>
                <a:cs typeface="Calibri"/>
                <a:sym typeface="Calibri"/>
              </a:rPr>
              <a:t>E = { (Jim, Pam), (Jim, Karen) } </a:t>
            </a:r>
            <a:r>
              <a:rPr lang="en-US" sz="1800" i="1" dirty="0">
                <a:solidFill>
                  <a:srgbClr val="B6A479"/>
                </a:solidFill>
                <a:latin typeface="Calibri"/>
                <a:ea typeface="Calibri"/>
                <a:cs typeface="Calibri"/>
                <a:sym typeface="Calibri"/>
              </a:rPr>
              <a:t>inferred (Karen, Jim) and (Pam, Jim)</a:t>
            </a:r>
            <a:endParaRPr sz="1800" i="1" dirty="0">
              <a:solidFill>
                <a:srgbClr val="B6A479"/>
              </a:solidFill>
              <a:latin typeface="Calibri"/>
              <a:ea typeface="Calibri"/>
              <a:cs typeface="Calibri"/>
              <a:sym typeface="Calibri"/>
            </a:endParaRPr>
          </a:p>
          <a:p>
            <a:pPr marL="457200" lvl="0" indent="-342900" algn="l" rtl="0">
              <a:spcBef>
                <a:spcPts val="600"/>
              </a:spcBef>
              <a:spcAft>
                <a:spcPts val="0"/>
              </a:spcAft>
              <a:buClr>
                <a:srgbClr val="4C3283"/>
              </a:buClr>
              <a:buSzPts val="1800"/>
              <a:buFont typeface="Quattrocento Sans"/>
              <a:buChar char="●"/>
            </a:pPr>
            <a:r>
              <a:rPr lang="en-US" sz="1800" b="1" dirty="0">
                <a:solidFill>
                  <a:srgbClr val="4C3282"/>
                </a:solidFill>
              </a:rPr>
              <a:t>Directed graphs </a:t>
            </a:r>
            <a:r>
              <a:rPr lang="en-US" sz="1800" dirty="0"/>
              <a:t>– edges have direction and are thus one-way</a:t>
            </a:r>
            <a:endParaRPr sz="1400" dirty="0">
              <a:latin typeface="Arial"/>
              <a:ea typeface="Arial"/>
              <a:cs typeface="Arial"/>
              <a:sym typeface="Arial"/>
            </a:endParaRPr>
          </a:p>
          <a:p>
            <a:pPr marL="914400" lvl="1" indent="-342900" algn="l" rtl="0">
              <a:lnSpc>
                <a:spcPct val="100000"/>
              </a:lnSpc>
              <a:spcBef>
                <a:spcPts val="0"/>
              </a:spcBef>
              <a:spcAft>
                <a:spcPts val="0"/>
              </a:spcAft>
              <a:buClr>
                <a:srgbClr val="B6A479"/>
              </a:buClr>
              <a:buSzPts val="1800"/>
              <a:buFont typeface="Calibri"/>
              <a:buChar char="○"/>
            </a:pPr>
            <a:r>
              <a:rPr lang="en-US" sz="1800" dirty="0">
                <a:solidFill>
                  <a:srgbClr val="4C3282"/>
                </a:solidFill>
                <a:latin typeface="Calibri"/>
                <a:ea typeface="Calibri"/>
                <a:cs typeface="Calibri"/>
                <a:sym typeface="Calibri"/>
              </a:rPr>
              <a:t>V = { Gunther, Rachel, Ross }</a:t>
            </a:r>
            <a:endParaRPr sz="1400" dirty="0">
              <a:latin typeface="Arial"/>
              <a:ea typeface="Arial"/>
              <a:cs typeface="Arial"/>
              <a:sym typeface="Arial"/>
            </a:endParaRPr>
          </a:p>
          <a:p>
            <a:pPr marL="914400" lvl="1" indent="-342900" algn="l" rtl="0">
              <a:lnSpc>
                <a:spcPct val="100000"/>
              </a:lnSpc>
              <a:spcBef>
                <a:spcPts val="0"/>
              </a:spcBef>
              <a:spcAft>
                <a:spcPts val="0"/>
              </a:spcAft>
              <a:buClr>
                <a:srgbClr val="B6A479"/>
              </a:buClr>
              <a:buSzPts val="1800"/>
              <a:buFont typeface="Calibri"/>
              <a:buChar char="○"/>
            </a:pPr>
            <a:r>
              <a:rPr lang="en-US" sz="1800" dirty="0">
                <a:solidFill>
                  <a:srgbClr val="B6A479"/>
                </a:solidFill>
                <a:latin typeface="Calibri"/>
                <a:ea typeface="Calibri"/>
                <a:cs typeface="Calibri"/>
                <a:sym typeface="Calibri"/>
              </a:rPr>
              <a:t>E = { (Gunther, Rachel), (Rachel, Ross), (Ross, Rachel) }</a:t>
            </a:r>
            <a:endParaRPr sz="1700" dirty="0">
              <a:solidFill>
                <a:srgbClr val="B6A479"/>
              </a:solidFill>
              <a:latin typeface="Calibri"/>
              <a:ea typeface="Calibri"/>
              <a:cs typeface="Calibri"/>
              <a:sym typeface="Calibri"/>
            </a:endParaRPr>
          </a:p>
          <a:p>
            <a:pPr marL="0" lvl="0" indent="0" algn="l" rtl="0">
              <a:spcBef>
                <a:spcPts val="1400"/>
              </a:spcBef>
              <a:spcAft>
                <a:spcPts val="0"/>
              </a:spcAft>
              <a:buNone/>
            </a:pPr>
            <a:r>
              <a:rPr lang="en-US" sz="2500" u="sng" dirty="0"/>
              <a:t>Degree of a Node</a:t>
            </a:r>
            <a:endParaRPr sz="2500" dirty="0"/>
          </a:p>
          <a:p>
            <a:pPr marL="457200" lvl="0" indent="-342900" algn="l" rtl="0">
              <a:spcBef>
                <a:spcPts val="400"/>
              </a:spcBef>
              <a:spcAft>
                <a:spcPts val="0"/>
              </a:spcAft>
              <a:buSzPts val="1800"/>
              <a:buChar char="●"/>
            </a:pPr>
            <a:r>
              <a:rPr lang="en-US" sz="1800" b="1" dirty="0">
                <a:solidFill>
                  <a:srgbClr val="4C3282"/>
                </a:solidFill>
              </a:rPr>
              <a:t>Degree</a:t>
            </a:r>
            <a:r>
              <a:rPr lang="en-US" sz="1800" dirty="0"/>
              <a:t> – the number of edges connected to that node</a:t>
            </a:r>
            <a:endParaRPr sz="1800" dirty="0"/>
          </a:p>
          <a:p>
            <a:pPr marL="914400" lvl="1" indent="-342900" algn="l" rtl="0">
              <a:spcBef>
                <a:spcPts val="0"/>
              </a:spcBef>
              <a:spcAft>
                <a:spcPts val="0"/>
              </a:spcAft>
              <a:buSzPts val="1800"/>
              <a:buChar char="○"/>
            </a:pPr>
            <a:r>
              <a:rPr lang="en-US" sz="1800" dirty="0">
                <a:solidFill>
                  <a:srgbClr val="4C3282"/>
                </a:solidFill>
              </a:rPr>
              <a:t>Karen : </a:t>
            </a:r>
            <a:r>
              <a:rPr lang="en-US" sz="1800" dirty="0">
                <a:solidFill>
                  <a:srgbClr val="B6A479"/>
                </a:solidFill>
              </a:rPr>
              <a:t>1</a:t>
            </a:r>
            <a:r>
              <a:rPr lang="en-US" sz="1800" dirty="0">
                <a:solidFill>
                  <a:srgbClr val="4C3282"/>
                </a:solidFill>
              </a:rPr>
              <a:t>, Jim : </a:t>
            </a:r>
            <a:r>
              <a:rPr lang="en-US" sz="1800" dirty="0">
                <a:solidFill>
                  <a:srgbClr val="B6A479"/>
                </a:solidFill>
              </a:rPr>
              <a:t>1</a:t>
            </a:r>
            <a:r>
              <a:rPr lang="en-US" sz="1800" dirty="0">
                <a:solidFill>
                  <a:srgbClr val="4C3282"/>
                </a:solidFill>
              </a:rPr>
              <a:t>, Pam : </a:t>
            </a:r>
            <a:r>
              <a:rPr lang="en-US" sz="1800" dirty="0">
                <a:solidFill>
                  <a:srgbClr val="B6A479"/>
                </a:solidFill>
              </a:rPr>
              <a:t>1</a:t>
            </a:r>
            <a:endParaRPr sz="1800" dirty="0"/>
          </a:p>
          <a:p>
            <a:pPr marL="457200" lvl="0" indent="-342900" algn="l" rtl="0">
              <a:spcBef>
                <a:spcPts val="0"/>
              </a:spcBef>
              <a:spcAft>
                <a:spcPts val="0"/>
              </a:spcAft>
              <a:buSzPts val="1800"/>
              <a:buChar char="●"/>
            </a:pPr>
            <a:r>
              <a:rPr lang="en-US" sz="1800" b="1" dirty="0">
                <a:solidFill>
                  <a:srgbClr val="4C3282"/>
                </a:solidFill>
              </a:rPr>
              <a:t>In-degree</a:t>
            </a:r>
            <a:r>
              <a:rPr lang="en-US" sz="1800" dirty="0"/>
              <a:t> – the number of directed edges that point to a node</a:t>
            </a:r>
            <a:endParaRPr sz="1800" dirty="0"/>
          </a:p>
          <a:p>
            <a:pPr marL="914400" lvl="1" indent="-342900" algn="l" rtl="0">
              <a:spcBef>
                <a:spcPts val="0"/>
              </a:spcBef>
              <a:spcAft>
                <a:spcPts val="0"/>
              </a:spcAft>
              <a:buSzPts val="1800"/>
              <a:buChar char="○"/>
            </a:pPr>
            <a:r>
              <a:rPr lang="en-US" sz="1800" dirty="0">
                <a:solidFill>
                  <a:srgbClr val="4C3282"/>
                </a:solidFill>
              </a:rPr>
              <a:t>Gunther : </a:t>
            </a:r>
            <a:r>
              <a:rPr lang="en-US" sz="1800" dirty="0">
                <a:solidFill>
                  <a:srgbClr val="B6A479"/>
                </a:solidFill>
              </a:rPr>
              <a:t>0</a:t>
            </a:r>
            <a:r>
              <a:rPr lang="en-US" sz="1800" dirty="0">
                <a:solidFill>
                  <a:srgbClr val="4C3282"/>
                </a:solidFill>
              </a:rPr>
              <a:t>, Rachel : </a:t>
            </a:r>
            <a:r>
              <a:rPr lang="en-US" sz="1800" dirty="0">
                <a:solidFill>
                  <a:srgbClr val="B6A479"/>
                </a:solidFill>
              </a:rPr>
              <a:t>2</a:t>
            </a:r>
            <a:r>
              <a:rPr lang="en-US" sz="1800" dirty="0">
                <a:solidFill>
                  <a:srgbClr val="4C3282"/>
                </a:solidFill>
              </a:rPr>
              <a:t>, Ross : </a:t>
            </a:r>
            <a:r>
              <a:rPr lang="en-US" sz="1800" dirty="0">
                <a:solidFill>
                  <a:srgbClr val="B6A479"/>
                </a:solidFill>
              </a:rPr>
              <a:t>1</a:t>
            </a:r>
            <a:endParaRPr sz="1800" dirty="0"/>
          </a:p>
          <a:p>
            <a:pPr marL="457200" lvl="0" indent="-342900" algn="l" rtl="0">
              <a:spcBef>
                <a:spcPts val="0"/>
              </a:spcBef>
              <a:spcAft>
                <a:spcPts val="0"/>
              </a:spcAft>
              <a:buSzPts val="1800"/>
              <a:buChar char="●"/>
            </a:pPr>
            <a:r>
              <a:rPr lang="en-US" sz="1800" b="1" dirty="0">
                <a:solidFill>
                  <a:srgbClr val="4C3282"/>
                </a:solidFill>
              </a:rPr>
              <a:t>Out-degree</a:t>
            </a:r>
            <a:r>
              <a:rPr lang="en-US" sz="1800" dirty="0"/>
              <a:t> – the number of directed edges that start at a node</a:t>
            </a:r>
            <a:endParaRPr sz="1800" dirty="0"/>
          </a:p>
          <a:p>
            <a:pPr marL="914400" lvl="1" indent="-342900" algn="l" rtl="0">
              <a:spcBef>
                <a:spcPts val="0"/>
              </a:spcBef>
              <a:spcAft>
                <a:spcPts val="0"/>
              </a:spcAft>
              <a:buSzPts val="1800"/>
              <a:buChar char="○"/>
            </a:pPr>
            <a:r>
              <a:rPr lang="en-US" sz="1800" dirty="0">
                <a:solidFill>
                  <a:srgbClr val="4C3282"/>
                </a:solidFill>
              </a:rPr>
              <a:t>Gunther : </a:t>
            </a:r>
            <a:r>
              <a:rPr lang="en-US" sz="1800" dirty="0">
                <a:solidFill>
                  <a:srgbClr val="B6A479"/>
                </a:solidFill>
              </a:rPr>
              <a:t>1</a:t>
            </a:r>
            <a:r>
              <a:rPr lang="en-US" sz="1800" dirty="0">
                <a:solidFill>
                  <a:srgbClr val="4C3282"/>
                </a:solidFill>
              </a:rPr>
              <a:t>, Rachel : </a:t>
            </a:r>
            <a:r>
              <a:rPr lang="en-US" sz="1800" dirty="0">
                <a:solidFill>
                  <a:srgbClr val="B6A479"/>
                </a:solidFill>
              </a:rPr>
              <a:t>1</a:t>
            </a:r>
            <a:r>
              <a:rPr lang="en-US" sz="1800" dirty="0">
                <a:solidFill>
                  <a:srgbClr val="4C3282"/>
                </a:solidFill>
              </a:rPr>
              <a:t>, Ross : </a:t>
            </a:r>
            <a:r>
              <a:rPr lang="en-US" sz="1800" dirty="0">
                <a:solidFill>
                  <a:srgbClr val="B6A479"/>
                </a:solidFill>
              </a:rPr>
              <a:t>1</a:t>
            </a:r>
            <a:endParaRPr sz="1700" dirty="0">
              <a:solidFill>
                <a:srgbClr val="B6A479"/>
              </a:solidFill>
              <a:latin typeface="Calibri"/>
              <a:ea typeface="Calibri"/>
              <a:cs typeface="Calibri"/>
              <a:sym typeface="Calibri"/>
            </a:endParaRPr>
          </a:p>
          <a:p>
            <a:pPr marL="0" lvl="0" indent="0" algn="l" rtl="0">
              <a:lnSpc>
                <a:spcPct val="100000"/>
              </a:lnSpc>
              <a:spcBef>
                <a:spcPts val="0"/>
              </a:spcBef>
              <a:spcAft>
                <a:spcPts val="0"/>
              </a:spcAft>
              <a:buNone/>
            </a:pPr>
            <a:endParaRPr sz="1700" dirty="0">
              <a:solidFill>
                <a:srgbClr val="4C3283"/>
              </a:solidFill>
              <a:latin typeface="Calibri"/>
              <a:ea typeface="Calibri"/>
              <a:cs typeface="Calibri"/>
              <a:sym typeface="Calibri"/>
            </a:endParaRPr>
          </a:p>
          <a:p>
            <a:pPr marL="0" lvl="0" indent="0" algn="l" rtl="0">
              <a:lnSpc>
                <a:spcPct val="100000"/>
              </a:lnSpc>
              <a:spcBef>
                <a:spcPts val="0"/>
              </a:spcBef>
              <a:spcAft>
                <a:spcPts val="0"/>
              </a:spcAft>
              <a:buNone/>
            </a:pPr>
            <a:endParaRPr sz="1700" dirty="0">
              <a:solidFill>
                <a:srgbClr val="4C3283"/>
              </a:solidFill>
              <a:latin typeface="Calibri"/>
              <a:ea typeface="Calibri"/>
              <a:cs typeface="Calibri"/>
              <a:sym typeface="Calibri"/>
            </a:endParaRPr>
          </a:p>
        </p:txBody>
      </p:sp>
      <p:grpSp>
        <p:nvGrpSpPr>
          <p:cNvPr id="250" name="Google Shape;250;p24"/>
          <p:cNvGrpSpPr/>
          <p:nvPr/>
        </p:nvGrpSpPr>
        <p:grpSpPr>
          <a:xfrm>
            <a:off x="9048338" y="1493488"/>
            <a:ext cx="2048742" cy="1935512"/>
            <a:chOff x="8411770" y="1252190"/>
            <a:chExt cx="2048742" cy="1935512"/>
          </a:xfrm>
        </p:grpSpPr>
        <p:grpSp>
          <p:nvGrpSpPr>
            <p:cNvPr id="251" name="Google Shape;251;p24"/>
            <p:cNvGrpSpPr/>
            <p:nvPr/>
          </p:nvGrpSpPr>
          <p:grpSpPr>
            <a:xfrm>
              <a:off x="8411770" y="1252191"/>
              <a:ext cx="717906" cy="690113"/>
              <a:chOff x="9803249" y="3675297"/>
              <a:chExt cx="717906" cy="690113"/>
            </a:xfrm>
          </p:grpSpPr>
          <p:sp>
            <p:nvSpPr>
              <p:cNvPr id="252" name="Google Shape;252;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53" name="Google Shape;253;p24"/>
              <p:cNvSpPr txBox="1"/>
              <p:nvPr/>
            </p:nvSpPr>
            <p:spPr>
              <a:xfrm>
                <a:off x="9803249" y="3851075"/>
                <a:ext cx="66588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Karen</a:t>
                </a:r>
                <a:endParaRPr/>
              </a:p>
            </p:txBody>
          </p:sp>
        </p:grpSp>
        <p:grpSp>
          <p:nvGrpSpPr>
            <p:cNvPr id="254" name="Google Shape;254;p24"/>
            <p:cNvGrpSpPr/>
            <p:nvPr/>
          </p:nvGrpSpPr>
          <p:grpSpPr>
            <a:xfrm>
              <a:off x="9770399" y="1252190"/>
              <a:ext cx="690113" cy="690113"/>
              <a:chOff x="9831042" y="3675297"/>
              <a:chExt cx="690113" cy="690113"/>
            </a:xfrm>
          </p:grpSpPr>
          <p:sp>
            <p:nvSpPr>
              <p:cNvPr id="255" name="Google Shape;255;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56" name="Google Shape;256;p24"/>
              <p:cNvSpPr txBox="1"/>
              <p:nvPr/>
            </p:nvSpPr>
            <p:spPr>
              <a:xfrm>
                <a:off x="9873259" y="3831227"/>
                <a:ext cx="46038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Jim</a:t>
                </a:r>
                <a:endParaRPr/>
              </a:p>
            </p:txBody>
          </p:sp>
        </p:grpSp>
        <p:grpSp>
          <p:nvGrpSpPr>
            <p:cNvPr id="257" name="Google Shape;257;p24"/>
            <p:cNvGrpSpPr/>
            <p:nvPr/>
          </p:nvGrpSpPr>
          <p:grpSpPr>
            <a:xfrm>
              <a:off x="9263819" y="2497589"/>
              <a:ext cx="690113" cy="690113"/>
              <a:chOff x="9831042" y="3675297"/>
              <a:chExt cx="690113" cy="690113"/>
            </a:xfrm>
          </p:grpSpPr>
          <p:sp>
            <p:nvSpPr>
              <p:cNvPr id="258" name="Google Shape;258;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59" name="Google Shape;259;p24"/>
              <p:cNvSpPr txBox="1"/>
              <p:nvPr/>
            </p:nvSpPr>
            <p:spPr>
              <a:xfrm>
                <a:off x="9914648" y="3829067"/>
                <a:ext cx="593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Pam</a:t>
                </a:r>
                <a:endParaRPr/>
              </a:p>
            </p:txBody>
          </p:sp>
        </p:grpSp>
        <p:cxnSp>
          <p:nvCxnSpPr>
            <p:cNvPr id="260" name="Google Shape;260;p24"/>
            <p:cNvCxnSpPr>
              <a:stCxn id="252" idx="6"/>
              <a:endCxn id="255" idx="2"/>
            </p:cNvCxnSpPr>
            <p:nvPr/>
          </p:nvCxnSpPr>
          <p:spPr>
            <a:xfrm>
              <a:off x="9129676" y="1597248"/>
              <a:ext cx="640800" cy="0"/>
            </a:xfrm>
            <a:prstGeom prst="straightConnector1">
              <a:avLst/>
            </a:prstGeom>
            <a:noFill/>
            <a:ln w="28575" cap="flat" cmpd="sng">
              <a:solidFill>
                <a:srgbClr val="B6A479"/>
              </a:solidFill>
              <a:prstDash val="solid"/>
              <a:round/>
              <a:headEnd type="none" w="sm" len="sm"/>
              <a:tailEnd type="none" w="sm" len="sm"/>
            </a:ln>
          </p:spPr>
        </p:cxnSp>
        <p:cxnSp>
          <p:nvCxnSpPr>
            <p:cNvPr id="261" name="Google Shape;261;p24"/>
            <p:cNvCxnSpPr>
              <a:stCxn id="258" idx="7"/>
              <a:endCxn id="255" idx="4"/>
            </p:cNvCxnSpPr>
            <p:nvPr/>
          </p:nvCxnSpPr>
          <p:spPr>
            <a:xfrm rot="10800000" flipH="1">
              <a:off x="9852867" y="1942254"/>
              <a:ext cx="262500" cy="656400"/>
            </a:xfrm>
            <a:prstGeom prst="straightConnector1">
              <a:avLst/>
            </a:prstGeom>
            <a:noFill/>
            <a:ln w="28575" cap="flat" cmpd="sng">
              <a:solidFill>
                <a:srgbClr val="B6A479"/>
              </a:solidFill>
              <a:prstDash val="solid"/>
              <a:round/>
              <a:headEnd type="none" w="sm" len="sm"/>
              <a:tailEnd type="none" w="sm" len="sm"/>
            </a:ln>
          </p:spPr>
        </p:cxnSp>
      </p:grpSp>
      <p:grpSp>
        <p:nvGrpSpPr>
          <p:cNvPr id="262" name="Google Shape;262;p24"/>
          <p:cNvGrpSpPr/>
          <p:nvPr/>
        </p:nvGrpSpPr>
        <p:grpSpPr>
          <a:xfrm>
            <a:off x="6901545" y="3213223"/>
            <a:ext cx="2419978" cy="1992110"/>
            <a:chOff x="6156399" y="2917535"/>
            <a:chExt cx="2419978" cy="1992110"/>
          </a:xfrm>
        </p:grpSpPr>
        <p:grpSp>
          <p:nvGrpSpPr>
            <p:cNvPr id="263" name="Google Shape;263;p24"/>
            <p:cNvGrpSpPr/>
            <p:nvPr/>
          </p:nvGrpSpPr>
          <p:grpSpPr>
            <a:xfrm>
              <a:off x="6156399" y="3185800"/>
              <a:ext cx="878446" cy="690113"/>
              <a:chOff x="9731917" y="3675297"/>
              <a:chExt cx="878446" cy="690113"/>
            </a:xfrm>
          </p:grpSpPr>
          <p:sp>
            <p:nvSpPr>
              <p:cNvPr id="264" name="Google Shape;264;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65" name="Google Shape;265;p24"/>
              <p:cNvSpPr txBox="1"/>
              <p:nvPr/>
            </p:nvSpPr>
            <p:spPr>
              <a:xfrm>
                <a:off x="9731917" y="3851055"/>
                <a:ext cx="87844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Gunther</a:t>
                </a:r>
                <a:endParaRPr/>
              </a:p>
            </p:txBody>
          </p:sp>
        </p:grpSp>
        <p:grpSp>
          <p:nvGrpSpPr>
            <p:cNvPr id="266" name="Google Shape;266;p24"/>
            <p:cNvGrpSpPr/>
            <p:nvPr/>
          </p:nvGrpSpPr>
          <p:grpSpPr>
            <a:xfrm>
              <a:off x="7697977" y="2917535"/>
              <a:ext cx="878400" cy="690113"/>
              <a:chOff x="9790831" y="3675297"/>
              <a:chExt cx="878400" cy="690113"/>
            </a:xfrm>
          </p:grpSpPr>
          <p:sp>
            <p:nvSpPr>
              <p:cNvPr id="267" name="Google Shape;267;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68" name="Google Shape;268;p24"/>
              <p:cNvSpPr txBox="1"/>
              <p:nvPr/>
            </p:nvSpPr>
            <p:spPr>
              <a:xfrm>
                <a:off x="9790831" y="3867574"/>
                <a:ext cx="8784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Rachel</a:t>
                </a:r>
                <a:endParaRPr/>
              </a:p>
            </p:txBody>
          </p:sp>
        </p:grpSp>
        <p:grpSp>
          <p:nvGrpSpPr>
            <p:cNvPr id="269" name="Google Shape;269;p24"/>
            <p:cNvGrpSpPr/>
            <p:nvPr/>
          </p:nvGrpSpPr>
          <p:grpSpPr>
            <a:xfrm>
              <a:off x="7323376" y="4219532"/>
              <a:ext cx="735730" cy="690113"/>
              <a:chOff x="9831042" y="3675297"/>
              <a:chExt cx="735730" cy="690113"/>
            </a:xfrm>
          </p:grpSpPr>
          <p:sp>
            <p:nvSpPr>
              <p:cNvPr id="270" name="Google Shape;270;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71" name="Google Shape;271;p24"/>
              <p:cNvSpPr txBox="1"/>
              <p:nvPr/>
            </p:nvSpPr>
            <p:spPr>
              <a:xfrm>
                <a:off x="9876772" y="3835677"/>
                <a:ext cx="690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Ross</a:t>
                </a:r>
                <a:endParaRPr/>
              </a:p>
            </p:txBody>
          </p:sp>
        </p:grpSp>
        <p:cxnSp>
          <p:nvCxnSpPr>
            <p:cNvPr id="272" name="Google Shape;272;p24"/>
            <p:cNvCxnSpPr>
              <a:stCxn id="264" idx="6"/>
              <a:endCxn id="267" idx="2"/>
            </p:cNvCxnSpPr>
            <p:nvPr/>
          </p:nvCxnSpPr>
          <p:spPr>
            <a:xfrm rot="10800000" flipH="1">
              <a:off x="6945637" y="3262657"/>
              <a:ext cx="792600" cy="268200"/>
            </a:xfrm>
            <a:prstGeom prst="straightConnector1">
              <a:avLst/>
            </a:prstGeom>
            <a:noFill/>
            <a:ln w="28575" cap="flat" cmpd="sng">
              <a:solidFill>
                <a:srgbClr val="B6A479"/>
              </a:solidFill>
              <a:prstDash val="solid"/>
              <a:round/>
              <a:headEnd type="none" w="sm" len="sm"/>
              <a:tailEnd type="triangle" w="med" len="med"/>
            </a:ln>
          </p:spPr>
        </p:cxnSp>
        <p:cxnSp>
          <p:nvCxnSpPr>
            <p:cNvPr id="273" name="Google Shape;273;p24"/>
            <p:cNvCxnSpPr>
              <a:stCxn id="267" idx="4"/>
              <a:endCxn id="270" idx="7"/>
            </p:cNvCxnSpPr>
            <p:nvPr/>
          </p:nvCxnSpPr>
          <p:spPr>
            <a:xfrm flipH="1">
              <a:off x="7912545" y="3607648"/>
              <a:ext cx="170700" cy="712800"/>
            </a:xfrm>
            <a:prstGeom prst="straightConnector1">
              <a:avLst/>
            </a:prstGeom>
            <a:noFill/>
            <a:ln w="28575" cap="flat" cmpd="sng">
              <a:solidFill>
                <a:srgbClr val="B6A479"/>
              </a:solidFill>
              <a:prstDash val="solid"/>
              <a:round/>
              <a:headEnd type="none" w="sm" len="sm"/>
              <a:tailEnd type="triangle" w="med" len="med"/>
            </a:ln>
          </p:spPr>
        </p:cxnSp>
        <p:cxnSp>
          <p:nvCxnSpPr>
            <p:cNvPr id="274" name="Google Shape;274;p24"/>
            <p:cNvCxnSpPr>
              <a:stCxn id="270" idx="0"/>
              <a:endCxn id="267" idx="3"/>
            </p:cNvCxnSpPr>
            <p:nvPr/>
          </p:nvCxnSpPr>
          <p:spPr>
            <a:xfrm rot="10800000" flipH="1">
              <a:off x="7668433" y="3506732"/>
              <a:ext cx="170700" cy="712800"/>
            </a:xfrm>
            <a:prstGeom prst="straightConnector1">
              <a:avLst/>
            </a:prstGeom>
            <a:noFill/>
            <a:ln w="28575" cap="flat" cmpd="sng">
              <a:solidFill>
                <a:srgbClr val="B6A479"/>
              </a:solidFill>
              <a:prstDash val="solid"/>
              <a:round/>
              <a:headEnd type="none" w="sm" len="sm"/>
              <a:tailEnd type="triangle" w="med" len="med"/>
            </a:ln>
          </p:spPr>
        </p:cxnSp>
      </p:grpSp>
      <p:sp>
        <p:nvSpPr>
          <p:cNvPr id="275" name="Google Shape;275;p24"/>
          <p:cNvSpPr txBox="1"/>
          <p:nvPr/>
        </p:nvSpPr>
        <p:spPr>
          <a:xfrm>
            <a:off x="9102623" y="1052120"/>
            <a:ext cx="199445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Undirected Graph:</a:t>
            </a:r>
            <a:endParaRPr/>
          </a:p>
        </p:txBody>
      </p:sp>
      <p:sp>
        <p:nvSpPr>
          <p:cNvPr id="276" name="Google Shape;276;p24"/>
          <p:cNvSpPr txBox="1"/>
          <p:nvPr/>
        </p:nvSpPr>
        <p:spPr>
          <a:xfrm>
            <a:off x="7413945" y="2843891"/>
            <a:ext cx="173957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Directed Graph:</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54"/>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 Key Properties</a:t>
            </a:r>
            <a:endParaRPr/>
          </a:p>
        </p:txBody>
      </p:sp>
      <p:sp>
        <p:nvSpPr>
          <p:cNvPr id="1048" name="Google Shape;1048;p54"/>
          <p:cNvSpPr txBox="1">
            <a:spLocks noGrp="1"/>
          </p:cNvSpPr>
          <p:nvPr>
            <p:ph type="body" idx="1"/>
          </p:nvPr>
        </p:nvSpPr>
        <p:spPr>
          <a:xfrm>
            <a:off x="379875" y="1707073"/>
            <a:ext cx="3899100" cy="2157900"/>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sz="2100" dirty="0"/>
              <a:t>Once a node is marked known, its shortest path is known</a:t>
            </a:r>
            <a:endParaRPr sz="1900" dirty="0"/>
          </a:p>
          <a:p>
            <a:pPr marL="265176" lvl="1" indent="-159384" algn="l" rtl="0">
              <a:lnSpc>
                <a:spcPct val="90000"/>
              </a:lnSpc>
              <a:spcBef>
                <a:spcPts val="400"/>
              </a:spcBef>
              <a:spcAft>
                <a:spcPts val="0"/>
              </a:spcAft>
              <a:buSzPts val="1900"/>
              <a:buChar char="○"/>
            </a:pPr>
            <a:r>
              <a:rPr lang="en-US" sz="1900" dirty="0"/>
              <a:t>Can reconstruct path by following back-pointers (in PN map)</a:t>
            </a:r>
            <a:endParaRPr sz="1900" dirty="0"/>
          </a:p>
        </p:txBody>
      </p:sp>
      <p:sp>
        <p:nvSpPr>
          <p:cNvPr id="1049" name="Google Shape;1049;p54"/>
          <p:cNvSpPr txBox="1"/>
          <p:nvPr/>
        </p:nvSpPr>
        <p:spPr>
          <a:xfrm>
            <a:off x="4279042" y="1703916"/>
            <a:ext cx="7629234" cy="4140725"/>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dijkstraShortestPath</a:t>
            </a:r>
            <a:r>
              <a:rPr lang="en-US" sz="1600" b="0" dirty="0">
                <a:solidFill>
                  <a:schemeClr val="dk1"/>
                </a:solidFill>
                <a:latin typeface="Consolas"/>
                <a:ea typeface="Consolas"/>
                <a:cs typeface="Consolas"/>
                <a:sym typeface="Consolas"/>
              </a:rPr>
              <a:t>(</a:t>
            </a:r>
            <a:r>
              <a:rPr lang="en-US" sz="1600" b="0" dirty="0">
                <a:solidFill>
                  <a:schemeClr val="accent3"/>
                </a:solidFill>
                <a:latin typeface="Consolas"/>
                <a:ea typeface="Consolas"/>
                <a:cs typeface="Consolas"/>
                <a:sym typeface="Consolas"/>
              </a:rPr>
              <a:t>G</a:t>
            </a:r>
            <a:r>
              <a:rPr lang="en-US" sz="1600" b="0" dirty="0">
                <a:solidFill>
                  <a:schemeClr val="dk1"/>
                </a:solidFill>
                <a:latin typeface="Consolas"/>
                <a:ea typeface="Consolas"/>
                <a:cs typeface="Consolas"/>
                <a:sym typeface="Consolas"/>
              </a:rPr>
              <a:t> graph, </a:t>
            </a:r>
            <a:r>
              <a:rPr lang="en-US" sz="1600" b="0" dirty="0">
                <a:solidFill>
                  <a:schemeClr val="accent3"/>
                </a:solidFill>
                <a:latin typeface="Consolas"/>
                <a:ea typeface="Consolas"/>
                <a:cs typeface="Consolas"/>
                <a:sym typeface="Consolas"/>
              </a:rPr>
              <a:t>V </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 known; </a:t>
            </a:r>
            <a:r>
              <a:rPr lang="en-US" sz="1600" b="0" dirty="0">
                <a:solidFill>
                  <a:schemeClr val="accent3"/>
                </a:solidFill>
                <a:latin typeface="Consolas"/>
                <a:ea typeface="Consolas"/>
                <a:cs typeface="Consolas"/>
                <a:sym typeface="Consolas"/>
              </a:rPr>
              <a:t>Map</a:t>
            </a:r>
            <a:r>
              <a:rPr lang="en-US" sz="1600" b="0" dirty="0">
                <a:solidFill>
                  <a:schemeClr val="dk1"/>
                </a:solidFill>
                <a:latin typeface="Consolas"/>
                <a:ea typeface="Consolas"/>
                <a:cs typeface="Consolas"/>
                <a:sym typeface="Consolas"/>
              </a:rPr>
              <a:t> PN, SD;</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initialize SD with all nodes mapped to ∞, except start to 0</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(there are unknown nodes):</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let u be the closest unknown node</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known.</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(u)</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each edge (</a:t>
            </a:r>
            <a:r>
              <a:rPr lang="en-US" sz="1600" b="0" dirty="0" err="1">
                <a:solidFill>
                  <a:schemeClr val="dk1"/>
                </a:solidFill>
                <a:latin typeface="Consolas"/>
                <a:ea typeface="Consolas"/>
                <a:cs typeface="Consolas"/>
                <a:sym typeface="Consolas"/>
              </a:rPr>
              <a:t>u,v</a:t>
            </a:r>
            <a:r>
              <a:rPr lang="en-US" sz="1600" b="0" dirty="0">
                <a:solidFill>
                  <a:schemeClr val="dk1"/>
                </a:solidFill>
                <a:latin typeface="Consolas"/>
                <a:ea typeface="Consolas"/>
                <a:cs typeface="Consolas"/>
                <a:sym typeface="Consolas"/>
              </a:rPr>
              <a:t>) to unknown v with weight w:</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oldDist</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b="0" dirty="0">
                <a:solidFill>
                  <a:schemeClr val="dk1"/>
                </a:solidFill>
                <a:latin typeface="Consolas"/>
                <a:ea typeface="Consolas"/>
                <a:cs typeface="Consolas"/>
                <a:sym typeface="Consolas"/>
              </a:rPr>
              <a:t>(v)      </a:t>
            </a:r>
            <a:r>
              <a:rPr lang="en-US" sz="1600" b="0" dirty="0">
                <a:solidFill>
                  <a:srgbClr val="6EA0C0"/>
                </a:solidFill>
                <a:latin typeface="Consolas"/>
                <a:ea typeface="Consolas"/>
                <a:cs typeface="Consolas"/>
                <a:sym typeface="Consolas"/>
              </a:rPr>
              <a:t>// previous best path to v</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b="0" dirty="0">
                <a:solidFill>
                  <a:schemeClr val="dk1"/>
                </a:solidFill>
                <a:latin typeface="Consolas"/>
                <a:ea typeface="Consolas"/>
                <a:cs typeface="Consolas"/>
                <a:sym typeface="Consolas"/>
              </a:rPr>
              <a:t>(u) + w  </a:t>
            </a:r>
            <a:r>
              <a:rPr lang="en-US" sz="1600" b="0" dirty="0">
                <a:solidFill>
                  <a:srgbClr val="6EA0C0"/>
                </a:solidFill>
                <a:latin typeface="Consolas"/>
                <a:ea typeface="Consolas"/>
                <a:cs typeface="Consolas"/>
                <a:sym typeface="Consolas"/>
              </a:rPr>
              <a:t>// what if we went through u?</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 &lt; </a:t>
            </a:r>
            <a:r>
              <a:rPr lang="en-US" sz="1600" b="0" dirty="0" err="1">
                <a:solidFill>
                  <a:schemeClr val="dk1"/>
                </a:solidFill>
                <a:latin typeface="Consolas"/>
                <a:ea typeface="Consolas"/>
                <a:cs typeface="Consolas"/>
                <a:sym typeface="Consolas"/>
              </a:rPr>
              <a:t>oldDist</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put</a:t>
            </a:r>
            <a:r>
              <a:rPr lang="en-US" sz="1600" b="0" dirty="0">
                <a:solidFill>
                  <a:schemeClr val="dk1"/>
                </a:solidFill>
                <a:latin typeface="Consolas"/>
                <a:ea typeface="Consolas"/>
                <a:cs typeface="Consolas"/>
                <a:sym typeface="Consolas"/>
              </a:rPr>
              <a:t>(v,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PN.</a:t>
            </a:r>
            <a:r>
              <a:rPr lang="en-US" sz="1600" b="1" dirty="0" err="1">
                <a:solidFill>
                  <a:schemeClr val="dk1"/>
                </a:solidFill>
                <a:latin typeface="Consolas"/>
                <a:ea typeface="Consolas"/>
                <a:cs typeface="Consolas"/>
                <a:sym typeface="Consolas"/>
              </a:rPr>
              <a:t>put</a:t>
            </a:r>
            <a:r>
              <a:rPr lang="en-US" sz="1600" b="0" dirty="0">
                <a:solidFill>
                  <a:schemeClr val="dk1"/>
                </a:solidFill>
                <a:latin typeface="Consolas"/>
                <a:ea typeface="Consolas"/>
                <a:cs typeface="Consolas"/>
                <a:sym typeface="Consolas"/>
              </a:rPr>
              <a:t>(v, u)</a:t>
            </a:r>
            <a:br>
              <a:rPr lang="en-US" sz="1600" b="0" dirty="0">
                <a:solidFill>
                  <a:schemeClr val="dk1"/>
                </a:solidFill>
                <a:latin typeface="Consolas"/>
                <a:ea typeface="Consolas"/>
                <a:cs typeface="Consolas"/>
                <a:sym typeface="Consolas"/>
              </a:rPr>
            </a:br>
            <a:endParaRPr sz="1600" b="0" dirty="0">
              <a:solidFill>
                <a:schemeClr val="dk1"/>
              </a:solidFill>
              <a:latin typeface="Consolas"/>
              <a:ea typeface="Consolas"/>
              <a:cs typeface="Consolas"/>
              <a:sym typeface="Consolas"/>
            </a:endParaRPr>
          </a:p>
        </p:txBody>
      </p:sp>
      <p:sp>
        <p:nvSpPr>
          <p:cNvPr id="1050" name="Google Shape;1050;p54"/>
          <p:cNvSpPr txBox="1"/>
          <p:nvPr/>
        </p:nvSpPr>
        <p:spPr>
          <a:xfrm>
            <a:off x="0" y="3161625"/>
            <a:ext cx="4279200" cy="1994362"/>
          </a:xfrm>
          <a:prstGeom prst="rect">
            <a:avLst/>
          </a:prstGeom>
          <a:noFill/>
          <a:ln>
            <a:noFill/>
          </a:ln>
        </p:spPr>
        <p:txBody>
          <a:bodyPr spcFirstLastPara="1" wrap="square" lIns="91425" tIns="91425" rIns="91425" bIns="91425" anchor="t" anchorCtr="0">
            <a:spAutoFit/>
          </a:bodyPr>
          <a:lstStyle/>
          <a:p>
            <a:pPr marL="91440" lvl="0" indent="-120650" algn="l" rtl="0">
              <a:lnSpc>
                <a:spcPct val="90000"/>
              </a:lnSpc>
              <a:spcBef>
                <a:spcPts val="1400"/>
              </a:spcBef>
              <a:spcAft>
                <a:spcPts val="0"/>
              </a:spcAft>
              <a:buClr>
                <a:schemeClr val="accent1"/>
              </a:buClr>
              <a:buSzPts val="1900"/>
              <a:buFont typeface="Quattrocento Sans"/>
              <a:buChar char=" "/>
            </a:pPr>
            <a:r>
              <a:rPr lang="en-US" sz="1900" dirty="0">
                <a:solidFill>
                  <a:schemeClr val="dk1"/>
                </a:solidFill>
                <a:latin typeface="Quattrocento Sans"/>
                <a:ea typeface="Quattrocento Sans"/>
                <a:cs typeface="Quattrocento Sans"/>
                <a:sym typeface="Quattrocento Sans"/>
              </a:rPr>
              <a:t>While a node is not known, another shorter path might be found</a:t>
            </a:r>
            <a:endParaRPr sz="1900" dirty="0">
              <a:solidFill>
                <a:schemeClr val="dk1"/>
              </a:solidFill>
              <a:latin typeface="Quattrocento Sans"/>
              <a:ea typeface="Quattrocento Sans"/>
              <a:cs typeface="Quattrocento Sans"/>
              <a:sym typeface="Quattrocento Sans"/>
            </a:endParaRPr>
          </a:p>
          <a:p>
            <a:pPr marL="265176" lvl="1" indent="-159384" algn="l" rtl="0">
              <a:lnSpc>
                <a:spcPct val="90000"/>
              </a:lnSpc>
              <a:spcBef>
                <a:spcPts val="400"/>
              </a:spcBef>
              <a:spcAft>
                <a:spcPts val="0"/>
              </a:spcAft>
              <a:buClr>
                <a:srgbClr val="B6A479"/>
              </a:buClr>
              <a:buSzPts val="1900"/>
              <a:buFont typeface="Quattrocento Sans"/>
              <a:buChar char="-"/>
            </a:pPr>
            <a:r>
              <a:rPr lang="en-US" sz="1900" dirty="0">
                <a:solidFill>
                  <a:schemeClr val="dk1"/>
                </a:solidFill>
                <a:latin typeface="Quattrocento Sans"/>
                <a:ea typeface="Quattrocento Sans"/>
                <a:cs typeface="Quattrocento Sans"/>
                <a:sym typeface="Quattrocento Sans"/>
              </a:rPr>
              <a:t>We call this update </a:t>
            </a:r>
            <a:r>
              <a:rPr lang="en-US" sz="1900" b="1" dirty="0">
                <a:solidFill>
                  <a:schemeClr val="accent3"/>
                </a:solidFill>
                <a:latin typeface="Quattrocento Sans"/>
                <a:ea typeface="Quattrocento Sans"/>
                <a:cs typeface="Quattrocento Sans"/>
                <a:sym typeface="Quattrocento Sans"/>
              </a:rPr>
              <a:t>relaxing</a:t>
            </a:r>
            <a:r>
              <a:rPr lang="en-US" sz="1900" dirty="0">
                <a:solidFill>
                  <a:schemeClr val="dk1"/>
                </a:solidFill>
                <a:latin typeface="Quattrocento Sans"/>
                <a:ea typeface="Quattrocento Sans"/>
                <a:cs typeface="Quattrocento Sans"/>
                <a:sym typeface="Quattrocento Sans"/>
              </a:rPr>
              <a:t> the distance because it only ever shortens the current best path</a:t>
            </a:r>
            <a:br>
              <a:rPr lang="en-US" sz="1900" dirty="0">
                <a:solidFill>
                  <a:schemeClr val="dk1"/>
                </a:solidFill>
                <a:latin typeface="Quattrocento Sans"/>
                <a:ea typeface="Quattrocento Sans"/>
                <a:cs typeface="Quattrocento Sans"/>
                <a:sym typeface="Quattrocento Sans"/>
              </a:rPr>
            </a:br>
            <a:endParaRPr sz="1900" dirty="0">
              <a:latin typeface="Quattrocento Sans"/>
              <a:ea typeface="Quattrocento Sans"/>
              <a:cs typeface="Quattrocento Sans"/>
              <a:sym typeface="Quattrocento Sans"/>
            </a:endParaRPr>
          </a:p>
        </p:txBody>
      </p:sp>
      <p:sp>
        <p:nvSpPr>
          <p:cNvPr id="1051" name="Google Shape;1051;p54"/>
          <p:cNvSpPr txBox="1"/>
          <p:nvPr/>
        </p:nvSpPr>
        <p:spPr>
          <a:xfrm>
            <a:off x="120750" y="4716375"/>
            <a:ext cx="4037700" cy="2020010"/>
          </a:xfrm>
          <a:prstGeom prst="rect">
            <a:avLst/>
          </a:prstGeom>
          <a:noFill/>
          <a:ln>
            <a:noFill/>
          </a:ln>
        </p:spPr>
        <p:txBody>
          <a:bodyPr spcFirstLastPara="1" wrap="square" lIns="91425" tIns="91425" rIns="91425" bIns="91425" anchor="t" anchorCtr="0">
            <a:spAutoFit/>
          </a:bodyPr>
          <a:lstStyle/>
          <a:p>
            <a:pPr marL="91440" lvl="0" indent="-120650" algn="l" rtl="0">
              <a:lnSpc>
                <a:spcPct val="90000"/>
              </a:lnSpc>
              <a:spcBef>
                <a:spcPts val="1600"/>
              </a:spcBef>
              <a:spcAft>
                <a:spcPts val="0"/>
              </a:spcAft>
              <a:buClr>
                <a:schemeClr val="accent1"/>
              </a:buClr>
              <a:buSzPts val="1900"/>
              <a:buFont typeface="Quattrocento Sans"/>
              <a:buChar char=" "/>
            </a:pPr>
            <a:r>
              <a:rPr lang="en-US" sz="1900" dirty="0">
                <a:solidFill>
                  <a:schemeClr val="dk1"/>
                </a:solidFill>
                <a:latin typeface="Quattrocento Sans"/>
                <a:ea typeface="Quattrocento Sans"/>
                <a:cs typeface="Quattrocento Sans"/>
                <a:sym typeface="Quattrocento Sans"/>
              </a:rPr>
              <a:t>Going through closest nodes first lets us confidently say no shorter path will be found once known</a:t>
            </a:r>
            <a:endParaRPr sz="1900" dirty="0">
              <a:solidFill>
                <a:schemeClr val="dk1"/>
              </a:solidFill>
              <a:latin typeface="Quattrocento Sans"/>
              <a:ea typeface="Quattrocento Sans"/>
              <a:cs typeface="Quattrocento Sans"/>
              <a:sym typeface="Quattrocento Sans"/>
            </a:endParaRPr>
          </a:p>
          <a:p>
            <a:pPr marL="265176" lvl="1" indent="-159384" algn="l" rtl="0">
              <a:lnSpc>
                <a:spcPct val="90000"/>
              </a:lnSpc>
              <a:spcBef>
                <a:spcPts val="400"/>
              </a:spcBef>
              <a:spcAft>
                <a:spcPts val="0"/>
              </a:spcAft>
              <a:buClr>
                <a:srgbClr val="B6A479"/>
              </a:buClr>
              <a:buSzPts val="1900"/>
              <a:buFont typeface="Quattrocento Sans"/>
              <a:buChar char="-"/>
            </a:pPr>
            <a:r>
              <a:rPr lang="en-US" sz="1900" dirty="0">
                <a:solidFill>
                  <a:schemeClr val="dk1"/>
                </a:solidFill>
                <a:latin typeface="Quattrocento Sans"/>
                <a:ea typeface="Quattrocento Sans"/>
                <a:cs typeface="Quattrocento Sans"/>
                <a:sym typeface="Quattrocento Sans"/>
              </a:rPr>
              <a:t>Because not possible to find a shorter path that uses a farther node we’ll consider later</a:t>
            </a:r>
            <a:endParaRPr sz="1900" dirty="0">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0"/>
                                        </p:tgtEl>
                                        <p:attrNameLst>
                                          <p:attrName>style.visibility</p:attrName>
                                        </p:attrNameLst>
                                      </p:cBhvr>
                                      <p:to>
                                        <p:strVal val="visible"/>
                                      </p:to>
                                    </p:set>
                                    <p:animEffect transition="in" filter="fade">
                                      <p:cBhvr>
                                        <p:cTn id="7" dur="1000"/>
                                        <p:tgtEl>
                                          <p:spTgt spid="1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51"/>
                                        </p:tgtEl>
                                        <p:attrNameLst>
                                          <p:attrName>style.visibility</p:attrName>
                                        </p:attrNameLst>
                                      </p:cBhvr>
                                      <p:to>
                                        <p:strVal val="visible"/>
                                      </p:to>
                                    </p:set>
                                    <p:animEffect transition="in" filter="fade">
                                      <p:cBhvr>
                                        <p:cTn id="12" dur="1000"/>
                                        <p:tgtEl>
                                          <p:spTgt spid="1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32"/>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 Runtime</a:t>
            </a:r>
            <a:endParaRPr/>
          </a:p>
        </p:txBody>
      </p:sp>
      <p:sp>
        <p:nvSpPr>
          <p:cNvPr id="485" name="Google Shape;485;p32"/>
          <p:cNvSpPr txBox="1"/>
          <p:nvPr/>
        </p:nvSpPr>
        <p:spPr>
          <a:xfrm>
            <a:off x="4279042" y="1322916"/>
            <a:ext cx="7629300" cy="4140600"/>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dijkstraShortestPath</a:t>
            </a:r>
            <a:r>
              <a:rPr lang="en-US" sz="1600" b="0" dirty="0">
                <a:solidFill>
                  <a:schemeClr val="dk1"/>
                </a:solidFill>
                <a:latin typeface="Consolas"/>
                <a:ea typeface="Consolas"/>
                <a:cs typeface="Consolas"/>
                <a:sym typeface="Consolas"/>
              </a:rPr>
              <a:t>(</a:t>
            </a:r>
            <a:r>
              <a:rPr lang="en-US" sz="1600" b="1" dirty="0">
                <a:solidFill>
                  <a:srgbClr val="4B2A85"/>
                </a:solidFill>
                <a:latin typeface="Consolas"/>
                <a:ea typeface="Consolas"/>
                <a:cs typeface="Consolas"/>
                <a:sym typeface="Consolas"/>
              </a:rPr>
              <a:t>G</a:t>
            </a:r>
            <a:r>
              <a:rPr lang="en-US" sz="1600" b="0" dirty="0">
                <a:solidFill>
                  <a:schemeClr val="dk1"/>
                </a:solidFill>
                <a:latin typeface="Consolas"/>
                <a:ea typeface="Consolas"/>
                <a:cs typeface="Consolas"/>
                <a:sym typeface="Consolas"/>
              </a:rPr>
              <a:t> graph, </a:t>
            </a:r>
            <a:r>
              <a:rPr lang="en-US" sz="1600" b="1" dirty="0">
                <a:solidFill>
                  <a:srgbClr val="4B2A85"/>
                </a:solidFill>
                <a:latin typeface="Consolas"/>
                <a:ea typeface="Consolas"/>
                <a:cs typeface="Consolas"/>
                <a:sym typeface="Consolas"/>
              </a:rPr>
              <a:t>V </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1" dirty="0">
                <a:solidFill>
                  <a:srgbClr val="4B2A85"/>
                </a:solidFill>
                <a:latin typeface="Consolas"/>
                <a:ea typeface="Consolas"/>
                <a:cs typeface="Consolas"/>
                <a:sym typeface="Consolas"/>
              </a:rPr>
              <a:t>Set </a:t>
            </a:r>
            <a:r>
              <a:rPr lang="en-US" sz="1600" b="0" dirty="0">
                <a:solidFill>
                  <a:schemeClr val="dk1"/>
                </a:solidFill>
                <a:latin typeface="Consolas"/>
                <a:ea typeface="Consolas"/>
                <a:cs typeface="Consolas"/>
                <a:sym typeface="Consolas"/>
              </a:rPr>
              <a:t>known; </a:t>
            </a:r>
            <a:r>
              <a:rPr lang="en-US" sz="1600" b="1" dirty="0">
                <a:solidFill>
                  <a:srgbClr val="4B2A85"/>
                </a:solidFill>
                <a:latin typeface="Consolas"/>
                <a:ea typeface="Consolas"/>
                <a:cs typeface="Consolas"/>
                <a:sym typeface="Consolas"/>
              </a:rPr>
              <a:t>Map </a:t>
            </a:r>
            <a:r>
              <a:rPr lang="en-US" sz="1600" b="0" dirty="0">
                <a:solidFill>
                  <a:schemeClr val="dk1"/>
                </a:solidFill>
                <a:latin typeface="Consolas"/>
                <a:ea typeface="Consolas"/>
                <a:cs typeface="Consolas"/>
                <a:sym typeface="Consolas"/>
              </a:rPr>
              <a:t>PN, SD;</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initialize SD with all nodes mapped to ∞, except start to 0</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(there are unknown nodes):</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let u be the closest unknown node</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known.</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(u)</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each edge (</a:t>
            </a:r>
            <a:r>
              <a:rPr lang="en-US" sz="1600" b="0" dirty="0" err="1">
                <a:solidFill>
                  <a:schemeClr val="dk1"/>
                </a:solidFill>
                <a:latin typeface="Consolas"/>
                <a:ea typeface="Consolas"/>
                <a:cs typeface="Consolas"/>
                <a:sym typeface="Consolas"/>
              </a:rPr>
              <a:t>u,v</a:t>
            </a:r>
            <a:r>
              <a:rPr lang="en-US" sz="1600" b="0" dirty="0">
                <a:solidFill>
                  <a:schemeClr val="dk1"/>
                </a:solidFill>
                <a:latin typeface="Consolas"/>
                <a:ea typeface="Consolas"/>
                <a:cs typeface="Consolas"/>
                <a:sym typeface="Consolas"/>
              </a:rPr>
              <a:t>) to unknown v with weight w:</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oldDist</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b="0" dirty="0">
                <a:solidFill>
                  <a:schemeClr val="dk1"/>
                </a:solidFill>
                <a:latin typeface="Consolas"/>
                <a:ea typeface="Consolas"/>
                <a:cs typeface="Consolas"/>
                <a:sym typeface="Consolas"/>
              </a:rPr>
              <a:t>(v)      </a:t>
            </a:r>
            <a:r>
              <a:rPr lang="en-US" sz="1600" b="0" dirty="0">
                <a:solidFill>
                  <a:srgbClr val="6EA0C0"/>
                </a:solidFill>
                <a:latin typeface="Consolas"/>
                <a:ea typeface="Consolas"/>
                <a:cs typeface="Consolas"/>
                <a:sym typeface="Consolas"/>
              </a:rPr>
              <a:t>// previous best path to v</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b="0" dirty="0">
                <a:solidFill>
                  <a:schemeClr val="dk1"/>
                </a:solidFill>
                <a:latin typeface="Consolas"/>
                <a:ea typeface="Consolas"/>
                <a:cs typeface="Consolas"/>
                <a:sym typeface="Consolas"/>
              </a:rPr>
              <a:t>(u) + w  </a:t>
            </a:r>
            <a:r>
              <a:rPr lang="en-US" sz="1600" b="0" dirty="0">
                <a:solidFill>
                  <a:srgbClr val="6EA0C0"/>
                </a:solidFill>
                <a:latin typeface="Consolas"/>
                <a:ea typeface="Consolas"/>
                <a:cs typeface="Consolas"/>
                <a:sym typeface="Consolas"/>
              </a:rPr>
              <a:t>// what if we went through u?</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 &lt; </a:t>
            </a:r>
            <a:r>
              <a:rPr lang="en-US" sz="1600" b="0" dirty="0" err="1">
                <a:solidFill>
                  <a:schemeClr val="dk1"/>
                </a:solidFill>
                <a:latin typeface="Consolas"/>
                <a:ea typeface="Consolas"/>
                <a:cs typeface="Consolas"/>
                <a:sym typeface="Consolas"/>
              </a:rPr>
              <a:t>oldDist</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put</a:t>
            </a:r>
            <a:r>
              <a:rPr lang="en-US" sz="1600" b="0" dirty="0">
                <a:solidFill>
                  <a:schemeClr val="dk1"/>
                </a:solidFill>
                <a:latin typeface="Consolas"/>
                <a:ea typeface="Consolas"/>
                <a:cs typeface="Consolas"/>
                <a:sym typeface="Consolas"/>
              </a:rPr>
              <a:t>(v,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PN.</a:t>
            </a:r>
            <a:r>
              <a:rPr lang="en-US" sz="1600" b="1" dirty="0" err="1">
                <a:solidFill>
                  <a:schemeClr val="dk1"/>
                </a:solidFill>
                <a:latin typeface="Consolas"/>
                <a:ea typeface="Consolas"/>
                <a:cs typeface="Consolas"/>
                <a:sym typeface="Consolas"/>
              </a:rPr>
              <a:t>put</a:t>
            </a:r>
            <a:r>
              <a:rPr lang="en-US" sz="1600" b="0" dirty="0">
                <a:solidFill>
                  <a:schemeClr val="dk1"/>
                </a:solidFill>
                <a:latin typeface="Consolas"/>
                <a:ea typeface="Consolas"/>
                <a:cs typeface="Consolas"/>
                <a:sym typeface="Consolas"/>
              </a:rPr>
              <a:t>(v, u)</a:t>
            </a:r>
            <a:br>
              <a:rPr lang="en-US" sz="1600" b="0" dirty="0">
                <a:solidFill>
                  <a:schemeClr val="dk1"/>
                </a:solidFill>
                <a:latin typeface="Consolas"/>
                <a:ea typeface="Consolas"/>
                <a:cs typeface="Consolas"/>
                <a:sym typeface="Consolas"/>
              </a:rPr>
            </a:br>
            <a:endParaRPr sz="1600" b="0" dirty="0">
              <a:solidFill>
                <a:schemeClr val="dk1"/>
              </a:solidFill>
              <a:latin typeface="Consolas"/>
              <a:ea typeface="Consolas"/>
              <a:cs typeface="Consolas"/>
              <a:sym typeface="Consolas"/>
            </a:endParaRPr>
          </a:p>
        </p:txBody>
      </p:sp>
      <p:sp>
        <p:nvSpPr>
          <p:cNvPr id="486" name="Google Shape;486;p32"/>
          <p:cNvSpPr/>
          <p:nvPr/>
        </p:nvSpPr>
        <p:spPr>
          <a:xfrm>
            <a:off x="3227300" y="1478125"/>
            <a:ext cx="831000" cy="422700"/>
          </a:xfrm>
          <a:prstGeom prst="wedgeRectCallout">
            <a:avLst>
              <a:gd name="adj1" fmla="val 110806"/>
              <a:gd name="adj2" fmla="val 100692"/>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O(|V|)</a:t>
            </a:r>
            <a:endParaRPr/>
          </a:p>
        </p:txBody>
      </p:sp>
      <p:sp>
        <p:nvSpPr>
          <p:cNvPr id="487" name="Google Shape;487;p32"/>
          <p:cNvSpPr/>
          <p:nvPr/>
        </p:nvSpPr>
        <p:spPr>
          <a:xfrm>
            <a:off x="2206150" y="2071750"/>
            <a:ext cx="1852200" cy="422700"/>
          </a:xfrm>
          <a:prstGeom prst="wedgeRectCallout">
            <a:avLst>
              <a:gd name="adj1" fmla="val 77959"/>
              <a:gd name="adj2" fmla="val 97451"/>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come back…</a:t>
            </a:r>
            <a:endParaRPr/>
          </a:p>
        </p:txBody>
      </p:sp>
      <p:sp>
        <p:nvSpPr>
          <p:cNvPr id="488" name="Google Shape;488;p32"/>
          <p:cNvSpPr/>
          <p:nvPr/>
        </p:nvSpPr>
        <p:spPr>
          <a:xfrm>
            <a:off x="970700" y="2589725"/>
            <a:ext cx="2370000" cy="634800"/>
          </a:xfrm>
          <a:prstGeom prst="wedgeRectCallout">
            <a:avLst>
              <a:gd name="adj1" fmla="val 111706"/>
              <a:gd name="adj2" fmla="val 2020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How do we find this??</a:t>
            </a:r>
            <a:endParaRPr/>
          </a:p>
        </p:txBody>
      </p:sp>
      <p:sp>
        <p:nvSpPr>
          <p:cNvPr id="489" name="Google Shape;489;p32"/>
          <p:cNvSpPr/>
          <p:nvPr/>
        </p:nvSpPr>
        <p:spPr>
          <a:xfrm>
            <a:off x="2029675" y="3319800"/>
            <a:ext cx="1791300" cy="320700"/>
          </a:xfrm>
          <a:prstGeom prst="wedgeRectCallout">
            <a:avLst>
              <a:gd name="adj1" fmla="val 100488"/>
              <a:gd name="adj2" fmla="val -57069"/>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O(1) for HashSet</a:t>
            </a:r>
            <a:endParaRPr/>
          </a:p>
        </p:txBody>
      </p:sp>
      <p:sp>
        <p:nvSpPr>
          <p:cNvPr id="490" name="Google Shape;490;p32"/>
          <p:cNvSpPr/>
          <p:nvPr/>
        </p:nvSpPr>
        <p:spPr>
          <a:xfrm>
            <a:off x="1638850" y="3811425"/>
            <a:ext cx="2057100" cy="422700"/>
          </a:xfrm>
          <a:prstGeom prst="wedgeRectCallout">
            <a:avLst>
              <a:gd name="adj1" fmla="val 105445"/>
              <a:gd name="adj2" fmla="val -100248"/>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O(|E|) worst case</a:t>
            </a:r>
            <a:endParaRPr/>
          </a:p>
        </p:txBody>
      </p:sp>
      <p:grpSp>
        <p:nvGrpSpPr>
          <p:cNvPr id="491" name="Google Shape;491;p32"/>
          <p:cNvGrpSpPr/>
          <p:nvPr/>
        </p:nvGrpSpPr>
        <p:grpSpPr>
          <a:xfrm>
            <a:off x="1863175" y="4405050"/>
            <a:ext cx="3452574" cy="719210"/>
            <a:chOff x="1863175" y="4786050"/>
            <a:chExt cx="3452574" cy="719210"/>
          </a:xfrm>
        </p:grpSpPr>
        <p:sp>
          <p:nvSpPr>
            <p:cNvPr id="492" name="Google Shape;492;p32"/>
            <p:cNvSpPr/>
            <p:nvPr/>
          </p:nvSpPr>
          <p:spPr>
            <a:xfrm>
              <a:off x="1863175" y="4786050"/>
              <a:ext cx="2124300" cy="320700"/>
            </a:xfrm>
            <a:prstGeom prst="wedgeRectCallout">
              <a:avLst>
                <a:gd name="adj1" fmla="val 98484"/>
                <a:gd name="adj2" fmla="val -178329"/>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O(1) for HashMap</a:t>
              </a:r>
              <a:endParaRPr/>
            </a:p>
          </p:txBody>
        </p:sp>
        <p:sp>
          <p:nvSpPr>
            <p:cNvPr id="493" name="Google Shape;493;p32"/>
            <p:cNvSpPr/>
            <p:nvPr/>
          </p:nvSpPr>
          <p:spPr>
            <a:xfrm rot="6315809">
              <a:off x="4471523" y="4461279"/>
              <a:ext cx="180051" cy="1514662"/>
            </a:xfrm>
            <a:prstGeom prst="triangle">
              <a:avLst>
                <a:gd name="adj" fmla="val 0"/>
              </a:avLst>
            </a:prstGeom>
            <a:solidFill>
              <a:srgbClr val="A48D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4" name="Google Shape;494;p32"/>
          <p:cNvSpPr txBox="1"/>
          <p:nvPr/>
        </p:nvSpPr>
        <p:spPr>
          <a:xfrm>
            <a:off x="302275" y="5551100"/>
            <a:ext cx="96729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dirty="0">
                <a:latin typeface="Quattrocento Sans"/>
                <a:ea typeface="Quattrocento Sans"/>
                <a:cs typeface="Quattrocento Sans"/>
                <a:sym typeface="Quattrocento Sans"/>
              </a:rPr>
              <a:t>We can use an optimized structure that will tell us the “minimum” distance node, and let us “update distance” as we go…</a:t>
            </a:r>
            <a:endParaRPr sz="1700" dirty="0">
              <a:latin typeface="Quattrocento Sans"/>
              <a:ea typeface="Quattrocento Sans"/>
              <a:cs typeface="Quattrocento Sans"/>
              <a:sym typeface="Quattrocento Sans"/>
            </a:endParaRPr>
          </a:p>
        </p:txBody>
      </p:sp>
      <p:sp>
        <p:nvSpPr>
          <p:cNvPr id="495" name="Google Shape;495;p32"/>
          <p:cNvSpPr txBox="1"/>
          <p:nvPr/>
        </p:nvSpPr>
        <p:spPr>
          <a:xfrm>
            <a:off x="1176800" y="6144725"/>
            <a:ext cx="96729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a:latin typeface="Quattrocento Sans"/>
                <a:ea typeface="Quattrocento Sans"/>
                <a:cs typeface="Quattrocento Sans"/>
                <a:sym typeface="Quattrocento Sans"/>
              </a:rPr>
              <a:t>Use a </a:t>
            </a:r>
            <a:r>
              <a:rPr lang="en-US" sz="1700" b="1">
                <a:latin typeface="Quattrocento Sans"/>
                <a:ea typeface="Quattrocento Sans"/>
                <a:cs typeface="Quattrocento Sans"/>
                <a:sym typeface="Quattrocento Sans"/>
              </a:rPr>
              <a:t>HeapMinPriorityQueue</a:t>
            </a:r>
            <a:r>
              <a:rPr lang="en-US" sz="1700">
                <a:latin typeface="Quattrocento Sans"/>
                <a:ea typeface="Quattrocento Sans"/>
                <a:cs typeface="Quattrocento Sans"/>
                <a:sym typeface="Quattrocento Sans"/>
              </a:rPr>
              <a:t>! (like the one from P3)</a:t>
            </a:r>
            <a:endParaRPr sz="1700">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9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33"/>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Dijkstra’s Algorithm: Runtime</a:t>
            </a:r>
            <a:endParaRPr dirty="0"/>
          </a:p>
        </p:txBody>
      </p:sp>
      <p:sp>
        <p:nvSpPr>
          <p:cNvPr id="504" name="Google Shape;504;p33"/>
          <p:cNvSpPr txBox="1"/>
          <p:nvPr/>
        </p:nvSpPr>
        <p:spPr>
          <a:xfrm>
            <a:off x="4279042" y="1322916"/>
            <a:ext cx="7629300" cy="4140600"/>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dijkstraShortestPath</a:t>
            </a:r>
            <a:r>
              <a:rPr lang="en-US" sz="1600" b="0" dirty="0">
                <a:solidFill>
                  <a:schemeClr val="dk1"/>
                </a:solidFill>
                <a:latin typeface="Consolas"/>
                <a:ea typeface="Consolas"/>
                <a:cs typeface="Consolas"/>
                <a:sym typeface="Consolas"/>
              </a:rPr>
              <a:t>(</a:t>
            </a:r>
            <a:r>
              <a:rPr lang="en-US" sz="1600" b="1" dirty="0">
                <a:solidFill>
                  <a:srgbClr val="4B2A85"/>
                </a:solidFill>
                <a:latin typeface="Consolas"/>
                <a:ea typeface="Consolas"/>
                <a:cs typeface="Consolas"/>
                <a:sym typeface="Consolas"/>
              </a:rPr>
              <a:t>G</a:t>
            </a:r>
            <a:r>
              <a:rPr lang="en-US" sz="1600" b="0" dirty="0">
                <a:solidFill>
                  <a:schemeClr val="dk1"/>
                </a:solidFill>
                <a:latin typeface="Consolas"/>
                <a:ea typeface="Consolas"/>
                <a:cs typeface="Consolas"/>
                <a:sym typeface="Consolas"/>
              </a:rPr>
              <a:t> graph, </a:t>
            </a:r>
            <a:r>
              <a:rPr lang="en-US" sz="1600" b="1" dirty="0">
                <a:solidFill>
                  <a:srgbClr val="4B2A85"/>
                </a:solidFill>
                <a:latin typeface="Consolas"/>
                <a:ea typeface="Consolas"/>
                <a:cs typeface="Consolas"/>
                <a:sym typeface="Consolas"/>
              </a:rPr>
              <a:t>V </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1" dirty="0">
                <a:solidFill>
                  <a:srgbClr val="4B2A85"/>
                </a:solidFill>
                <a:latin typeface="Consolas"/>
                <a:ea typeface="Consolas"/>
                <a:cs typeface="Consolas"/>
                <a:sym typeface="Consolas"/>
              </a:rPr>
              <a:t>Set </a:t>
            </a:r>
            <a:r>
              <a:rPr lang="en-US" sz="1600" b="0" dirty="0">
                <a:solidFill>
                  <a:schemeClr val="dk1"/>
                </a:solidFill>
                <a:latin typeface="Consolas"/>
                <a:ea typeface="Consolas"/>
                <a:cs typeface="Consolas"/>
                <a:sym typeface="Consolas"/>
              </a:rPr>
              <a:t>known; </a:t>
            </a:r>
            <a:r>
              <a:rPr lang="en-US" sz="1600" b="1" dirty="0">
                <a:solidFill>
                  <a:srgbClr val="4B2A85"/>
                </a:solidFill>
                <a:latin typeface="Consolas"/>
                <a:ea typeface="Consolas"/>
                <a:cs typeface="Consolas"/>
                <a:sym typeface="Consolas"/>
              </a:rPr>
              <a:t>Map </a:t>
            </a:r>
            <a:r>
              <a:rPr lang="en-US" sz="1600" b="0" dirty="0">
                <a:solidFill>
                  <a:schemeClr val="dk1"/>
                </a:solidFill>
                <a:latin typeface="Consolas"/>
                <a:ea typeface="Consolas"/>
                <a:cs typeface="Consolas"/>
                <a:sym typeface="Consolas"/>
              </a:rPr>
              <a:t>PN, SD;</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initialize SD with all nodes mapped to ∞, except start to 0</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(there are unknown nodes):</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let u be the closest unknown node</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known.</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(u)</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each edge (</a:t>
            </a:r>
            <a:r>
              <a:rPr lang="en-US" sz="1600" b="0" dirty="0" err="1">
                <a:solidFill>
                  <a:schemeClr val="dk1"/>
                </a:solidFill>
                <a:latin typeface="Consolas"/>
                <a:ea typeface="Consolas"/>
                <a:cs typeface="Consolas"/>
                <a:sym typeface="Consolas"/>
              </a:rPr>
              <a:t>u,v</a:t>
            </a:r>
            <a:r>
              <a:rPr lang="en-US" sz="1600" b="0" dirty="0">
                <a:solidFill>
                  <a:schemeClr val="dk1"/>
                </a:solidFill>
                <a:latin typeface="Consolas"/>
                <a:ea typeface="Consolas"/>
                <a:cs typeface="Consolas"/>
                <a:sym typeface="Consolas"/>
              </a:rPr>
              <a:t>) to unknown v with weight w:</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oldDist</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b="0" dirty="0">
                <a:solidFill>
                  <a:schemeClr val="dk1"/>
                </a:solidFill>
                <a:latin typeface="Consolas"/>
                <a:ea typeface="Consolas"/>
                <a:cs typeface="Consolas"/>
                <a:sym typeface="Consolas"/>
              </a:rPr>
              <a:t>(v)      </a:t>
            </a:r>
            <a:r>
              <a:rPr lang="en-US" sz="1600" b="0" dirty="0">
                <a:solidFill>
                  <a:srgbClr val="6EA0C0"/>
                </a:solidFill>
                <a:latin typeface="Consolas"/>
                <a:ea typeface="Consolas"/>
                <a:cs typeface="Consolas"/>
                <a:sym typeface="Consolas"/>
              </a:rPr>
              <a:t>// previous best path to v</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get</a:t>
            </a:r>
            <a:r>
              <a:rPr lang="en-US" sz="1600" b="0" dirty="0">
                <a:solidFill>
                  <a:schemeClr val="dk1"/>
                </a:solidFill>
                <a:latin typeface="Consolas"/>
                <a:ea typeface="Consolas"/>
                <a:cs typeface="Consolas"/>
                <a:sym typeface="Consolas"/>
              </a:rPr>
              <a:t>(u) + w  </a:t>
            </a:r>
            <a:r>
              <a:rPr lang="en-US" sz="1600" b="0" dirty="0">
                <a:solidFill>
                  <a:srgbClr val="6EA0C0"/>
                </a:solidFill>
                <a:latin typeface="Consolas"/>
                <a:ea typeface="Consolas"/>
                <a:cs typeface="Consolas"/>
                <a:sym typeface="Consolas"/>
              </a:rPr>
              <a:t>// what if we went through u?</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 &lt; </a:t>
            </a:r>
            <a:r>
              <a:rPr lang="en-US" sz="1600" b="0" dirty="0" err="1">
                <a:solidFill>
                  <a:schemeClr val="dk1"/>
                </a:solidFill>
                <a:latin typeface="Consolas"/>
                <a:ea typeface="Consolas"/>
                <a:cs typeface="Consolas"/>
                <a:sym typeface="Consolas"/>
              </a:rPr>
              <a:t>oldDist</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SD.</a:t>
            </a:r>
            <a:r>
              <a:rPr lang="en-US" sz="1600" b="1" dirty="0" err="1">
                <a:solidFill>
                  <a:schemeClr val="dk1"/>
                </a:solidFill>
                <a:latin typeface="Consolas"/>
                <a:ea typeface="Consolas"/>
                <a:cs typeface="Consolas"/>
                <a:sym typeface="Consolas"/>
              </a:rPr>
              <a:t>put</a:t>
            </a:r>
            <a:r>
              <a:rPr lang="en-US" sz="1600" b="0" dirty="0">
                <a:solidFill>
                  <a:schemeClr val="dk1"/>
                </a:solidFill>
                <a:latin typeface="Consolas"/>
                <a:ea typeface="Consolas"/>
                <a:cs typeface="Consolas"/>
                <a:sym typeface="Consolas"/>
              </a:rPr>
              <a:t>(v, </a:t>
            </a:r>
            <a:r>
              <a:rPr lang="en-US" sz="1600" b="0" dirty="0" err="1">
                <a:solidFill>
                  <a:schemeClr val="dk1"/>
                </a:solidFill>
                <a:latin typeface="Consolas"/>
                <a:ea typeface="Consolas"/>
                <a:cs typeface="Consolas"/>
                <a:sym typeface="Consolas"/>
              </a:rPr>
              <a:t>newDist</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PN.</a:t>
            </a:r>
            <a:r>
              <a:rPr lang="en-US" sz="1600" b="1" dirty="0" err="1">
                <a:solidFill>
                  <a:schemeClr val="dk1"/>
                </a:solidFill>
                <a:latin typeface="Consolas"/>
                <a:ea typeface="Consolas"/>
                <a:cs typeface="Consolas"/>
                <a:sym typeface="Consolas"/>
              </a:rPr>
              <a:t>put</a:t>
            </a:r>
            <a:r>
              <a:rPr lang="en-US" sz="1600" b="0" dirty="0">
                <a:solidFill>
                  <a:schemeClr val="dk1"/>
                </a:solidFill>
                <a:latin typeface="Consolas"/>
                <a:ea typeface="Consolas"/>
                <a:cs typeface="Consolas"/>
                <a:sym typeface="Consolas"/>
              </a:rPr>
              <a:t>(v, u)</a:t>
            </a: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dirty="0">
                <a:solidFill>
                  <a:schemeClr val="dk1"/>
                </a:solidFill>
                <a:latin typeface="Consolas"/>
                <a:ea typeface="Consolas"/>
                <a:cs typeface="Consolas"/>
                <a:sym typeface="Consolas"/>
              </a:rPr>
              <a:t>        update distance in list of unknown nodes</a:t>
            </a:r>
            <a:br>
              <a:rPr lang="en-US" sz="1600" b="0" dirty="0">
                <a:solidFill>
                  <a:schemeClr val="dk1"/>
                </a:solidFill>
                <a:latin typeface="Consolas"/>
                <a:ea typeface="Consolas"/>
                <a:cs typeface="Consolas"/>
                <a:sym typeface="Consolas"/>
              </a:rPr>
            </a:br>
            <a:endParaRPr sz="1600" b="0" dirty="0">
              <a:solidFill>
                <a:schemeClr val="dk1"/>
              </a:solidFill>
              <a:latin typeface="Consolas"/>
              <a:ea typeface="Consolas"/>
              <a:cs typeface="Consolas"/>
              <a:sym typeface="Consolas"/>
            </a:endParaRPr>
          </a:p>
        </p:txBody>
      </p:sp>
      <p:sp>
        <p:nvSpPr>
          <p:cNvPr id="505" name="Google Shape;505;p33"/>
          <p:cNvSpPr/>
          <p:nvPr/>
        </p:nvSpPr>
        <p:spPr>
          <a:xfrm>
            <a:off x="3227300" y="1478125"/>
            <a:ext cx="831000" cy="422700"/>
          </a:xfrm>
          <a:prstGeom prst="wedgeRectCallout">
            <a:avLst>
              <a:gd name="adj1" fmla="val 110806"/>
              <a:gd name="adj2" fmla="val 100692"/>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O(|V|)</a:t>
            </a:r>
            <a:endParaRPr/>
          </a:p>
        </p:txBody>
      </p:sp>
      <p:sp>
        <p:nvSpPr>
          <p:cNvPr id="506" name="Google Shape;506;p33"/>
          <p:cNvSpPr/>
          <p:nvPr/>
        </p:nvSpPr>
        <p:spPr>
          <a:xfrm>
            <a:off x="3227350" y="2071750"/>
            <a:ext cx="831000" cy="422700"/>
          </a:xfrm>
          <a:prstGeom prst="wedgeRectCallout">
            <a:avLst>
              <a:gd name="adj1" fmla="val 107265"/>
              <a:gd name="adj2" fmla="val 99509"/>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O(|V|)</a:t>
            </a:r>
            <a:endParaRPr/>
          </a:p>
        </p:txBody>
      </p:sp>
      <p:sp>
        <p:nvSpPr>
          <p:cNvPr id="507" name="Google Shape;507;p33"/>
          <p:cNvSpPr/>
          <p:nvPr/>
        </p:nvSpPr>
        <p:spPr>
          <a:xfrm>
            <a:off x="2029675" y="2589725"/>
            <a:ext cx="1311000" cy="320700"/>
          </a:xfrm>
          <a:prstGeom prst="wedgeRectCallout">
            <a:avLst>
              <a:gd name="adj1" fmla="val 158974"/>
              <a:gd name="adj2" fmla="val 64094"/>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O(log|V|)</a:t>
            </a:r>
            <a:endParaRPr/>
          </a:p>
        </p:txBody>
      </p:sp>
      <p:sp>
        <p:nvSpPr>
          <p:cNvPr id="508" name="Google Shape;508;p33"/>
          <p:cNvSpPr/>
          <p:nvPr/>
        </p:nvSpPr>
        <p:spPr>
          <a:xfrm>
            <a:off x="2686950" y="3811425"/>
            <a:ext cx="1008900" cy="422700"/>
          </a:xfrm>
          <a:prstGeom prst="wedgeRectCallout">
            <a:avLst>
              <a:gd name="adj1" fmla="val 156401"/>
              <a:gd name="adj2" fmla="val -117382"/>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O(|E|) </a:t>
            </a:r>
            <a:endParaRPr/>
          </a:p>
        </p:txBody>
      </p:sp>
      <p:sp>
        <p:nvSpPr>
          <p:cNvPr id="509" name="Google Shape;509;p33"/>
          <p:cNvSpPr/>
          <p:nvPr/>
        </p:nvSpPr>
        <p:spPr>
          <a:xfrm>
            <a:off x="1863175" y="4405050"/>
            <a:ext cx="2124300" cy="320700"/>
          </a:xfrm>
          <a:prstGeom prst="wedgeRectCallout">
            <a:avLst>
              <a:gd name="adj1" fmla="val 108150"/>
              <a:gd name="adj2" fmla="val 220681"/>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O(log|V|)</a:t>
            </a:r>
            <a:endParaRPr/>
          </a:p>
        </p:txBody>
      </p:sp>
      <p:sp>
        <p:nvSpPr>
          <p:cNvPr id="510" name="Google Shape;510;p33"/>
          <p:cNvSpPr txBox="1"/>
          <p:nvPr/>
        </p:nvSpPr>
        <p:spPr>
          <a:xfrm>
            <a:off x="2029675" y="5870175"/>
            <a:ext cx="4687800" cy="492600"/>
          </a:xfrm>
          <a:prstGeom prst="rect">
            <a:avLst/>
          </a:prstGeom>
          <a:solidFill>
            <a:srgbClr val="E6DAFF"/>
          </a:solidFill>
          <a:ln w="19050" cap="flat" cmpd="sng">
            <a:solidFill>
              <a:srgbClr val="4B2A85"/>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2000">
                <a:latin typeface="Quattrocento Sans"/>
                <a:ea typeface="Quattrocento Sans"/>
                <a:cs typeface="Quattrocento Sans"/>
                <a:sym typeface="Quattrocento Sans"/>
              </a:rPr>
              <a:t>Final runtime: </a:t>
            </a:r>
            <a:r>
              <a:rPr lang="en-US" sz="2000">
                <a:latin typeface="Georgia"/>
                <a:ea typeface="Georgia"/>
                <a:cs typeface="Georgia"/>
                <a:sym typeface="Georgia"/>
              </a:rPr>
              <a:t>O(|V|log|V| + |E|log|V|)</a:t>
            </a:r>
            <a:endParaRPr sz="2000">
              <a:latin typeface="Georgia"/>
              <a:ea typeface="Georgia"/>
              <a:cs typeface="Georgia"/>
              <a:sym typeface="Georgi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34"/>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sp>
        <p:nvSpPr>
          <p:cNvPr id="518" name="Google Shape;518;p34"/>
          <p:cNvSpPr txBox="1">
            <a:spLocks noGrp="1"/>
          </p:cNvSpPr>
          <p:nvPr>
            <p:ph type="sldNum" idx="12"/>
          </p:nvPr>
        </p:nvSpPr>
        <p:spPr>
          <a:xfrm>
            <a:off x="6400800" y="4869657"/>
            <a:ext cx="457200" cy="27384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675" b="1" i="0" u="none" strike="noStrike" cap="none">
                <a:solidFill>
                  <a:srgbClr val="4B2A85"/>
                </a:solidFill>
                <a:latin typeface="Calibri"/>
                <a:ea typeface="Calibri"/>
                <a:cs typeface="Calibri"/>
                <a:sym typeface="Calibri"/>
              </a:rPr>
              <a:t>53</a:t>
            </a:fld>
            <a:endParaRPr sz="675" b="1" i="0" u="none" strike="noStrike" cap="none">
              <a:solidFill>
                <a:srgbClr val="4B2A85"/>
              </a:solidFill>
              <a:latin typeface="Calibri"/>
              <a:ea typeface="Calibri"/>
              <a:cs typeface="Calibri"/>
              <a:sym typeface="Calibri"/>
            </a:endParaRPr>
          </a:p>
        </p:txBody>
      </p:sp>
      <p:graphicFrame>
        <p:nvGraphicFramePr>
          <p:cNvPr id="519" name="Google Shape;519;p34"/>
          <p:cNvGraphicFramePr/>
          <p:nvPr>
            <p:extLst>
              <p:ext uri="{D42A27DB-BD31-4B8C-83A1-F6EECF244321}">
                <p14:modId xmlns:p14="http://schemas.microsoft.com/office/powerpoint/2010/main" val="3866159682"/>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F</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G</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H</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rgbClr val="0C0C0C"/>
                          </a:solidFill>
                          <a:latin typeface="Quattrocento Sans"/>
                          <a:ea typeface="Quattrocento Sans"/>
                          <a:cs typeface="Quattrocento Sans"/>
                          <a:sym typeface="Quattrocento Sans"/>
                        </a:rPr>
                        <a:t>∞</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bl>
          </a:graphicData>
        </a:graphic>
      </p:graphicFrame>
      <p:grpSp>
        <p:nvGrpSpPr>
          <p:cNvPr id="520" name="Google Shape;520;p34"/>
          <p:cNvGrpSpPr/>
          <p:nvPr/>
        </p:nvGrpSpPr>
        <p:grpSpPr>
          <a:xfrm>
            <a:off x="1751501" y="1368475"/>
            <a:ext cx="4726715" cy="2331624"/>
            <a:chOff x="-2863816" y="1556555"/>
            <a:chExt cx="3545036" cy="1748718"/>
          </a:xfrm>
        </p:grpSpPr>
        <p:sp>
          <p:nvSpPr>
            <p:cNvPr id="521" name="Google Shape;521;p34"/>
            <p:cNvSpPr/>
            <p:nvPr/>
          </p:nvSpPr>
          <p:spPr>
            <a:xfrm>
              <a:off x="-2576330" y="1806476"/>
              <a:ext cx="285750" cy="285750"/>
            </a:xfrm>
            <a:prstGeom prst="ellipse">
              <a:avLst/>
            </a:prstGeom>
            <a:solidFill>
              <a:srgbClr val="7DC49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A</a:t>
              </a:r>
              <a:endParaRPr/>
            </a:p>
          </p:txBody>
        </p:sp>
        <p:sp>
          <p:nvSpPr>
            <p:cNvPr id="522" name="Google Shape;522;p34"/>
            <p:cNvSpPr/>
            <p:nvPr/>
          </p:nvSpPr>
          <p:spPr>
            <a:xfrm>
              <a:off x="-1319030" y="174932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523" name="Google Shape;523;p34"/>
            <p:cNvSpPr/>
            <p:nvPr/>
          </p:nvSpPr>
          <p:spPr>
            <a:xfrm>
              <a:off x="-2690630" y="27208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524" name="Google Shape;524;p34"/>
            <p:cNvSpPr/>
            <p:nvPr/>
          </p:nvSpPr>
          <p:spPr>
            <a:xfrm>
              <a:off x="-1490480" y="254942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sp>
          <p:nvSpPr>
            <p:cNvPr id="525" name="Google Shape;525;p34"/>
            <p:cNvSpPr/>
            <p:nvPr/>
          </p:nvSpPr>
          <p:spPr>
            <a:xfrm>
              <a:off x="-34748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526" name="Google Shape;526;p34"/>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527" name="Google Shape;527;p34"/>
            <p:cNvSpPr/>
            <p:nvPr/>
          </p:nvSpPr>
          <p:spPr>
            <a:xfrm>
              <a:off x="-804680" y="28351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528" name="Google Shape;528;p34"/>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529" name="Google Shape;529;p34"/>
            <p:cNvCxnSpPr>
              <a:stCxn id="521" idx="6"/>
              <a:endCxn id="524" idx="1"/>
            </p:cNvCxnSpPr>
            <p:nvPr/>
          </p:nvCxnSpPr>
          <p:spPr>
            <a:xfrm>
              <a:off x="-2290580" y="1949351"/>
              <a:ext cx="841800" cy="642000"/>
            </a:xfrm>
            <a:prstGeom prst="curvedConnector2">
              <a:avLst/>
            </a:prstGeom>
            <a:noFill/>
            <a:ln w="9525" cap="flat" cmpd="sng">
              <a:solidFill>
                <a:schemeClr val="dk1"/>
              </a:solidFill>
              <a:prstDash val="solid"/>
              <a:round/>
              <a:headEnd type="none" w="med" len="med"/>
              <a:tailEnd type="triangle" w="med" len="med"/>
            </a:ln>
          </p:spPr>
        </p:cxnSp>
        <p:cxnSp>
          <p:nvCxnSpPr>
            <p:cNvPr id="530" name="Google Shape;530;p34"/>
            <p:cNvCxnSpPr>
              <a:stCxn id="524" idx="2"/>
              <a:endCxn id="521" idx="4"/>
            </p:cNvCxnSpPr>
            <p:nvPr/>
          </p:nvCxnSpPr>
          <p:spPr>
            <a:xfrm rot="10800000">
              <a:off x="-2433380" y="2092301"/>
              <a:ext cx="942900" cy="600000"/>
            </a:xfrm>
            <a:prstGeom prst="curvedConnector2">
              <a:avLst/>
            </a:prstGeom>
            <a:noFill/>
            <a:ln w="9525" cap="flat" cmpd="sng">
              <a:solidFill>
                <a:schemeClr val="dk1"/>
              </a:solidFill>
              <a:prstDash val="solid"/>
              <a:round/>
              <a:headEnd type="none" w="med" len="med"/>
              <a:tailEnd type="triangle" w="med" len="med"/>
            </a:ln>
          </p:spPr>
        </p:cxnSp>
        <p:cxnSp>
          <p:nvCxnSpPr>
            <p:cNvPr id="531" name="Google Shape;531;p34"/>
            <p:cNvCxnSpPr>
              <a:stCxn id="528" idx="2"/>
              <a:endCxn id="527"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532" name="Google Shape;532;p34"/>
            <p:cNvCxnSpPr>
              <a:stCxn id="527" idx="6"/>
              <a:endCxn id="528"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533" name="Google Shape;533;p34"/>
            <p:cNvCxnSpPr>
              <a:stCxn id="521" idx="3"/>
              <a:endCxn id="523" idx="0"/>
            </p:cNvCxnSpPr>
            <p:nvPr/>
          </p:nvCxnSpPr>
          <p:spPr>
            <a:xfrm flipH="1">
              <a:off x="-2547683" y="2050379"/>
              <a:ext cx="13200" cy="670500"/>
            </a:xfrm>
            <a:prstGeom prst="straightConnector1">
              <a:avLst/>
            </a:prstGeom>
            <a:noFill/>
            <a:ln w="9525" cap="flat" cmpd="sng">
              <a:solidFill>
                <a:schemeClr val="dk1"/>
              </a:solidFill>
              <a:prstDash val="solid"/>
              <a:round/>
              <a:headEnd type="none" w="med" len="med"/>
              <a:tailEnd type="triangle" w="med" len="med"/>
            </a:ln>
          </p:spPr>
        </p:cxnSp>
        <p:cxnSp>
          <p:nvCxnSpPr>
            <p:cNvPr id="534" name="Google Shape;534;p34"/>
            <p:cNvCxnSpPr>
              <a:stCxn id="523" idx="6"/>
              <a:endCxn id="524"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535" name="Google Shape;535;p34"/>
            <p:cNvCxnSpPr>
              <a:stCxn id="521" idx="7"/>
              <a:endCxn id="522" idx="2"/>
            </p:cNvCxnSpPr>
            <p:nvPr/>
          </p:nvCxnSpPr>
          <p:spPr>
            <a:xfrm>
              <a:off x="-2332427" y="1848323"/>
              <a:ext cx="1013400" cy="43800"/>
            </a:xfrm>
            <a:prstGeom prst="straightConnector1">
              <a:avLst/>
            </a:prstGeom>
            <a:noFill/>
            <a:ln w="9525" cap="flat" cmpd="sng">
              <a:solidFill>
                <a:schemeClr val="dk1"/>
              </a:solidFill>
              <a:prstDash val="solid"/>
              <a:round/>
              <a:headEnd type="none" w="med" len="med"/>
              <a:tailEnd type="triangle" w="med" len="med"/>
            </a:ln>
          </p:spPr>
        </p:cxnSp>
        <p:cxnSp>
          <p:nvCxnSpPr>
            <p:cNvPr id="536" name="Google Shape;536;p34"/>
            <p:cNvCxnSpPr>
              <a:stCxn id="522" idx="6"/>
              <a:endCxn id="525" idx="2"/>
            </p:cNvCxnSpPr>
            <p:nvPr/>
          </p:nvCxnSpPr>
          <p:spPr>
            <a:xfrm>
              <a:off x="-1033280" y="1892201"/>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537" name="Google Shape;537;p34"/>
            <p:cNvCxnSpPr>
              <a:stCxn id="525" idx="6"/>
              <a:endCxn id="526"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538" name="Google Shape;538;p34"/>
            <p:cNvCxnSpPr>
              <a:stCxn id="528" idx="1"/>
              <a:endCxn id="525"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539" name="Google Shape;539;p34"/>
            <p:cNvCxnSpPr>
              <a:stCxn id="526" idx="4"/>
              <a:endCxn id="528"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540" name="Google Shape;540;p34"/>
            <p:cNvCxnSpPr>
              <a:stCxn id="522" idx="5"/>
              <a:endCxn id="527" idx="1"/>
            </p:cNvCxnSpPr>
            <p:nvPr/>
          </p:nvCxnSpPr>
          <p:spPr>
            <a:xfrm>
              <a:off x="-1075127" y="1993229"/>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541" name="Google Shape;541;p34"/>
            <p:cNvCxnSpPr>
              <a:stCxn id="522" idx="4"/>
              <a:endCxn id="524" idx="0"/>
            </p:cNvCxnSpPr>
            <p:nvPr/>
          </p:nvCxnSpPr>
          <p:spPr>
            <a:xfrm flipH="1">
              <a:off x="-1347455" y="2035076"/>
              <a:ext cx="171300" cy="514500"/>
            </a:xfrm>
            <a:prstGeom prst="straightConnector1">
              <a:avLst/>
            </a:prstGeom>
            <a:noFill/>
            <a:ln w="9525" cap="flat" cmpd="sng">
              <a:solidFill>
                <a:schemeClr val="dk1"/>
              </a:solidFill>
              <a:prstDash val="solid"/>
              <a:round/>
              <a:headEnd type="none" w="med" len="med"/>
              <a:tailEnd type="triangle" w="med" len="med"/>
            </a:ln>
          </p:spPr>
        </p:cxnSp>
        <p:cxnSp>
          <p:nvCxnSpPr>
            <p:cNvPr id="542" name="Google Shape;542;p34"/>
            <p:cNvCxnSpPr>
              <a:stCxn id="524" idx="5"/>
              <a:endCxn id="527" idx="2"/>
            </p:cNvCxnSpPr>
            <p:nvPr/>
          </p:nvCxnSpPr>
          <p:spPr>
            <a:xfrm>
              <a:off x="-1246577" y="2793329"/>
              <a:ext cx="441900" cy="184800"/>
            </a:xfrm>
            <a:prstGeom prst="straightConnector1">
              <a:avLst/>
            </a:prstGeom>
            <a:noFill/>
            <a:ln w="9525" cap="flat" cmpd="sng">
              <a:solidFill>
                <a:schemeClr val="dk1"/>
              </a:solidFill>
              <a:prstDash val="solid"/>
              <a:round/>
              <a:headEnd type="none" w="med" len="med"/>
              <a:tailEnd type="triangle" w="med" len="med"/>
            </a:ln>
          </p:spPr>
        </p:cxnSp>
        <p:cxnSp>
          <p:nvCxnSpPr>
            <p:cNvPr id="543" name="Google Shape;543;p34"/>
            <p:cNvCxnSpPr>
              <a:stCxn id="527" idx="3"/>
              <a:endCxn id="523"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544" name="Google Shape;544;p34"/>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45" name="Google Shape;545;p34"/>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46" name="Google Shape;546;p34"/>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547" name="Google Shape;547;p34"/>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548" name="Google Shape;548;p34"/>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549" name="Google Shape;549;p34"/>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50" name="Google Shape;550;p34"/>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551" name="Google Shape;551;p34"/>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552" name="Google Shape;552;p34"/>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11</a:t>
              </a:r>
              <a:endParaRPr/>
            </a:p>
          </p:txBody>
        </p:sp>
        <p:sp>
          <p:nvSpPr>
            <p:cNvPr id="553" name="Google Shape;553;p34"/>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554" name="Google Shape;554;p34"/>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555" name="Google Shape;555;p34"/>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9</a:t>
              </a:r>
              <a:endParaRPr/>
            </a:p>
          </p:txBody>
        </p:sp>
        <p:sp>
          <p:nvSpPr>
            <p:cNvPr id="556" name="Google Shape;556;p34"/>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57" name="Google Shape;557;p34"/>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558" name="Google Shape;558;p34"/>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sp>
          <p:nvSpPr>
            <p:cNvPr id="559" name="Google Shape;559;p34"/>
            <p:cNvSpPr txBox="1"/>
            <p:nvPr/>
          </p:nvSpPr>
          <p:spPr>
            <a:xfrm>
              <a:off x="-1417640" y="1556555"/>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0" name="Google Shape;560;p34"/>
            <p:cNvSpPr txBox="1"/>
            <p:nvPr/>
          </p:nvSpPr>
          <p:spPr>
            <a:xfrm>
              <a:off x="-477173" y="160937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1" name="Google Shape;561;p34"/>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2" name="Google Shape;562;p34"/>
            <p:cNvSpPr txBox="1"/>
            <p:nvPr/>
          </p:nvSpPr>
          <p:spPr>
            <a:xfrm>
              <a:off x="-1531640" y="226965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3" name="Google Shape;563;p34"/>
            <p:cNvSpPr txBox="1"/>
            <p:nvPr/>
          </p:nvSpPr>
          <p:spPr>
            <a:xfrm>
              <a:off x="-2863816" y="2543734"/>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4" name="Google Shape;564;p34"/>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5" name="Google Shape;565;p34"/>
            <p:cNvSpPr txBox="1"/>
            <p:nvPr/>
          </p:nvSpPr>
          <p:spPr>
            <a:xfrm>
              <a:off x="-865204" y="256204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6" name="Google Shape;566;p34"/>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567" name="Google Shape;567;p34"/>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568" name="Google Shape;568;p34"/>
          <p:cNvSpPr txBox="1"/>
          <p:nvPr/>
        </p:nvSpPr>
        <p:spPr>
          <a:xfrm>
            <a:off x="1472700" y="4883675"/>
            <a:ext cx="4002900" cy="6771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endParaRPr dirty="0">
              <a:latin typeface="Quattrocento Sans"/>
              <a:ea typeface="Quattrocento Sans"/>
              <a:cs typeface="Quattrocento Sans"/>
              <a:sym typeface="Quattrocento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35"/>
          <p:cNvSpPr/>
          <p:nvPr/>
        </p:nvSpPr>
        <p:spPr>
          <a:xfrm>
            <a:off x="1954045" y="1419970"/>
            <a:ext cx="1129623" cy="1138404"/>
          </a:xfrm>
          <a:custGeom>
            <a:avLst/>
            <a:gdLst/>
            <a:ahLst/>
            <a:cxnLst/>
            <a:rect l="l" t="t" r="r" b="b"/>
            <a:pathLst>
              <a:path w="1129623" h="1138404" extrusionOk="0">
                <a:moveTo>
                  <a:pt x="623785" y="268"/>
                </a:moveTo>
                <a:cubicBezTo>
                  <a:pt x="580011" y="-1353"/>
                  <a:pt x="505321" y="4278"/>
                  <a:pt x="448687" y="19724"/>
                </a:cubicBezTo>
                <a:cubicBezTo>
                  <a:pt x="428902" y="25120"/>
                  <a:pt x="409776" y="32694"/>
                  <a:pt x="390321" y="39179"/>
                </a:cubicBezTo>
                <a:lnTo>
                  <a:pt x="331955" y="58634"/>
                </a:lnTo>
                <a:cubicBezTo>
                  <a:pt x="322227" y="61877"/>
                  <a:pt x="311304" y="62674"/>
                  <a:pt x="302772" y="68362"/>
                </a:cubicBezTo>
                <a:cubicBezTo>
                  <a:pt x="265057" y="93505"/>
                  <a:pt x="284680" y="84120"/>
                  <a:pt x="244406" y="97545"/>
                </a:cubicBezTo>
                <a:cubicBezTo>
                  <a:pt x="224951" y="117000"/>
                  <a:pt x="201302" y="133018"/>
                  <a:pt x="186040" y="155911"/>
                </a:cubicBezTo>
                <a:cubicBezTo>
                  <a:pt x="179555" y="165639"/>
                  <a:pt x="173888" y="175965"/>
                  <a:pt x="166585" y="185094"/>
                </a:cubicBezTo>
                <a:cubicBezTo>
                  <a:pt x="150745" y="204894"/>
                  <a:pt x="139612" y="209560"/>
                  <a:pt x="117946" y="224004"/>
                </a:cubicBezTo>
                <a:cubicBezTo>
                  <a:pt x="90393" y="306668"/>
                  <a:pt x="128820" y="205883"/>
                  <a:pt x="88764" y="272643"/>
                </a:cubicBezTo>
                <a:cubicBezTo>
                  <a:pt x="83488" y="281436"/>
                  <a:pt x="84016" y="292863"/>
                  <a:pt x="79036" y="301826"/>
                </a:cubicBezTo>
                <a:cubicBezTo>
                  <a:pt x="67680" y="322266"/>
                  <a:pt x="40125" y="360192"/>
                  <a:pt x="40125" y="360192"/>
                </a:cubicBezTo>
                <a:cubicBezTo>
                  <a:pt x="14433" y="437270"/>
                  <a:pt x="24042" y="398329"/>
                  <a:pt x="10942" y="476924"/>
                </a:cubicBezTo>
                <a:cubicBezTo>
                  <a:pt x="-2449" y="651017"/>
                  <a:pt x="-4800" y="616458"/>
                  <a:pt x="10942" y="836847"/>
                </a:cubicBezTo>
                <a:cubicBezTo>
                  <a:pt x="11959" y="851089"/>
                  <a:pt x="37433" y="931433"/>
                  <a:pt x="40125" y="934124"/>
                </a:cubicBezTo>
                <a:cubicBezTo>
                  <a:pt x="46610" y="940609"/>
                  <a:pt x="53852" y="946417"/>
                  <a:pt x="59581" y="953579"/>
                </a:cubicBezTo>
                <a:cubicBezTo>
                  <a:pt x="66884" y="962708"/>
                  <a:pt x="70769" y="974495"/>
                  <a:pt x="79036" y="982762"/>
                </a:cubicBezTo>
                <a:cubicBezTo>
                  <a:pt x="102402" y="1006128"/>
                  <a:pt x="109712" y="1000078"/>
                  <a:pt x="137402" y="1011945"/>
                </a:cubicBezTo>
                <a:cubicBezTo>
                  <a:pt x="237584" y="1054880"/>
                  <a:pt x="101843" y="1006578"/>
                  <a:pt x="234678" y="1050856"/>
                </a:cubicBezTo>
                <a:lnTo>
                  <a:pt x="293044" y="1070311"/>
                </a:lnTo>
                <a:cubicBezTo>
                  <a:pt x="302772" y="1073554"/>
                  <a:pt x="312279" y="1077552"/>
                  <a:pt x="322227" y="1080039"/>
                </a:cubicBezTo>
                <a:cubicBezTo>
                  <a:pt x="335197" y="1083281"/>
                  <a:pt x="348283" y="1086093"/>
                  <a:pt x="361138" y="1089766"/>
                </a:cubicBezTo>
                <a:cubicBezTo>
                  <a:pt x="370997" y="1092583"/>
                  <a:pt x="380428" y="1096796"/>
                  <a:pt x="390321" y="1099494"/>
                </a:cubicBezTo>
                <a:cubicBezTo>
                  <a:pt x="416117" y="1106529"/>
                  <a:pt x="442776" y="1110493"/>
                  <a:pt x="468142" y="1118949"/>
                </a:cubicBezTo>
                <a:cubicBezTo>
                  <a:pt x="513011" y="1133906"/>
                  <a:pt x="487270" y="1126666"/>
                  <a:pt x="545964" y="1138404"/>
                </a:cubicBezTo>
                <a:cubicBezTo>
                  <a:pt x="573310" y="1135918"/>
                  <a:pt x="644721" y="1137664"/>
                  <a:pt x="682151" y="1118949"/>
                </a:cubicBezTo>
                <a:cubicBezTo>
                  <a:pt x="692608" y="1113721"/>
                  <a:pt x="700650" y="1104242"/>
                  <a:pt x="711334" y="1099494"/>
                </a:cubicBezTo>
                <a:cubicBezTo>
                  <a:pt x="730074" y="1091165"/>
                  <a:pt x="769700" y="1080039"/>
                  <a:pt x="769700" y="1080039"/>
                </a:cubicBezTo>
                <a:cubicBezTo>
                  <a:pt x="853335" y="1024280"/>
                  <a:pt x="747517" y="1091130"/>
                  <a:pt x="828066" y="1050856"/>
                </a:cubicBezTo>
                <a:cubicBezTo>
                  <a:pt x="903495" y="1013141"/>
                  <a:pt x="813080" y="1046122"/>
                  <a:pt x="886432" y="1021673"/>
                </a:cubicBezTo>
                <a:cubicBezTo>
                  <a:pt x="892917" y="1015188"/>
                  <a:pt x="898023" y="1006936"/>
                  <a:pt x="905887" y="1002217"/>
                </a:cubicBezTo>
                <a:cubicBezTo>
                  <a:pt x="914680" y="996941"/>
                  <a:pt x="927063" y="998895"/>
                  <a:pt x="935070" y="992490"/>
                </a:cubicBezTo>
                <a:cubicBezTo>
                  <a:pt x="944199" y="985187"/>
                  <a:pt x="947222" y="972436"/>
                  <a:pt x="954525" y="963307"/>
                </a:cubicBezTo>
                <a:cubicBezTo>
                  <a:pt x="970367" y="943505"/>
                  <a:pt x="981495" y="938842"/>
                  <a:pt x="1003164" y="924396"/>
                </a:cubicBezTo>
                <a:cubicBezTo>
                  <a:pt x="1009649" y="914668"/>
                  <a:pt x="1014352" y="903480"/>
                  <a:pt x="1022619" y="895213"/>
                </a:cubicBezTo>
                <a:cubicBezTo>
                  <a:pt x="1030886" y="886946"/>
                  <a:pt x="1044499" y="884887"/>
                  <a:pt x="1051802" y="875758"/>
                </a:cubicBezTo>
                <a:cubicBezTo>
                  <a:pt x="1058207" y="867751"/>
                  <a:pt x="1056254" y="855368"/>
                  <a:pt x="1061529" y="846575"/>
                </a:cubicBezTo>
                <a:cubicBezTo>
                  <a:pt x="1096181" y="788821"/>
                  <a:pt x="1067065" y="873032"/>
                  <a:pt x="1100440" y="797936"/>
                </a:cubicBezTo>
                <a:cubicBezTo>
                  <a:pt x="1108769" y="779196"/>
                  <a:pt x="1119895" y="739570"/>
                  <a:pt x="1119895" y="739570"/>
                </a:cubicBezTo>
                <a:cubicBezTo>
                  <a:pt x="1123138" y="716872"/>
                  <a:pt x="1129623" y="694405"/>
                  <a:pt x="1129623" y="671477"/>
                </a:cubicBezTo>
                <a:cubicBezTo>
                  <a:pt x="1129623" y="588686"/>
                  <a:pt x="1128805" y="551882"/>
                  <a:pt x="1110168" y="486651"/>
                </a:cubicBezTo>
                <a:cubicBezTo>
                  <a:pt x="1107351" y="476792"/>
                  <a:pt x="1105420" y="466431"/>
                  <a:pt x="1100440" y="457468"/>
                </a:cubicBezTo>
                <a:cubicBezTo>
                  <a:pt x="1089084" y="437028"/>
                  <a:pt x="1061529" y="399102"/>
                  <a:pt x="1061529" y="399102"/>
                </a:cubicBezTo>
                <a:cubicBezTo>
                  <a:pt x="1042593" y="342289"/>
                  <a:pt x="1066619" y="394464"/>
                  <a:pt x="1022619" y="350464"/>
                </a:cubicBezTo>
                <a:cubicBezTo>
                  <a:pt x="994743" y="322588"/>
                  <a:pt x="1009258" y="323743"/>
                  <a:pt x="993436" y="292098"/>
                </a:cubicBezTo>
                <a:cubicBezTo>
                  <a:pt x="981164" y="267553"/>
                  <a:pt x="972623" y="261557"/>
                  <a:pt x="954525" y="243460"/>
                </a:cubicBezTo>
                <a:cubicBezTo>
                  <a:pt x="926972" y="160795"/>
                  <a:pt x="965399" y="261583"/>
                  <a:pt x="925342" y="194821"/>
                </a:cubicBezTo>
                <a:cubicBezTo>
                  <a:pt x="920067" y="186029"/>
                  <a:pt x="922020" y="173646"/>
                  <a:pt x="915615" y="165639"/>
                </a:cubicBezTo>
                <a:cubicBezTo>
                  <a:pt x="901899" y="148494"/>
                  <a:pt x="876475" y="142864"/>
                  <a:pt x="857249" y="136456"/>
                </a:cubicBezTo>
                <a:cubicBezTo>
                  <a:pt x="850764" y="129971"/>
                  <a:pt x="845130" y="122503"/>
                  <a:pt x="837793" y="117000"/>
                </a:cubicBezTo>
                <a:cubicBezTo>
                  <a:pt x="819087" y="102971"/>
                  <a:pt x="795960" y="94624"/>
                  <a:pt x="779427" y="78090"/>
                </a:cubicBezTo>
                <a:cubicBezTo>
                  <a:pt x="752722" y="51383"/>
                  <a:pt x="768673" y="61534"/>
                  <a:pt x="730789" y="48907"/>
                </a:cubicBezTo>
                <a:cubicBezTo>
                  <a:pt x="724304" y="42422"/>
                  <a:pt x="719537" y="33553"/>
                  <a:pt x="711334" y="29451"/>
                </a:cubicBezTo>
                <a:cubicBezTo>
                  <a:pt x="664222" y="5894"/>
                  <a:pt x="667559" y="1889"/>
                  <a:pt x="623785" y="268"/>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76" name="Google Shape;576;p35"/>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577" name="Google Shape;577;p35"/>
          <p:cNvGrpSpPr/>
          <p:nvPr/>
        </p:nvGrpSpPr>
        <p:grpSpPr>
          <a:xfrm>
            <a:off x="1751501" y="1368475"/>
            <a:ext cx="4726715" cy="2331624"/>
            <a:chOff x="-2863816" y="1556555"/>
            <a:chExt cx="3545036" cy="1748718"/>
          </a:xfrm>
        </p:grpSpPr>
        <p:sp>
          <p:nvSpPr>
            <p:cNvPr id="578" name="Google Shape;578;p35"/>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579" name="Google Shape;579;p35"/>
            <p:cNvSpPr/>
            <p:nvPr/>
          </p:nvSpPr>
          <p:spPr>
            <a:xfrm>
              <a:off x="-1319030" y="174932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580" name="Google Shape;580;p35"/>
            <p:cNvSpPr/>
            <p:nvPr/>
          </p:nvSpPr>
          <p:spPr>
            <a:xfrm>
              <a:off x="-2690630" y="27208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581" name="Google Shape;581;p35"/>
            <p:cNvSpPr/>
            <p:nvPr/>
          </p:nvSpPr>
          <p:spPr>
            <a:xfrm>
              <a:off x="-1490480" y="254942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sp>
          <p:nvSpPr>
            <p:cNvPr id="582" name="Google Shape;582;p35"/>
            <p:cNvSpPr/>
            <p:nvPr/>
          </p:nvSpPr>
          <p:spPr>
            <a:xfrm>
              <a:off x="-34748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583" name="Google Shape;583;p35"/>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584" name="Google Shape;584;p35"/>
            <p:cNvSpPr/>
            <p:nvPr/>
          </p:nvSpPr>
          <p:spPr>
            <a:xfrm>
              <a:off x="-804680" y="28351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585" name="Google Shape;585;p35"/>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586" name="Google Shape;586;p35"/>
            <p:cNvCxnSpPr>
              <a:stCxn id="578" idx="6"/>
              <a:endCxn id="581"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587" name="Google Shape;587;p35"/>
            <p:cNvCxnSpPr>
              <a:stCxn id="581" idx="2"/>
              <a:endCxn id="578" idx="4"/>
            </p:cNvCxnSpPr>
            <p:nvPr/>
          </p:nvCxnSpPr>
          <p:spPr>
            <a:xfrm rot="10800000">
              <a:off x="-2433380" y="2092301"/>
              <a:ext cx="942900" cy="600000"/>
            </a:xfrm>
            <a:prstGeom prst="curvedConnector2">
              <a:avLst/>
            </a:prstGeom>
            <a:noFill/>
            <a:ln w="9525" cap="flat" cmpd="sng">
              <a:solidFill>
                <a:schemeClr val="dk1"/>
              </a:solidFill>
              <a:prstDash val="solid"/>
              <a:round/>
              <a:headEnd type="none" w="med" len="med"/>
              <a:tailEnd type="triangle" w="med" len="med"/>
            </a:ln>
          </p:spPr>
        </p:cxnSp>
        <p:cxnSp>
          <p:nvCxnSpPr>
            <p:cNvPr id="588" name="Google Shape;588;p35"/>
            <p:cNvCxnSpPr>
              <a:stCxn id="585" idx="2"/>
              <a:endCxn id="584"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589" name="Google Shape;589;p35"/>
            <p:cNvCxnSpPr>
              <a:stCxn id="584" idx="6"/>
              <a:endCxn id="585"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590" name="Google Shape;590;p35"/>
            <p:cNvCxnSpPr>
              <a:stCxn id="578" idx="3"/>
              <a:endCxn id="580"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591" name="Google Shape;591;p35"/>
            <p:cNvCxnSpPr>
              <a:stCxn id="580" idx="6"/>
              <a:endCxn id="581"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592" name="Google Shape;592;p35"/>
            <p:cNvCxnSpPr>
              <a:stCxn id="578" idx="7"/>
              <a:endCxn id="579"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593" name="Google Shape;593;p35"/>
            <p:cNvCxnSpPr>
              <a:stCxn id="579" idx="6"/>
              <a:endCxn id="582" idx="2"/>
            </p:cNvCxnSpPr>
            <p:nvPr/>
          </p:nvCxnSpPr>
          <p:spPr>
            <a:xfrm>
              <a:off x="-1033280" y="1892201"/>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594" name="Google Shape;594;p35"/>
            <p:cNvCxnSpPr>
              <a:stCxn id="582" idx="6"/>
              <a:endCxn id="583"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595" name="Google Shape;595;p35"/>
            <p:cNvCxnSpPr>
              <a:stCxn id="585" idx="1"/>
              <a:endCxn id="582"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596" name="Google Shape;596;p35"/>
            <p:cNvCxnSpPr>
              <a:stCxn id="583" idx="4"/>
              <a:endCxn id="585"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597" name="Google Shape;597;p35"/>
            <p:cNvCxnSpPr>
              <a:stCxn id="579" idx="5"/>
              <a:endCxn id="584" idx="1"/>
            </p:cNvCxnSpPr>
            <p:nvPr/>
          </p:nvCxnSpPr>
          <p:spPr>
            <a:xfrm>
              <a:off x="-1075127" y="1993229"/>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598" name="Google Shape;598;p35"/>
            <p:cNvCxnSpPr>
              <a:stCxn id="579" idx="4"/>
              <a:endCxn id="581" idx="0"/>
            </p:cNvCxnSpPr>
            <p:nvPr/>
          </p:nvCxnSpPr>
          <p:spPr>
            <a:xfrm flipH="1">
              <a:off x="-1347455" y="2035076"/>
              <a:ext cx="171300" cy="514500"/>
            </a:xfrm>
            <a:prstGeom prst="straightConnector1">
              <a:avLst/>
            </a:prstGeom>
            <a:noFill/>
            <a:ln w="9525" cap="flat" cmpd="sng">
              <a:solidFill>
                <a:schemeClr val="dk1"/>
              </a:solidFill>
              <a:prstDash val="solid"/>
              <a:round/>
              <a:headEnd type="none" w="med" len="med"/>
              <a:tailEnd type="triangle" w="med" len="med"/>
            </a:ln>
          </p:spPr>
        </p:cxnSp>
        <p:cxnSp>
          <p:nvCxnSpPr>
            <p:cNvPr id="599" name="Google Shape;599;p35"/>
            <p:cNvCxnSpPr>
              <a:stCxn id="581" idx="5"/>
              <a:endCxn id="584" idx="2"/>
            </p:cNvCxnSpPr>
            <p:nvPr/>
          </p:nvCxnSpPr>
          <p:spPr>
            <a:xfrm>
              <a:off x="-1246577" y="2793329"/>
              <a:ext cx="441900" cy="184800"/>
            </a:xfrm>
            <a:prstGeom prst="straightConnector1">
              <a:avLst/>
            </a:prstGeom>
            <a:noFill/>
            <a:ln w="9525" cap="flat" cmpd="sng">
              <a:solidFill>
                <a:schemeClr val="dk1"/>
              </a:solidFill>
              <a:prstDash val="solid"/>
              <a:round/>
              <a:headEnd type="none" w="med" len="med"/>
              <a:tailEnd type="triangle" w="med" len="med"/>
            </a:ln>
          </p:spPr>
        </p:cxnSp>
        <p:cxnSp>
          <p:nvCxnSpPr>
            <p:cNvPr id="600" name="Google Shape;600;p35"/>
            <p:cNvCxnSpPr>
              <a:stCxn id="584" idx="3"/>
              <a:endCxn id="580"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601" name="Google Shape;601;p35"/>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602" name="Google Shape;602;p35"/>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03" name="Google Shape;603;p35"/>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604" name="Google Shape;604;p35"/>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605" name="Google Shape;605;p35"/>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606" name="Google Shape;606;p35"/>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07" name="Google Shape;607;p35"/>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608" name="Google Shape;608;p35"/>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609" name="Google Shape;609;p35"/>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11</a:t>
              </a:r>
              <a:endParaRPr/>
            </a:p>
          </p:txBody>
        </p:sp>
        <p:sp>
          <p:nvSpPr>
            <p:cNvPr id="610" name="Google Shape;610;p35"/>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611" name="Google Shape;611;p35"/>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612" name="Google Shape;612;p35"/>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9</a:t>
              </a:r>
              <a:endParaRPr/>
            </a:p>
          </p:txBody>
        </p:sp>
        <p:sp>
          <p:nvSpPr>
            <p:cNvPr id="613" name="Google Shape;613;p35"/>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14" name="Google Shape;614;p35"/>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615" name="Google Shape;615;p35"/>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sp>
          <p:nvSpPr>
            <p:cNvPr id="616" name="Google Shape;616;p35"/>
            <p:cNvSpPr txBox="1"/>
            <p:nvPr/>
          </p:nvSpPr>
          <p:spPr>
            <a:xfrm>
              <a:off x="-1417640" y="1556555"/>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617" name="Google Shape;617;p35"/>
            <p:cNvSpPr txBox="1"/>
            <p:nvPr/>
          </p:nvSpPr>
          <p:spPr>
            <a:xfrm>
              <a:off x="-477173" y="160937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18" name="Google Shape;618;p35"/>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19" name="Google Shape;619;p35"/>
            <p:cNvSpPr txBox="1"/>
            <p:nvPr/>
          </p:nvSpPr>
          <p:spPr>
            <a:xfrm>
              <a:off x="-1531640" y="2269658"/>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620" name="Google Shape;620;p35"/>
            <p:cNvSpPr txBox="1"/>
            <p:nvPr/>
          </p:nvSpPr>
          <p:spPr>
            <a:xfrm>
              <a:off x="-2863816" y="2543734"/>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621" name="Google Shape;621;p35"/>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22" name="Google Shape;622;p35"/>
            <p:cNvSpPr txBox="1"/>
            <p:nvPr/>
          </p:nvSpPr>
          <p:spPr>
            <a:xfrm>
              <a:off x="-865204" y="256204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23" name="Google Shape;623;p35"/>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624" name="Google Shape;624;p35"/>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625" name="Google Shape;625;p35"/>
          <p:cNvGraphicFramePr/>
          <p:nvPr>
            <p:extLst>
              <p:ext uri="{D42A27DB-BD31-4B8C-83A1-F6EECF244321}">
                <p14:modId xmlns:p14="http://schemas.microsoft.com/office/powerpoint/2010/main" val="2978945835"/>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2</a:t>
                      </a:r>
                      <a:endParaRPr sz="1600" b="1" i="0" u="none" strike="noStrike" cap="none" dirty="0">
                        <a:solidFill>
                          <a:srgbClr val="FF0000"/>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1</a:t>
                      </a:r>
                      <a:endParaRPr sz="1600" b="1" i="0" u="none" strike="noStrike" cap="none" dirty="0">
                        <a:solidFill>
                          <a:srgbClr val="FF0000"/>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4</a:t>
                      </a:r>
                      <a:endParaRPr sz="1600" b="1" i="0" u="none" strike="noStrike" cap="none" dirty="0">
                        <a:solidFill>
                          <a:srgbClr val="FF0000"/>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chemeClr val="dk1"/>
                          </a:solidFill>
                          <a:latin typeface="Quattrocento Sans"/>
                          <a:ea typeface="Quattrocento Sans"/>
                          <a:cs typeface="Quattrocento Sans"/>
                          <a:sym typeface="Quattrocento Sans"/>
                        </a:rPr>
                        <a:t>∞</a:t>
                      </a:r>
                      <a:endParaRPr sz="1600"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626" name="Google Shape;626;p35"/>
          <p:cNvSpPr txBox="1"/>
          <p:nvPr/>
        </p:nvSpPr>
        <p:spPr>
          <a:xfrm>
            <a:off x="1494698" y="4883675"/>
            <a:ext cx="39810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a:t>
            </a:r>
            <a:endParaRPr dirty="0">
              <a:latin typeface="Quattrocento Sans"/>
              <a:ea typeface="Quattrocento Sans"/>
              <a:cs typeface="Quattrocento Sans"/>
              <a:sym typeface="Quattrocento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36"/>
          <p:cNvSpPr/>
          <p:nvPr/>
        </p:nvSpPr>
        <p:spPr>
          <a:xfrm>
            <a:off x="1846680" y="1410511"/>
            <a:ext cx="2326486" cy="1819072"/>
          </a:xfrm>
          <a:custGeom>
            <a:avLst/>
            <a:gdLst/>
            <a:ahLst/>
            <a:cxnLst/>
            <a:rect l="l" t="t" r="r" b="b"/>
            <a:pathLst>
              <a:path w="2326486" h="1819072" extrusionOk="0">
                <a:moveTo>
                  <a:pt x="964614" y="145915"/>
                </a:moveTo>
                <a:cubicBezTo>
                  <a:pt x="951644" y="129702"/>
                  <a:pt x="918937" y="120454"/>
                  <a:pt x="896520" y="107004"/>
                </a:cubicBezTo>
                <a:cubicBezTo>
                  <a:pt x="886495" y="100989"/>
                  <a:pt x="877794" y="92777"/>
                  <a:pt x="867337" y="87549"/>
                </a:cubicBezTo>
                <a:cubicBezTo>
                  <a:pt x="851787" y="79774"/>
                  <a:pt x="813789" y="72249"/>
                  <a:pt x="799243" y="68093"/>
                </a:cubicBezTo>
                <a:cubicBezTo>
                  <a:pt x="789384" y="65276"/>
                  <a:pt x="779788" y="61608"/>
                  <a:pt x="770060" y="58366"/>
                </a:cubicBezTo>
                <a:cubicBezTo>
                  <a:pt x="760332" y="51881"/>
                  <a:pt x="751561" y="43658"/>
                  <a:pt x="740877" y="38910"/>
                </a:cubicBezTo>
                <a:cubicBezTo>
                  <a:pt x="722137" y="30581"/>
                  <a:pt x="702406" y="24429"/>
                  <a:pt x="682511" y="19455"/>
                </a:cubicBezTo>
                <a:cubicBezTo>
                  <a:pt x="627561" y="5717"/>
                  <a:pt x="656711" y="12349"/>
                  <a:pt x="594963" y="0"/>
                </a:cubicBezTo>
                <a:cubicBezTo>
                  <a:pt x="517142" y="3242"/>
                  <a:pt x="439175" y="3973"/>
                  <a:pt x="361499" y="9727"/>
                </a:cubicBezTo>
                <a:cubicBezTo>
                  <a:pt x="351273" y="10484"/>
                  <a:pt x="342264" y="16968"/>
                  <a:pt x="332316" y="19455"/>
                </a:cubicBezTo>
                <a:cubicBezTo>
                  <a:pt x="316276" y="23465"/>
                  <a:pt x="299890" y="25940"/>
                  <a:pt x="283677" y="29183"/>
                </a:cubicBezTo>
                <a:cubicBezTo>
                  <a:pt x="270707" y="35668"/>
                  <a:pt x="258095" y="42926"/>
                  <a:pt x="244767" y="48638"/>
                </a:cubicBezTo>
                <a:cubicBezTo>
                  <a:pt x="212130" y="62625"/>
                  <a:pt x="215408" y="52037"/>
                  <a:pt x="186401" y="77821"/>
                </a:cubicBezTo>
                <a:cubicBezTo>
                  <a:pt x="165837" y="96100"/>
                  <a:pt x="147490" y="116732"/>
                  <a:pt x="128035" y="136187"/>
                </a:cubicBezTo>
                <a:cubicBezTo>
                  <a:pt x="118307" y="145915"/>
                  <a:pt x="106483" y="153923"/>
                  <a:pt x="98852" y="165370"/>
                </a:cubicBezTo>
                <a:cubicBezTo>
                  <a:pt x="92367" y="175098"/>
                  <a:pt x="86700" y="185424"/>
                  <a:pt x="79397" y="194553"/>
                </a:cubicBezTo>
                <a:cubicBezTo>
                  <a:pt x="59182" y="219822"/>
                  <a:pt x="55458" y="209504"/>
                  <a:pt x="40486" y="243191"/>
                </a:cubicBezTo>
                <a:cubicBezTo>
                  <a:pt x="32157" y="261931"/>
                  <a:pt x="30203" y="283214"/>
                  <a:pt x="21031" y="301557"/>
                </a:cubicBezTo>
                <a:lnTo>
                  <a:pt x="1575" y="340468"/>
                </a:lnTo>
                <a:cubicBezTo>
                  <a:pt x="11924" y="681963"/>
                  <a:pt x="-22550" y="559923"/>
                  <a:pt x="30758" y="719846"/>
                </a:cubicBezTo>
                <a:cubicBezTo>
                  <a:pt x="43386" y="757729"/>
                  <a:pt x="33236" y="741779"/>
                  <a:pt x="59941" y="768485"/>
                </a:cubicBezTo>
                <a:cubicBezTo>
                  <a:pt x="70078" y="798896"/>
                  <a:pt x="79910" y="836921"/>
                  <a:pt x="108580" y="856034"/>
                </a:cubicBezTo>
                <a:cubicBezTo>
                  <a:pt x="128035" y="869004"/>
                  <a:pt x="150412" y="878410"/>
                  <a:pt x="166946" y="894944"/>
                </a:cubicBezTo>
                <a:lnTo>
                  <a:pt x="215584" y="943583"/>
                </a:lnTo>
                <a:cubicBezTo>
                  <a:pt x="225312" y="953311"/>
                  <a:pt x="233320" y="965135"/>
                  <a:pt x="244767" y="972766"/>
                </a:cubicBezTo>
                <a:cubicBezTo>
                  <a:pt x="254495" y="979251"/>
                  <a:pt x="263799" y="986421"/>
                  <a:pt x="273950" y="992221"/>
                </a:cubicBezTo>
                <a:cubicBezTo>
                  <a:pt x="286540" y="999415"/>
                  <a:pt x="300795" y="1003632"/>
                  <a:pt x="312860" y="1011676"/>
                </a:cubicBezTo>
                <a:cubicBezTo>
                  <a:pt x="320491" y="1016764"/>
                  <a:pt x="325154" y="1025403"/>
                  <a:pt x="332316" y="1031132"/>
                </a:cubicBezTo>
                <a:cubicBezTo>
                  <a:pt x="341445" y="1038435"/>
                  <a:pt x="352518" y="1043103"/>
                  <a:pt x="361499" y="1050587"/>
                </a:cubicBezTo>
                <a:cubicBezTo>
                  <a:pt x="372067" y="1059394"/>
                  <a:pt x="380114" y="1070963"/>
                  <a:pt x="390682" y="1079770"/>
                </a:cubicBezTo>
                <a:cubicBezTo>
                  <a:pt x="399663" y="1087254"/>
                  <a:pt x="410884" y="1091741"/>
                  <a:pt x="419865" y="1099225"/>
                </a:cubicBezTo>
                <a:cubicBezTo>
                  <a:pt x="494765" y="1161641"/>
                  <a:pt x="405775" y="1099560"/>
                  <a:pt x="478231" y="1147863"/>
                </a:cubicBezTo>
                <a:cubicBezTo>
                  <a:pt x="484716" y="1157591"/>
                  <a:pt x="488888" y="1169347"/>
                  <a:pt x="497686" y="1177046"/>
                </a:cubicBezTo>
                <a:cubicBezTo>
                  <a:pt x="515283" y="1192444"/>
                  <a:pt x="536597" y="1202987"/>
                  <a:pt x="556052" y="1215957"/>
                </a:cubicBezTo>
                <a:lnTo>
                  <a:pt x="614418" y="1254868"/>
                </a:lnTo>
                <a:cubicBezTo>
                  <a:pt x="624146" y="1261353"/>
                  <a:pt x="635334" y="1266056"/>
                  <a:pt x="643601" y="1274323"/>
                </a:cubicBezTo>
                <a:cubicBezTo>
                  <a:pt x="680035" y="1310757"/>
                  <a:pt x="659733" y="1299156"/>
                  <a:pt x="701967" y="1313234"/>
                </a:cubicBezTo>
                <a:cubicBezTo>
                  <a:pt x="787991" y="1377752"/>
                  <a:pt x="749026" y="1361347"/>
                  <a:pt x="808971" y="1381327"/>
                </a:cubicBezTo>
                <a:cubicBezTo>
                  <a:pt x="909907" y="1448620"/>
                  <a:pt x="753664" y="1346198"/>
                  <a:pt x="877065" y="1420238"/>
                </a:cubicBezTo>
                <a:cubicBezTo>
                  <a:pt x="897115" y="1432268"/>
                  <a:pt x="915976" y="1446179"/>
                  <a:pt x="935431" y="1459149"/>
                </a:cubicBezTo>
                <a:lnTo>
                  <a:pt x="964614" y="1478604"/>
                </a:lnTo>
                <a:cubicBezTo>
                  <a:pt x="974342" y="1485089"/>
                  <a:pt x="985530" y="1489792"/>
                  <a:pt x="993797" y="1498059"/>
                </a:cubicBezTo>
                <a:cubicBezTo>
                  <a:pt x="1003525" y="1507787"/>
                  <a:pt x="1011534" y="1519611"/>
                  <a:pt x="1022980" y="1527242"/>
                </a:cubicBezTo>
                <a:cubicBezTo>
                  <a:pt x="1031512" y="1532930"/>
                  <a:pt x="1042992" y="1532384"/>
                  <a:pt x="1052163" y="1536970"/>
                </a:cubicBezTo>
                <a:cubicBezTo>
                  <a:pt x="1062620" y="1542198"/>
                  <a:pt x="1070889" y="1551197"/>
                  <a:pt x="1081346" y="1556425"/>
                </a:cubicBezTo>
                <a:cubicBezTo>
                  <a:pt x="1161845" y="1596674"/>
                  <a:pt x="1048242" y="1524890"/>
                  <a:pt x="1149439" y="1585608"/>
                </a:cubicBezTo>
                <a:cubicBezTo>
                  <a:pt x="1169489" y="1597638"/>
                  <a:pt x="1188350" y="1611549"/>
                  <a:pt x="1207805" y="1624519"/>
                </a:cubicBezTo>
                <a:cubicBezTo>
                  <a:pt x="1217533" y="1631004"/>
                  <a:pt x="1225897" y="1640277"/>
                  <a:pt x="1236988" y="1643974"/>
                </a:cubicBezTo>
                <a:cubicBezTo>
                  <a:pt x="1246716" y="1647217"/>
                  <a:pt x="1257207" y="1648722"/>
                  <a:pt x="1266171" y="1653702"/>
                </a:cubicBezTo>
                <a:cubicBezTo>
                  <a:pt x="1286611" y="1665057"/>
                  <a:pt x="1302355" y="1685218"/>
                  <a:pt x="1324537" y="1692612"/>
                </a:cubicBezTo>
                <a:cubicBezTo>
                  <a:pt x="1430968" y="1728090"/>
                  <a:pt x="1269759" y="1671508"/>
                  <a:pt x="1382903" y="1721795"/>
                </a:cubicBezTo>
                <a:cubicBezTo>
                  <a:pt x="1382928" y="1721806"/>
                  <a:pt x="1455847" y="1746110"/>
                  <a:pt x="1470452" y="1750978"/>
                </a:cubicBezTo>
                <a:lnTo>
                  <a:pt x="1528818" y="1770434"/>
                </a:lnTo>
                <a:lnTo>
                  <a:pt x="1558001" y="1780161"/>
                </a:lnTo>
                <a:cubicBezTo>
                  <a:pt x="1567729" y="1786646"/>
                  <a:pt x="1575887" y="1796605"/>
                  <a:pt x="1587184" y="1799617"/>
                </a:cubicBezTo>
                <a:cubicBezTo>
                  <a:pt x="1625299" y="1809781"/>
                  <a:pt x="1703916" y="1819072"/>
                  <a:pt x="1703916" y="1819072"/>
                </a:cubicBezTo>
                <a:cubicBezTo>
                  <a:pt x="1810920" y="1815829"/>
                  <a:pt x="1918032" y="1815122"/>
                  <a:pt x="2024929" y="1809344"/>
                </a:cubicBezTo>
                <a:cubicBezTo>
                  <a:pt x="2038279" y="1808622"/>
                  <a:pt x="2050984" y="1803290"/>
                  <a:pt x="2063839" y="1799617"/>
                </a:cubicBezTo>
                <a:cubicBezTo>
                  <a:pt x="2089729" y="1792220"/>
                  <a:pt x="2100890" y="1788704"/>
                  <a:pt x="2122205" y="1770434"/>
                </a:cubicBezTo>
                <a:cubicBezTo>
                  <a:pt x="2136132" y="1758497"/>
                  <a:pt x="2145854" y="1741698"/>
                  <a:pt x="2161116" y="1731523"/>
                </a:cubicBezTo>
                <a:cubicBezTo>
                  <a:pt x="2182787" y="1717076"/>
                  <a:pt x="2193911" y="1712416"/>
                  <a:pt x="2209754" y="1692612"/>
                </a:cubicBezTo>
                <a:cubicBezTo>
                  <a:pt x="2217057" y="1683483"/>
                  <a:pt x="2221906" y="1672558"/>
                  <a:pt x="2229209" y="1663429"/>
                </a:cubicBezTo>
                <a:cubicBezTo>
                  <a:pt x="2255550" y="1630503"/>
                  <a:pt x="2268178" y="1643797"/>
                  <a:pt x="2287575" y="1585608"/>
                </a:cubicBezTo>
                <a:lnTo>
                  <a:pt x="2316758" y="1498059"/>
                </a:lnTo>
                <a:lnTo>
                  <a:pt x="2326486" y="1468876"/>
                </a:lnTo>
                <a:cubicBezTo>
                  <a:pt x="2324800" y="1457076"/>
                  <a:pt x="2319763" y="1392820"/>
                  <a:pt x="2307031" y="1371600"/>
                </a:cubicBezTo>
                <a:cubicBezTo>
                  <a:pt x="2272459" y="1313980"/>
                  <a:pt x="2289047" y="1414920"/>
                  <a:pt x="2248665" y="1293778"/>
                </a:cubicBezTo>
                <a:cubicBezTo>
                  <a:pt x="2245422" y="1284050"/>
                  <a:pt x="2243523" y="1273766"/>
                  <a:pt x="2238937" y="1264595"/>
                </a:cubicBezTo>
                <a:cubicBezTo>
                  <a:pt x="2226665" y="1240050"/>
                  <a:pt x="2218124" y="1234054"/>
                  <a:pt x="2200026" y="1215957"/>
                </a:cubicBezTo>
                <a:cubicBezTo>
                  <a:pt x="2176035" y="1119985"/>
                  <a:pt x="2208012" y="1219539"/>
                  <a:pt x="2170843" y="1157591"/>
                </a:cubicBezTo>
                <a:cubicBezTo>
                  <a:pt x="2165567" y="1148798"/>
                  <a:pt x="2166096" y="1137371"/>
                  <a:pt x="2161116" y="1128408"/>
                </a:cubicBezTo>
                <a:cubicBezTo>
                  <a:pt x="2149761" y="1107968"/>
                  <a:pt x="2129599" y="1092224"/>
                  <a:pt x="2122205" y="1070042"/>
                </a:cubicBezTo>
                <a:cubicBezTo>
                  <a:pt x="2111075" y="1036652"/>
                  <a:pt x="2112740" y="1031395"/>
                  <a:pt x="2083294" y="1001949"/>
                </a:cubicBezTo>
                <a:cubicBezTo>
                  <a:pt x="2075027" y="993682"/>
                  <a:pt x="2062910" y="990192"/>
                  <a:pt x="2054111" y="982493"/>
                </a:cubicBezTo>
                <a:cubicBezTo>
                  <a:pt x="2036856" y="967395"/>
                  <a:pt x="2021686" y="950068"/>
                  <a:pt x="2005473" y="933855"/>
                </a:cubicBezTo>
                <a:lnTo>
                  <a:pt x="1917924" y="846306"/>
                </a:lnTo>
                <a:lnTo>
                  <a:pt x="1888741" y="817123"/>
                </a:lnTo>
                <a:cubicBezTo>
                  <a:pt x="1879013" y="807395"/>
                  <a:pt x="1870564" y="796194"/>
                  <a:pt x="1859558" y="787940"/>
                </a:cubicBezTo>
                <a:cubicBezTo>
                  <a:pt x="1846588" y="778212"/>
                  <a:pt x="1833841" y="768180"/>
                  <a:pt x="1820648" y="758757"/>
                </a:cubicBezTo>
                <a:cubicBezTo>
                  <a:pt x="1811135" y="751962"/>
                  <a:pt x="1802148" y="744050"/>
                  <a:pt x="1791465" y="739302"/>
                </a:cubicBezTo>
                <a:cubicBezTo>
                  <a:pt x="1772725" y="730973"/>
                  <a:pt x="1733099" y="719846"/>
                  <a:pt x="1733099" y="719846"/>
                </a:cubicBezTo>
                <a:cubicBezTo>
                  <a:pt x="1689449" y="676199"/>
                  <a:pt x="1741286" y="722233"/>
                  <a:pt x="1684460" y="690663"/>
                </a:cubicBezTo>
                <a:cubicBezTo>
                  <a:pt x="1664020" y="679308"/>
                  <a:pt x="1645549" y="664723"/>
                  <a:pt x="1626094" y="651753"/>
                </a:cubicBezTo>
                <a:cubicBezTo>
                  <a:pt x="1616366" y="645268"/>
                  <a:pt x="1605178" y="640565"/>
                  <a:pt x="1596911" y="632298"/>
                </a:cubicBezTo>
                <a:cubicBezTo>
                  <a:pt x="1590426" y="625813"/>
                  <a:pt x="1584793" y="618345"/>
                  <a:pt x="1577456" y="612842"/>
                </a:cubicBezTo>
                <a:cubicBezTo>
                  <a:pt x="1558750" y="598813"/>
                  <a:pt x="1535623" y="590466"/>
                  <a:pt x="1519090" y="573932"/>
                </a:cubicBezTo>
                <a:cubicBezTo>
                  <a:pt x="1512605" y="567447"/>
                  <a:pt x="1506797" y="560205"/>
                  <a:pt x="1499635" y="554476"/>
                </a:cubicBezTo>
                <a:cubicBezTo>
                  <a:pt x="1422621" y="492864"/>
                  <a:pt x="1527427" y="588026"/>
                  <a:pt x="1431541" y="505838"/>
                </a:cubicBezTo>
                <a:cubicBezTo>
                  <a:pt x="1385170" y="466092"/>
                  <a:pt x="1422816" y="483474"/>
                  <a:pt x="1373175" y="466927"/>
                </a:cubicBezTo>
                <a:cubicBezTo>
                  <a:pt x="1366690" y="457199"/>
                  <a:pt x="1362518" y="445443"/>
                  <a:pt x="1353720" y="437744"/>
                </a:cubicBezTo>
                <a:cubicBezTo>
                  <a:pt x="1336123" y="422347"/>
                  <a:pt x="1314809" y="411804"/>
                  <a:pt x="1295354" y="398834"/>
                </a:cubicBezTo>
                <a:cubicBezTo>
                  <a:pt x="1257637" y="373689"/>
                  <a:pt x="1277265" y="383076"/>
                  <a:pt x="1236988" y="369651"/>
                </a:cubicBezTo>
                <a:cubicBezTo>
                  <a:pt x="1187695" y="320355"/>
                  <a:pt x="1251487" y="378350"/>
                  <a:pt x="1188350" y="340468"/>
                </a:cubicBezTo>
                <a:cubicBezTo>
                  <a:pt x="1180485" y="335749"/>
                  <a:pt x="1176231" y="326515"/>
                  <a:pt x="1168894" y="321012"/>
                </a:cubicBezTo>
                <a:cubicBezTo>
                  <a:pt x="1150188" y="306983"/>
                  <a:pt x="1129984" y="295072"/>
                  <a:pt x="1110529" y="282102"/>
                </a:cubicBezTo>
                <a:lnTo>
                  <a:pt x="1052163" y="243191"/>
                </a:lnTo>
                <a:lnTo>
                  <a:pt x="1022980" y="233463"/>
                </a:lnTo>
                <a:cubicBezTo>
                  <a:pt x="1016495" y="226978"/>
                  <a:pt x="1011388" y="218727"/>
                  <a:pt x="1003524" y="214008"/>
                </a:cubicBezTo>
                <a:cubicBezTo>
                  <a:pt x="994731" y="208732"/>
                  <a:pt x="982348" y="210686"/>
                  <a:pt x="974341" y="204280"/>
                </a:cubicBezTo>
                <a:cubicBezTo>
                  <a:pt x="934491" y="172400"/>
                  <a:pt x="977584" y="162128"/>
                  <a:pt x="964614" y="145915"/>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34" name="Google Shape;634;p36"/>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635" name="Google Shape;635;p36"/>
          <p:cNvGrpSpPr/>
          <p:nvPr/>
        </p:nvGrpSpPr>
        <p:grpSpPr>
          <a:xfrm>
            <a:off x="1751501" y="1368475"/>
            <a:ext cx="4726715" cy="2331624"/>
            <a:chOff x="-2863816" y="1556555"/>
            <a:chExt cx="3545036" cy="1748718"/>
          </a:xfrm>
        </p:grpSpPr>
        <p:sp>
          <p:nvSpPr>
            <p:cNvPr id="636" name="Google Shape;636;p36"/>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637" name="Google Shape;637;p36"/>
            <p:cNvSpPr/>
            <p:nvPr/>
          </p:nvSpPr>
          <p:spPr>
            <a:xfrm>
              <a:off x="-1319030" y="174932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638" name="Google Shape;638;p36"/>
            <p:cNvSpPr/>
            <p:nvPr/>
          </p:nvSpPr>
          <p:spPr>
            <a:xfrm>
              <a:off x="-2690630" y="27208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639" name="Google Shape;639;p36"/>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640" name="Google Shape;640;p36"/>
            <p:cNvSpPr/>
            <p:nvPr/>
          </p:nvSpPr>
          <p:spPr>
            <a:xfrm>
              <a:off x="-34748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641" name="Google Shape;641;p36"/>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642" name="Google Shape;642;p36"/>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643" name="Google Shape;643;p36"/>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644" name="Google Shape;644;p36"/>
            <p:cNvCxnSpPr>
              <a:stCxn id="636" idx="6"/>
              <a:endCxn id="639"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645" name="Google Shape;645;p36"/>
            <p:cNvCxnSpPr>
              <a:stCxn id="639" idx="2"/>
              <a:endCxn id="636"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646" name="Google Shape;646;p36"/>
            <p:cNvCxnSpPr>
              <a:stCxn id="643" idx="2"/>
              <a:endCxn id="642"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647" name="Google Shape;647;p36"/>
            <p:cNvCxnSpPr>
              <a:stCxn id="642" idx="6"/>
              <a:endCxn id="643"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648" name="Google Shape;648;p36"/>
            <p:cNvCxnSpPr>
              <a:stCxn id="636" idx="3"/>
              <a:endCxn id="638"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649" name="Google Shape;649;p36"/>
            <p:cNvCxnSpPr>
              <a:stCxn id="638" idx="6"/>
              <a:endCxn id="639"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650" name="Google Shape;650;p36"/>
            <p:cNvCxnSpPr>
              <a:stCxn id="636" idx="7"/>
              <a:endCxn id="637"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651" name="Google Shape;651;p36"/>
            <p:cNvCxnSpPr>
              <a:stCxn id="637" idx="6"/>
              <a:endCxn id="640" idx="2"/>
            </p:cNvCxnSpPr>
            <p:nvPr/>
          </p:nvCxnSpPr>
          <p:spPr>
            <a:xfrm>
              <a:off x="-1033280" y="1892201"/>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652" name="Google Shape;652;p36"/>
            <p:cNvCxnSpPr>
              <a:stCxn id="640" idx="6"/>
              <a:endCxn id="641"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653" name="Google Shape;653;p36"/>
            <p:cNvCxnSpPr>
              <a:stCxn id="643" idx="1"/>
              <a:endCxn id="640"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654" name="Google Shape;654;p36"/>
            <p:cNvCxnSpPr>
              <a:stCxn id="641" idx="4"/>
              <a:endCxn id="643"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655" name="Google Shape;655;p36"/>
            <p:cNvCxnSpPr>
              <a:stCxn id="637" idx="5"/>
              <a:endCxn id="642" idx="1"/>
            </p:cNvCxnSpPr>
            <p:nvPr/>
          </p:nvCxnSpPr>
          <p:spPr>
            <a:xfrm>
              <a:off x="-1075127" y="1993229"/>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656" name="Google Shape;656;p36"/>
            <p:cNvCxnSpPr>
              <a:stCxn id="637" idx="4"/>
              <a:endCxn id="639" idx="0"/>
            </p:cNvCxnSpPr>
            <p:nvPr/>
          </p:nvCxnSpPr>
          <p:spPr>
            <a:xfrm flipH="1">
              <a:off x="-1347455" y="2035076"/>
              <a:ext cx="171300" cy="514500"/>
            </a:xfrm>
            <a:prstGeom prst="straightConnector1">
              <a:avLst/>
            </a:prstGeom>
            <a:noFill/>
            <a:ln w="9525" cap="flat" cmpd="sng">
              <a:solidFill>
                <a:schemeClr val="dk1"/>
              </a:solidFill>
              <a:prstDash val="solid"/>
              <a:round/>
              <a:headEnd type="none" w="med" len="med"/>
              <a:tailEnd type="triangle" w="med" len="med"/>
            </a:ln>
          </p:spPr>
        </p:cxnSp>
        <p:cxnSp>
          <p:nvCxnSpPr>
            <p:cNvPr id="657" name="Google Shape;657;p36"/>
            <p:cNvCxnSpPr>
              <a:stCxn id="639" idx="5"/>
              <a:endCxn id="642"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658" name="Google Shape;658;p36"/>
            <p:cNvCxnSpPr>
              <a:stCxn id="642" idx="3"/>
              <a:endCxn id="638"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659" name="Google Shape;659;p36"/>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660" name="Google Shape;660;p36"/>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61" name="Google Shape;661;p36"/>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662" name="Google Shape;662;p36"/>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663" name="Google Shape;663;p36"/>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664" name="Google Shape;664;p36"/>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65" name="Google Shape;665;p36"/>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666" name="Google Shape;666;p36"/>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667" name="Google Shape;667;p36"/>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668" name="Google Shape;668;p36"/>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669" name="Google Shape;669;p36"/>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670" name="Google Shape;670;p36"/>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671" name="Google Shape;671;p36"/>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72" name="Google Shape;672;p36"/>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673" name="Google Shape;673;p36"/>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sp>
          <p:nvSpPr>
            <p:cNvPr id="674" name="Google Shape;674;p36"/>
            <p:cNvSpPr txBox="1"/>
            <p:nvPr/>
          </p:nvSpPr>
          <p:spPr>
            <a:xfrm>
              <a:off x="-1417640" y="1556555"/>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675" name="Google Shape;675;p36"/>
            <p:cNvSpPr txBox="1"/>
            <p:nvPr/>
          </p:nvSpPr>
          <p:spPr>
            <a:xfrm>
              <a:off x="-477173" y="160937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76" name="Google Shape;676;p36"/>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77" name="Google Shape;677;p36"/>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678" name="Google Shape;678;p36"/>
            <p:cNvSpPr txBox="1"/>
            <p:nvPr/>
          </p:nvSpPr>
          <p:spPr>
            <a:xfrm>
              <a:off x="-2863816" y="2543734"/>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679" name="Google Shape;679;p36"/>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80" name="Google Shape;680;p36"/>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681" name="Google Shape;681;p36"/>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682" name="Google Shape;682;p36"/>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683" name="Google Shape;683;p36"/>
          <p:cNvGraphicFramePr/>
          <p:nvPr>
            <p:extLst>
              <p:ext uri="{D42A27DB-BD31-4B8C-83A1-F6EECF244321}">
                <p14:modId xmlns:p14="http://schemas.microsoft.com/office/powerpoint/2010/main" val="2522145296"/>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2</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4</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12</a:t>
                      </a:r>
                      <a:endParaRPr sz="1600" b="1" i="0" u="none" strike="noStrike" cap="none"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C</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chemeClr val="dk1"/>
                          </a:solidFill>
                          <a:latin typeface="Quattrocento Sans"/>
                          <a:ea typeface="Quattrocento Sans"/>
                          <a:cs typeface="Quattrocento Sans"/>
                          <a:sym typeface="Quattrocento Sans"/>
                        </a:rPr>
                        <a:t>∞</a:t>
                      </a:r>
                      <a:endParaRPr sz="1600"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684" name="Google Shape;684;p36"/>
          <p:cNvSpPr txBox="1"/>
          <p:nvPr/>
        </p:nvSpPr>
        <p:spPr>
          <a:xfrm>
            <a:off x="1417748" y="4883675"/>
            <a:ext cx="40581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a:t>
            </a:r>
            <a:endParaRPr dirty="0">
              <a:latin typeface="Quattrocento Sans"/>
              <a:ea typeface="Quattrocento Sans"/>
              <a:cs typeface="Quattrocento Sans"/>
              <a:sym typeface="Quattrocento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37"/>
          <p:cNvSpPr/>
          <p:nvPr/>
        </p:nvSpPr>
        <p:spPr>
          <a:xfrm>
            <a:off x="1887166" y="1309656"/>
            <a:ext cx="2461098" cy="1890744"/>
          </a:xfrm>
          <a:custGeom>
            <a:avLst/>
            <a:gdLst/>
            <a:ahLst/>
            <a:cxnLst/>
            <a:rect l="l" t="t" r="r" b="b"/>
            <a:pathLst>
              <a:path w="2461098" h="1890744" extrusionOk="0">
                <a:moveTo>
                  <a:pt x="2120630" y="3578"/>
                </a:moveTo>
                <a:cubicBezTo>
                  <a:pt x="1875241" y="38635"/>
                  <a:pt x="2081050" y="12091"/>
                  <a:pt x="1517515" y="23033"/>
                </a:cubicBezTo>
                <a:lnTo>
                  <a:pt x="1050587" y="32761"/>
                </a:lnTo>
                <a:lnTo>
                  <a:pt x="953311" y="42489"/>
                </a:lnTo>
                <a:cubicBezTo>
                  <a:pt x="877785" y="50881"/>
                  <a:pt x="840245" y="59272"/>
                  <a:pt x="758757" y="61944"/>
                </a:cubicBezTo>
                <a:cubicBezTo>
                  <a:pt x="599924" y="67152"/>
                  <a:pt x="440987" y="68429"/>
                  <a:pt x="282102" y="71672"/>
                </a:cubicBezTo>
                <a:cubicBezTo>
                  <a:pt x="272374" y="74914"/>
                  <a:pt x="262344" y="77360"/>
                  <a:pt x="252919" y="81399"/>
                </a:cubicBezTo>
                <a:cubicBezTo>
                  <a:pt x="218365" y="96208"/>
                  <a:pt x="214131" y="100773"/>
                  <a:pt x="184825" y="120310"/>
                </a:cubicBezTo>
                <a:cubicBezTo>
                  <a:pt x="178340" y="130038"/>
                  <a:pt x="173637" y="141226"/>
                  <a:pt x="165370" y="149493"/>
                </a:cubicBezTo>
                <a:cubicBezTo>
                  <a:pt x="157103" y="157760"/>
                  <a:pt x="145316" y="161645"/>
                  <a:pt x="136187" y="168948"/>
                </a:cubicBezTo>
                <a:cubicBezTo>
                  <a:pt x="129025" y="174677"/>
                  <a:pt x="123217" y="181919"/>
                  <a:pt x="116732" y="188404"/>
                </a:cubicBezTo>
                <a:cubicBezTo>
                  <a:pt x="92280" y="261757"/>
                  <a:pt x="125264" y="171340"/>
                  <a:pt x="87549" y="246770"/>
                </a:cubicBezTo>
                <a:cubicBezTo>
                  <a:pt x="82963" y="255941"/>
                  <a:pt x="82407" y="266782"/>
                  <a:pt x="77821" y="275953"/>
                </a:cubicBezTo>
                <a:cubicBezTo>
                  <a:pt x="72593" y="286410"/>
                  <a:pt x="63114" y="294452"/>
                  <a:pt x="58366" y="305135"/>
                </a:cubicBezTo>
                <a:cubicBezTo>
                  <a:pt x="12063" y="409318"/>
                  <a:pt x="63485" y="326641"/>
                  <a:pt x="19455" y="392684"/>
                </a:cubicBezTo>
                <a:cubicBezTo>
                  <a:pt x="13029" y="418392"/>
                  <a:pt x="0" y="466115"/>
                  <a:pt x="0" y="489961"/>
                </a:cubicBezTo>
                <a:cubicBezTo>
                  <a:pt x="0" y="538707"/>
                  <a:pt x="2834" y="587620"/>
                  <a:pt x="9728" y="635876"/>
                </a:cubicBezTo>
                <a:cubicBezTo>
                  <a:pt x="12628" y="656178"/>
                  <a:pt x="22698" y="674787"/>
                  <a:pt x="29183" y="694242"/>
                </a:cubicBezTo>
                <a:cubicBezTo>
                  <a:pt x="46304" y="745605"/>
                  <a:pt x="33227" y="714900"/>
                  <a:pt x="77821" y="781791"/>
                </a:cubicBezTo>
                <a:lnTo>
                  <a:pt x="97277" y="810974"/>
                </a:lnTo>
                <a:cubicBezTo>
                  <a:pt x="103762" y="820702"/>
                  <a:pt x="108465" y="831890"/>
                  <a:pt x="116732" y="840157"/>
                </a:cubicBezTo>
                <a:cubicBezTo>
                  <a:pt x="136187" y="859612"/>
                  <a:pt x="159836" y="875630"/>
                  <a:pt x="175098" y="898523"/>
                </a:cubicBezTo>
                <a:cubicBezTo>
                  <a:pt x="193636" y="926330"/>
                  <a:pt x="224362" y="976554"/>
                  <a:pt x="252919" y="986072"/>
                </a:cubicBezTo>
                <a:lnTo>
                  <a:pt x="282102" y="995799"/>
                </a:lnTo>
                <a:lnTo>
                  <a:pt x="350196" y="1063893"/>
                </a:lnTo>
                <a:cubicBezTo>
                  <a:pt x="359924" y="1073621"/>
                  <a:pt x="371748" y="1081629"/>
                  <a:pt x="379379" y="1093076"/>
                </a:cubicBezTo>
                <a:cubicBezTo>
                  <a:pt x="392349" y="1112531"/>
                  <a:pt x="401755" y="1134909"/>
                  <a:pt x="418289" y="1151442"/>
                </a:cubicBezTo>
                <a:cubicBezTo>
                  <a:pt x="424774" y="1157927"/>
                  <a:pt x="432242" y="1163560"/>
                  <a:pt x="437745" y="1170897"/>
                </a:cubicBezTo>
                <a:cubicBezTo>
                  <a:pt x="451774" y="1189603"/>
                  <a:pt x="460121" y="1212729"/>
                  <a:pt x="476655" y="1229263"/>
                </a:cubicBezTo>
                <a:lnTo>
                  <a:pt x="515566" y="1268174"/>
                </a:lnTo>
                <a:cubicBezTo>
                  <a:pt x="525294" y="1277902"/>
                  <a:pt x="533302" y="1289726"/>
                  <a:pt x="544749" y="1297357"/>
                </a:cubicBezTo>
                <a:cubicBezTo>
                  <a:pt x="617205" y="1345660"/>
                  <a:pt x="528215" y="1283579"/>
                  <a:pt x="603115" y="1345995"/>
                </a:cubicBezTo>
                <a:cubicBezTo>
                  <a:pt x="612096" y="1353479"/>
                  <a:pt x="623169" y="1358147"/>
                  <a:pt x="632298" y="1365450"/>
                </a:cubicBezTo>
                <a:cubicBezTo>
                  <a:pt x="639460" y="1371179"/>
                  <a:pt x="644707" y="1379035"/>
                  <a:pt x="651753" y="1384906"/>
                </a:cubicBezTo>
                <a:cubicBezTo>
                  <a:pt x="664208" y="1395285"/>
                  <a:pt x="678354" y="1403538"/>
                  <a:pt x="690664" y="1414089"/>
                </a:cubicBezTo>
                <a:cubicBezTo>
                  <a:pt x="701109" y="1423042"/>
                  <a:pt x="708988" y="1434826"/>
                  <a:pt x="719847" y="1443272"/>
                </a:cubicBezTo>
                <a:cubicBezTo>
                  <a:pt x="738304" y="1457627"/>
                  <a:pt x="761680" y="1465648"/>
                  <a:pt x="778213" y="1482182"/>
                </a:cubicBezTo>
                <a:cubicBezTo>
                  <a:pt x="804918" y="1508889"/>
                  <a:pt x="788967" y="1498738"/>
                  <a:pt x="826851" y="1511365"/>
                </a:cubicBezTo>
                <a:cubicBezTo>
                  <a:pt x="876144" y="1560661"/>
                  <a:pt x="812352" y="1502666"/>
                  <a:pt x="875489" y="1540548"/>
                </a:cubicBezTo>
                <a:cubicBezTo>
                  <a:pt x="942254" y="1580606"/>
                  <a:pt x="841459" y="1542177"/>
                  <a:pt x="924128" y="1569731"/>
                </a:cubicBezTo>
                <a:cubicBezTo>
                  <a:pt x="943583" y="1582701"/>
                  <a:pt x="960312" y="1601248"/>
                  <a:pt x="982494" y="1608642"/>
                </a:cubicBezTo>
                <a:cubicBezTo>
                  <a:pt x="992222" y="1611885"/>
                  <a:pt x="1002713" y="1613390"/>
                  <a:pt x="1011677" y="1618370"/>
                </a:cubicBezTo>
                <a:cubicBezTo>
                  <a:pt x="1032117" y="1629725"/>
                  <a:pt x="1047861" y="1649886"/>
                  <a:pt x="1070043" y="1657280"/>
                </a:cubicBezTo>
                <a:lnTo>
                  <a:pt x="1157591" y="1686463"/>
                </a:lnTo>
                <a:cubicBezTo>
                  <a:pt x="1167319" y="1689706"/>
                  <a:pt x="1178242" y="1690503"/>
                  <a:pt x="1186774" y="1696191"/>
                </a:cubicBezTo>
                <a:cubicBezTo>
                  <a:pt x="1225102" y="1721743"/>
                  <a:pt x="1218756" y="1721209"/>
                  <a:pt x="1274323" y="1735101"/>
                </a:cubicBezTo>
                <a:cubicBezTo>
                  <a:pt x="1286792" y="1738218"/>
                  <a:pt x="1328460" y="1747579"/>
                  <a:pt x="1342417" y="1754557"/>
                </a:cubicBezTo>
                <a:cubicBezTo>
                  <a:pt x="1352874" y="1759785"/>
                  <a:pt x="1360613" y="1770017"/>
                  <a:pt x="1371600" y="1774012"/>
                </a:cubicBezTo>
                <a:cubicBezTo>
                  <a:pt x="1478636" y="1812934"/>
                  <a:pt x="1415358" y="1778870"/>
                  <a:pt x="1488332" y="1803195"/>
                </a:cubicBezTo>
                <a:cubicBezTo>
                  <a:pt x="1594773" y="1838677"/>
                  <a:pt x="1433542" y="1782087"/>
                  <a:pt x="1546698" y="1832378"/>
                </a:cubicBezTo>
                <a:cubicBezTo>
                  <a:pt x="1565438" y="1840707"/>
                  <a:pt x="1585609" y="1845348"/>
                  <a:pt x="1605064" y="1851833"/>
                </a:cubicBezTo>
                <a:lnTo>
                  <a:pt x="1634247" y="1861561"/>
                </a:lnTo>
                <a:cubicBezTo>
                  <a:pt x="1643975" y="1864804"/>
                  <a:pt x="1653375" y="1869278"/>
                  <a:pt x="1663430" y="1871289"/>
                </a:cubicBezTo>
                <a:cubicBezTo>
                  <a:pt x="1722123" y="1883027"/>
                  <a:pt x="1696383" y="1875787"/>
                  <a:pt x="1741251" y="1890744"/>
                </a:cubicBezTo>
                <a:cubicBezTo>
                  <a:pt x="1851166" y="1886347"/>
                  <a:pt x="1935417" y="1895705"/>
                  <a:pt x="2033081" y="1871289"/>
                </a:cubicBezTo>
                <a:cubicBezTo>
                  <a:pt x="2043029" y="1868802"/>
                  <a:pt x="2053093" y="1866147"/>
                  <a:pt x="2062264" y="1861561"/>
                </a:cubicBezTo>
                <a:cubicBezTo>
                  <a:pt x="2102190" y="1841598"/>
                  <a:pt x="2080739" y="1846781"/>
                  <a:pt x="2110902" y="1822650"/>
                </a:cubicBezTo>
                <a:cubicBezTo>
                  <a:pt x="2120031" y="1815347"/>
                  <a:pt x="2130357" y="1809680"/>
                  <a:pt x="2140085" y="1803195"/>
                </a:cubicBezTo>
                <a:cubicBezTo>
                  <a:pt x="2195840" y="1719561"/>
                  <a:pt x="2128994" y="1825377"/>
                  <a:pt x="2169268" y="1744829"/>
                </a:cubicBezTo>
                <a:cubicBezTo>
                  <a:pt x="2193043" y="1697279"/>
                  <a:pt x="2186225" y="1735363"/>
                  <a:pt x="2198451" y="1686463"/>
                </a:cubicBezTo>
                <a:cubicBezTo>
                  <a:pt x="2225951" y="1576465"/>
                  <a:pt x="2185895" y="1704675"/>
                  <a:pt x="2227634" y="1579459"/>
                </a:cubicBezTo>
                <a:cubicBezTo>
                  <a:pt x="2230877" y="1569731"/>
                  <a:pt x="2231674" y="1558808"/>
                  <a:pt x="2237362" y="1550276"/>
                </a:cubicBezTo>
                <a:cubicBezTo>
                  <a:pt x="2243847" y="1540548"/>
                  <a:pt x="2252069" y="1531777"/>
                  <a:pt x="2256817" y="1521093"/>
                </a:cubicBezTo>
                <a:cubicBezTo>
                  <a:pt x="2292585" y="1440615"/>
                  <a:pt x="2255772" y="1483226"/>
                  <a:pt x="2295728" y="1443272"/>
                </a:cubicBezTo>
                <a:cubicBezTo>
                  <a:pt x="2341953" y="1304595"/>
                  <a:pt x="2295513" y="1448890"/>
                  <a:pt x="2324911" y="1345995"/>
                </a:cubicBezTo>
                <a:cubicBezTo>
                  <a:pt x="2327728" y="1336136"/>
                  <a:pt x="2332151" y="1326760"/>
                  <a:pt x="2334638" y="1316812"/>
                </a:cubicBezTo>
                <a:cubicBezTo>
                  <a:pt x="2350067" y="1255097"/>
                  <a:pt x="2339618" y="1262960"/>
                  <a:pt x="2363821" y="1190353"/>
                </a:cubicBezTo>
                <a:cubicBezTo>
                  <a:pt x="2373092" y="1162540"/>
                  <a:pt x="2377170" y="1152794"/>
                  <a:pt x="2383277" y="1122259"/>
                </a:cubicBezTo>
                <a:cubicBezTo>
                  <a:pt x="2387145" y="1102918"/>
                  <a:pt x="2389476" y="1083299"/>
                  <a:pt x="2393004" y="1063893"/>
                </a:cubicBezTo>
                <a:cubicBezTo>
                  <a:pt x="2406529" y="989503"/>
                  <a:pt x="2409412" y="1000717"/>
                  <a:pt x="2422187" y="898523"/>
                </a:cubicBezTo>
                <a:cubicBezTo>
                  <a:pt x="2446769" y="701870"/>
                  <a:pt x="2416435" y="947426"/>
                  <a:pt x="2441643" y="733153"/>
                </a:cubicBezTo>
                <a:cubicBezTo>
                  <a:pt x="2450029" y="661873"/>
                  <a:pt x="2451343" y="655519"/>
                  <a:pt x="2461098" y="587238"/>
                </a:cubicBezTo>
                <a:cubicBezTo>
                  <a:pt x="2457855" y="502931"/>
                  <a:pt x="2456982" y="418500"/>
                  <a:pt x="2451370" y="334318"/>
                </a:cubicBezTo>
                <a:cubicBezTo>
                  <a:pt x="2450048" y="314481"/>
                  <a:pt x="2437517" y="285833"/>
                  <a:pt x="2431915" y="266225"/>
                </a:cubicBezTo>
                <a:cubicBezTo>
                  <a:pt x="2429604" y="258136"/>
                  <a:pt x="2418819" y="208729"/>
                  <a:pt x="2412460" y="198131"/>
                </a:cubicBezTo>
                <a:cubicBezTo>
                  <a:pt x="2407741" y="190267"/>
                  <a:pt x="2398507" y="186013"/>
                  <a:pt x="2393004" y="178676"/>
                </a:cubicBezTo>
                <a:cubicBezTo>
                  <a:pt x="2375751" y="155672"/>
                  <a:pt x="2360138" y="119980"/>
                  <a:pt x="2334638" y="100855"/>
                </a:cubicBezTo>
                <a:cubicBezTo>
                  <a:pt x="2315932" y="86826"/>
                  <a:pt x="2295727" y="74914"/>
                  <a:pt x="2276272" y="61944"/>
                </a:cubicBezTo>
                <a:cubicBezTo>
                  <a:pt x="2266544" y="55459"/>
                  <a:pt x="2258180" y="46186"/>
                  <a:pt x="2247089" y="42489"/>
                </a:cubicBezTo>
                <a:cubicBezTo>
                  <a:pt x="2237361" y="39246"/>
                  <a:pt x="2227077" y="37347"/>
                  <a:pt x="2217906" y="32761"/>
                </a:cubicBezTo>
                <a:cubicBezTo>
                  <a:pt x="2207449" y="27533"/>
                  <a:pt x="2199180" y="18534"/>
                  <a:pt x="2188723" y="13306"/>
                </a:cubicBezTo>
                <a:cubicBezTo>
                  <a:pt x="2179552" y="8720"/>
                  <a:pt x="2169060" y="7386"/>
                  <a:pt x="2159540" y="3578"/>
                </a:cubicBezTo>
                <a:cubicBezTo>
                  <a:pt x="2152808" y="885"/>
                  <a:pt x="2146570" y="-2907"/>
                  <a:pt x="2120630" y="3578"/>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92" name="Google Shape;692;p37"/>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693" name="Google Shape;693;p37"/>
          <p:cNvGrpSpPr/>
          <p:nvPr/>
        </p:nvGrpSpPr>
        <p:grpSpPr>
          <a:xfrm>
            <a:off x="1751501" y="1368475"/>
            <a:ext cx="4726715" cy="2331624"/>
            <a:chOff x="-2863816" y="1556555"/>
            <a:chExt cx="3545036" cy="1748718"/>
          </a:xfrm>
        </p:grpSpPr>
        <p:sp>
          <p:nvSpPr>
            <p:cNvPr id="694" name="Google Shape;694;p37"/>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695" name="Google Shape;695;p37"/>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696" name="Google Shape;696;p37"/>
            <p:cNvSpPr/>
            <p:nvPr/>
          </p:nvSpPr>
          <p:spPr>
            <a:xfrm>
              <a:off x="-2690630" y="27208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697" name="Google Shape;697;p37"/>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698" name="Google Shape;698;p37"/>
            <p:cNvSpPr/>
            <p:nvPr/>
          </p:nvSpPr>
          <p:spPr>
            <a:xfrm>
              <a:off x="-347480" y="18064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699" name="Google Shape;699;p37"/>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700" name="Google Shape;700;p37"/>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701" name="Google Shape;701;p37"/>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702" name="Google Shape;702;p37"/>
            <p:cNvCxnSpPr>
              <a:stCxn id="694" idx="6"/>
              <a:endCxn id="697"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703" name="Google Shape;703;p37"/>
            <p:cNvCxnSpPr>
              <a:stCxn id="697" idx="2"/>
              <a:endCxn id="694"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704" name="Google Shape;704;p37"/>
            <p:cNvCxnSpPr>
              <a:stCxn id="701" idx="2"/>
              <a:endCxn id="700"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705" name="Google Shape;705;p37"/>
            <p:cNvCxnSpPr>
              <a:stCxn id="700" idx="6"/>
              <a:endCxn id="701"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706" name="Google Shape;706;p37"/>
            <p:cNvCxnSpPr>
              <a:stCxn id="694" idx="3"/>
              <a:endCxn id="696"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707" name="Google Shape;707;p37"/>
            <p:cNvCxnSpPr>
              <a:stCxn id="696" idx="6"/>
              <a:endCxn id="697"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708" name="Google Shape;708;p37"/>
            <p:cNvCxnSpPr>
              <a:stCxn id="694" idx="7"/>
              <a:endCxn id="695"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709" name="Google Shape;709;p37"/>
            <p:cNvCxnSpPr>
              <a:stCxn id="695" idx="6"/>
              <a:endCxn id="698"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710" name="Google Shape;710;p37"/>
            <p:cNvCxnSpPr>
              <a:stCxn id="698" idx="6"/>
              <a:endCxn id="699"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711" name="Google Shape;711;p37"/>
            <p:cNvCxnSpPr>
              <a:stCxn id="701" idx="1"/>
              <a:endCxn id="698"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712" name="Google Shape;712;p37"/>
            <p:cNvCxnSpPr>
              <a:stCxn id="699" idx="4"/>
              <a:endCxn id="701"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713" name="Google Shape;713;p37"/>
            <p:cNvCxnSpPr>
              <a:stCxn id="695" idx="5"/>
              <a:endCxn id="700"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714" name="Google Shape;714;p37"/>
            <p:cNvCxnSpPr>
              <a:stCxn id="695" idx="4"/>
              <a:endCxn id="697"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715" name="Google Shape;715;p37"/>
            <p:cNvCxnSpPr>
              <a:stCxn id="697" idx="5"/>
              <a:endCxn id="700"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716" name="Google Shape;716;p37"/>
            <p:cNvCxnSpPr>
              <a:stCxn id="700" idx="3"/>
              <a:endCxn id="696"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717" name="Google Shape;717;p37"/>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18" name="Google Shape;718;p37"/>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19" name="Google Shape;719;p37"/>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720" name="Google Shape;720;p37"/>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721" name="Google Shape;721;p37"/>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722" name="Google Shape;722;p37"/>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723" name="Google Shape;723;p37"/>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724" name="Google Shape;724;p37"/>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725" name="Google Shape;725;p37"/>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726" name="Google Shape;726;p37"/>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727" name="Google Shape;727;p37"/>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728" name="Google Shape;728;p37"/>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729" name="Google Shape;729;p37"/>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730" name="Google Shape;730;p37"/>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731" name="Google Shape;731;p37"/>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732" name="Google Shape;732;p37"/>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733" name="Google Shape;733;p37"/>
            <p:cNvSpPr txBox="1"/>
            <p:nvPr/>
          </p:nvSpPr>
          <p:spPr>
            <a:xfrm>
              <a:off x="-477173" y="1609371"/>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734" name="Google Shape;734;p37"/>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735" name="Google Shape;735;p37"/>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736" name="Google Shape;736;p37"/>
            <p:cNvSpPr txBox="1"/>
            <p:nvPr/>
          </p:nvSpPr>
          <p:spPr>
            <a:xfrm>
              <a:off x="-2863816" y="2543734"/>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737" name="Google Shape;737;p37"/>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738" name="Google Shape;738;p37"/>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739" name="Google Shape;739;p37"/>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740" name="Google Shape;740;p37"/>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741" name="Google Shape;741;p37"/>
          <p:cNvGraphicFramePr/>
          <p:nvPr>
            <p:extLst>
              <p:ext uri="{D42A27DB-BD31-4B8C-83A1-F6EECF244321}">
                <p14:modId xmlns:p14="http://schemas.microsoft.com/office/powerpoint/2010/main" val="3467694810"/>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4</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12</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4</a:t>
                      </a:r>
                      <a:endParaRPr sz="1600" b="1" i="0" u="none" strike="noStrike" cap="none"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B</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chemeClr val="dk1"/>
                          </a:solidFill>
                          <a:latin typeface="Quattrocento Sans"/>
                          <a:ea typeface="Quattrocento Sans"/>
                          <a:cs typeface="Quattrocento Sans"/>
                          <a:sym typeface="Quattrocento Sans"/>
                        </a:rPr>
                        <a:t>∞</a:t>
                      </a:r>
                      <a:endParaRPr sz="1600"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742" name="Google Shape;742;p37"/>
          <p:cNvSpPr txBox="1"/>
          <p:nvPr/>
        </p:nvSpPr>
        <p:spPr>
          <a:xfrm>
            <a:off x="1494698" y="4883675"/>
            <a:ext cx="39810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a:t>
            </a:r>
            <a:endParaRPr dirty="0">
              <a:latin typeface="Quattrocento Sans"/>
              <a:ea typeface="Quattrocento Sans"/>
              <a:cs typeface="Quattrocento Sans"/>
              <a:sym typeface="Quattrocento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38"/>
          <p:cNvSpPr/>
          <p:nvPr/>
        </p:nvSpPr>
        <p:spPr>
          <a:xfrm>
            <a:off x="1702340" y="1313234"/>
            <a:ext cx="2752928" cy="2217906"/>
          </a:xfrm>
          <a:custGeom>
            <a:avLst/>
            <a:gdLst/>
            <a:ahLst/>
            <a:cxnLst/>
            <a:rect l="l" t="t" r="r" b="b"/>
            <a:pathLst>
              <a:path w="2752928" h="2217906" extrusionOk="0">
                <a:moveTo>
                  <a:pt x="1566154" y="48638"/>
                </a:moveTo>
                <a:cubicBezTo>
                  <a:pt x="1354514" y="78873"/>
                  <a:pt x="1515015" y="59728"/>
                  <a:pt x="1060315" y="48638"/>
                </a:cubicBezTo>
                <a:lnTo>
                  <a:pt x="700392" y="38911"/>
                </a:lnTo>
                <a:cubicBezTo>
                  <a:pt x="638783" y="42153"/>
                  <a:pt x="577028" y="43294"/>
                  <a:pt x="515566" y="48638"/>
                </a:cubicBezTo>
                <a:cubicBezTo>
                  <a:pt x="495680" y="50367"/>
                  <a:pt x="429639" y="74038"/>
                  <a:pt x="418290" y="77821"/>
                </a:cubicBezTo>
                <a:cubicBezTo>
                  <a:pt x="408562" y="81064"/>
                  <a:pt x="397639" y="81861"/>
                  <a:pt x="389107" y="87549"/>
                </a:cubicBezTo>
                <a:cubicBezTo>
                  <a:pt x="259540" y="173926"/>
                  <a:pt x="451576" y="49601"/>
                  <a:pt x="330741" y="116732"/>
                </a:cubicBezTo>
                <a:cubicBezTo>
                  <a:pt x="310301" y="128088"/>
                  <a:pt x="291830" y="142673"/>
                  <a:pt x="272375" y="155643"/>
                </a:cubicBezTo>
                <a:lnTo>
                  <a:pt x="243192" y="175098"/>
                </a:lnTo>
                <a:cubicBezTo>
                  <a:pt x="205806" y="231179"/>
                  <a:pt x="238173" y="177082"/>
                  <a:pt x="214009" y="233464"/>
                </a:cubicBezTo>
                <a:cubicBezTo>
                  <a:pt x="208297" y="246793"/>
                  <a:pt x="199940" y="258911"/>
                  <a:pt x="194554" y="272375"/>
                </a:cubicBezTo>
                <a:cubicBezTo>
                  <a:pt x="186938" y="291416"/>
                  <a:pt x="181583" y="311285"/>
                  <a:pt x="175098" y="330740"/>
                </a:cubicBezTo>
                <a:lnTo>
                  <a:pt x="165371" y="359923"/>
                </a:lnTo>
                <a:cubicBezTo>
                  <a:pt x="162128" y="369651"/>
                  <a:pt x="158130" y="379158"/>
                  <a:pt x="155643" y="389106"/>
                </a:cubicBezTo>
                <a:cubicBezTo>
                  <a:pt x="152400" y="402076"/>
                  <a:pt x="149588" y="415162"/>
                  <a:pt x="145915" y="428017"/>
                </a:cubicBezTo>
                <a:cubicBezTo>
                  <a:pt x="143098" y="437876"/>
                  <a:pt x="138886" y="447308"/>
                  <a:pt x="136188" y="457200"/>
                </a:cubicBezTo>
                <a:cubicBezTo>
                  <a:pt x="129153" y="482997"/>
                  <a:pt x="123217" y="509081"/>
                  <a:pt x="116732" y="535021"/>
                </a:cubicBezTo>
                <a:lnTo>
                  <a:pt x="97277" y="612843"/>
                </a:lnTo>
                <a:cubicBezTo>
                  <a:pt x="94034" y="625813"/>
                  <a:pt x="89747" y="638566"/>
                  <a:pt x="87549" y="651753"/>
                </a:cubicBezTo>
                <a:cubicBezTo>
                  <a:pt x="77643" y="711191"/>
                  <a:pt x="76438" y="715639"/>
                  <a:pt x="68094" y="778213"/>
                </a:cubicBezTo>
                <a:cubicBezTo>
                  <a:pt x="64639" y="804126"/>
                  <a:pt x="62341" y="830196"/>
                  <a:pt x="58366" y="856034"/>
                </a:cubicBezTo>
                <a:cubicBezTo>
                  <a:pt x="55852" y="872375"/>
                  <a:pt x="50824" y="888283"/>
                  <a:pt x="48639" y="904672"/>
                </a:cubicBezTo>
                <a:cubicBezTo>
                  <a:pt x="44332" y="936974"/>
                  <a:pt x="42323" y="969541"/>
                  <a:pt x="38911" y="1001949"/>
                </a:cubicBezTo>
                <a:cubicBezTo>
                  <a:pt x="35837" y="1031150"/>
                  <a:pt x="31727" y="1060246"/>
                  <a:pt x="29183" y="1089498"/>
                </a:cubicBezTo>
                <a:cubicBezTo>
                  <a:pt x="25240" y="1134838"/>
                  <a:pt x="22209" y="1180257"/>
                  <a:pt x="19456" y="1225685"/>
                </a:cubicBezTo>
                <a:cubicBezTo>
                  <a:pt x="11054" y="1364320"/>
                  <a:pt x="6056" y="1494966"/>
                  <a:pt x="0" y="1634247"/>
                </a:cubicBezTo>
                <a:cubicBezTo>
                  <a:pt x="4773" y="1753562"/>
                  <a:pt x="-9044" y="1821347"/>
                  <a:pt x="19456" y="1916349"/>
                </a:cubicBezTo>
                <a:cubicBezTo>
                  <a:pt x="25349" y="1935992"/>
                  <a:pt x="27536" y="1957651"/>
                  <a:pt x="38911" y="1974715"/>
                </a:cubicBezTo>
                <a:cubicBezTo>
                  <a:pt x="63453" y="2011529"/>
                  <a:pt x="50099" y="1995631"/>
                  <a:pt x="77822" y="2023353"/>
                </a:cubicBezTo>
                <a:cubicBezTo>
                  <a:pt x="94799" y="2074288"/>
                  <a:pt x="80299" y="2045287"/>
                  <a:pt x="136188" y="2101175"/>
                </a:cubicBezTo>
                <a:cubicBezTo>
                  <a:pt x="221444" y="2186430"/>
                  <a:pt x="113297" y="2082098"/>
                  <a:pt x="194554" y="2149813"/>
                </a:cubicBezTo>
                <a:cubicBezTo>
                  <a:pt x="205122" y="2158620"/>
                  <a:pt x="211711" y="2172315"/>
                  <a:pt x="223737" y="2178996"/>
                </a:cubicBezTo>
                <a:cubicBezTo>
                  <a:pt x="241664" y="2188955"/>
                  <a:pt x="262208" y="2193477"/>
                  <a:pt x="282103" y="2198451"/>
                </a:cubicBezTo>
                <a:cubicBezTo>
                  <a:pt x="358893" y="2217649"/>
                  <a:pt x="307690" y="2207069"/>
                  <a:pt x="437745" y="2217906"/>
                </a:cubicBezTo>
                <a:cubicBezTo>
                  <a:pt x="503505" y="2215047"/>
                  <a:pt x="626930" y="2221139"/>
                  <a:pt x="710120" y="2198451"/>
                </a:cubicBezTo>
                <a:cubicBezTo>
                  <a:pt x="729905" y="2193055"/>
                  <a:pt x="748591" y="2183970"/>
                  <a:pt x="768486" y="2178996"/>
                </a:cubicBezTo>
                <a:cubicBezTo>
                  <a:pt x="781456" y="2175753"/>
                  <a:pt x="794591" y="2173110"/>
                  <a:pt x="807396" y="2169268"/>
                </a:cubicBezTo>
                <a:cubicBezTo>
                  <a:pt x="827039" y="2163375"/>
                  <a:pt x="845867" y="2154787"/>
                  <a:pt x="865762" y="2149813"/>
                </a:cubicBezTo>
                <a:cubicBezTo>
                  <a:pt x="987442" y="2119392"/>
                  <a:pt x="836139" y="2158276"/>
                  <a:pt x="933856" y="2130357"/>
                </a:cubicBezTo>
                <a:cubicBezTo>
                  <a:pt x="946711" y="2126684"/>
                  <a:pt x="959961" y="2124471"/>
                  <a:pt x="972766" y="2120630"/>
                </a:cubicBezTo>
                <a:cubicBezTo>
                  <a:pt x="1112325" y="2078764"/>
                  <a:pt x="938448" y="2124346"/>
                  <a:pt x="1108954" y="2081719"/>
                </a:cubicBezTo>
                <a:cubicBezTo>
                  <a:pt x="1121924" y="2078477"/>
                  <a:pt x="1134677" y="2074190"/>
                  <a:pt x="1147864" y="2071992"/>
                </a:cubicBezTo>
                <a:cubicBezTo>
                  <a:pt x="1201333" y="2063080"/>
                  <a:pt x="1294038" y="2045450"/>
                  <a:pt x="1352145" y="2042809"/>
                </a:cubicBezTo>
                <a:cubicBezTo>
                  <a:pt x="1465564" y="2037654"/>
                  <a:pt x="1579124" y="2036324"/>
                  <a:pt x="1692613" y="2033081"/>
                </a:cubicBezTo>
                <a:cubicBezTo>
                  <a:pt x="1818017" y="2025243"/>
                  <a:pt x="1879576" y="2024619"/>
                  <a:pt x="2003898" y="2003898"/>
                </a:cubicBezTo>
                <a:cubicBezTo>
                  <a:pt x="2049749" y="1996256"/>
                  <a:pt x="2060551" y="1996050"/>
                  <a:pt x="2101175" y="1984443"/>
                </a:cubicBezTo>
                <a:cubicBezTo>
                  <a:pt x="2111034" y="1981626"/>
                  <a:pt x="2121187" y="1979301"/>
                  <a:pt x="2130358" y="1974715"/>
                </a:cubicBezTo>
                <a:cubicBezTo>
                  <a:pt x="2140815" y="1969487"/>
                  <a:pt x="2148858" y="1960008"/>
                  <a:pt x="2159541" y="1955260"/>
                </a:cubicBezTo>
                <a:cubicBezTo>
                  <a:pt x="2178281" y="1946931"/>
                  <a:pt x="2200843" y="1947180"/>
                  <a:pt x="2217907" y="1935804"/>
                </a:cubicBezTo>
                <a:cubicBezTo>
                  <a:pt x="2237362" y="1922834"/>
                  <a:pt x="2259740" y="1913428"/>
                  <a:pt x="2276273" y="1896894"/>
                </a:cubicBezTo>
                <a:cubicBezTo>
                  <a:pt x="2282758" y="1890409"/>
                  <a:pt x="2288391" y="1882941"/>
                  <a:pt x="2295728" y="1877438"/>
                </a:cubicBezTo>
                <a:cubicBezTo>
                  <a:pt x="2314434" y="1863409"/>
                  <a:pt x="2337560" y="1855062"/>
                  <a:pt x="2354094" y="1838528"/>
                </a:cubicBezTo>
                <a:cubicBezTo>
                  <a:pt x="2373380" y="1819242"/>
                  <a:pt x="2400608" y="1797102"/>
                  <a:pt x="2412460" y="1770434"/>
                </a:cubicBezTo>
                <a:cubicBezTo>
                  <a:pt x="2420789" y="1751694"/>
                  <a:pt x="2425430" y="1731523"/>
                  <a:pt x="2431915" y="1712068"/>
                </a:cubicBezTo>
                <a:lnTo>
                  <a:pt x="2441643" y="1682885"/>
                </a:lnTo>
                <a:lnTo>
                  <a:pt x="2461098" y="1624519"/>
                </a:lnTo>
                <a:cubicBezTo>
                  <a:pt x="2464341" y="1614791"/>
                  <a:pt x="2468339" y="1605284"/>
                  <a:pt x="2470826" y="1595336"/>
                </a:cubicBezTo>
                <a:cubicBezTo>
                  <a:pt x="2474069" y="1582366"/>
                  <a:pt x="2475288" y="1568714"/>
                  <a:pt x="2480554" y="1556426"/>
                </a:cubicBezTo>
                <a:cubicBezTo>
                  <a:pt x="2485159" y="1545680"/>
                  <a:pt x="2495261" y="1537927"/>
                  <a:pt x="2500009" y="1527243"/>
                </a:cubicBezTo>
                <a:cubicBezTo>
                  <a:pt x="2546311" y="1423062"/>
                  <a:pt x="2494891" y="1505736"/>
                  <a:pt x="2538920" y="1439694"/>
                </a:cubicBezTo>
                <a:cubicBezTo>
                  <a:pt x="2585145" y="1301017"/>
                  <a:pt x="2538705" y="1445312"/>
                  <a:pt x="2568103" y="1342417"/>
                </a:cubicBezTo>
                <a:cubicBezTo>
                  <a:pt x="2570920" y="1332558"/>
                  <a:pt x="2575013" y="1323093"/>
                  <a:pt x="2577830" y="1313234"/>
                </a:cubicBezTo>
                <a:cubicBezTo>
                  <a:pt x="2581503" y="1300379"/>
                  <a:pt x="2583885" y="1287178"/>
                  <a:pt x="2587558" y="1274323"/>
                </a:cubicBezTo>
                <a:cubicBezTo>
                  <a:pt x="2590375" y="1264464"/>
                  <a:pt x="2594469" y="1254999"/>
                  <a:pt x="2597286" y="1245140"/>
                </a:cubicBezTo>
                <a:cubicBezTo>
                  <a:pt x="2600959" y="1232285"/>
                  <a:pt x="2603171" y="1219035"/>
                  <a:pt x="2607013" y="1206230"/>
                </a:cubicBezTo>
                <a:cubicBezTo>
                  <a:pt x="2612906" y="1186587"/>
                  <a:pt x="2619984" y="1167319"/>
                  <a:pt x="2626469" y="1147864"/>
                </a:cubicBezTo>
                <a:cubicBezTo>
                  <a:pt x="2629712" y="1138136"/>
                  <a:pt x="2633709" y="1128629"/>
                  <a:pt x="2636196" y="1118681"/>
                </a:cubicBezTo>
                <a:cubicBezTo>
                  <a:pt x="2639439" y="1105711"/>
                  <a:pt x="2642082" y="1092576"/>
                  <a:pt x="2645924" y="1079770"/>
                </a:cubicBezTo>
                <a:cubicBezTo>
                  <a:pt x="2651817" y="1060127"/>
                  <a:pt x="2660405" y="1041299"/>
                  <a:pt x="2665379" y="1021404"/>
                </a:cubicBezTo>
                <a:cubicBezTo>
                  <a:pt x="2668622" y="1008434"/>
                  <a:pt x="2671265" y="995299"/>
                  <a:pt x="2675107" y="982494"/>
                </a:cubicBezTo>
                <a:cubicBezTo>
                  <a:pt x="2681000" y="962851"/>
                  <a:pt x="2688077" y="943583"/>
                  <a:pt x="2694562" y="924128"/>
                </a:cubicBezTo>
                <a:lnTo>
                  <a:pt x="2714017" y="865762"/>
                </a:lnTo>
                <a:cubicBezTo>
                  <a:pt x="2717260" y="856034"/>
                  <a:pt x="2721258" y="846527"/>
                  <a:pt x="2723745" y="836579"/>
                </a:cubicBezTo>
                <a:lnTo>
                  <a:pt x="2733473" y="797668"/>
                </a:lnTo>
                <a:cubicBezTo>
                  <a:pt x="2742410" y="717225"/>
                  <a:pt x="2752928" y="635380"/>
                  <a:pt x="2752928" y="554477"/>
                </a:cubicBezTo>
                <a:cubicBezTo>
                  <a:pt x="2752928" y="486306"/>
                  <a:pt x="2750728" y="417950"/>
                  <a:pt x="2743200" y="350196"/>
                </a:cubicBezTo>
                <a:cubicBezTo>
                  <a:pt x="2740083" y="322141"/>
                  <a:pt x="2723699" y="285291"/>
                  <a:pt x="2704290" y="262647"/>
                </a:cubicBezTo>
                <a:cubicBezTo>
                  <a:pt x="2692353" y="248720"/>
                  <a:pt x="2675554" y="238998"/>
                  <a:pt x="2665379" y="223736"/>
                </a:cubicBezTo>
                <a:cubicBezTo>
                  <a:pt x="2639439" y="184825"/>
                  <a:pt x="2655652" y="201038"/>
                  <a:pt x="2616741" y="175098"/>
                </a:cubicBezTo>
                <a:cubicBezTo>
                  <a:pt x="2599139" y="148695"/>
                  <a:pt x="2586682" y="125875"/>
                  <a:pt x="2558375" y="107004"/>
                </a:cubicBezTo>
                <a:cubicBezTo>
                  <a:pt x="2548647" y="100519"/>
                  <a:pt x="2539876" y="92297"/>
                  <a:pt x="2529192" y="87549"/>
                </a:cubicBezTo>
                <a:cubicBezTo>
                  <a:pt x="2510452" y="79220"/>
                  <a:pt x="2490281" y="74579"/>
                  <a:pt x="2470826" y="68094"/>
                </a:cubicBezTo>
                <a:lnTo>
                  <a:pt x="2441643" y="58366"/>
                </a:lnTo>
                <a:lnTo>
                  <a:pt x="2354094" y="29183"/>
                </a:lnTo>
                <a:cubicBezTo>
                  <a:pt x="2323783" y="19079"/>
                  <a:pt x="2311493" y="13641"/>
                  <a:pt x="2276273" y="9728"/>
                </a:cubicBezTo>
                <a:cubicBezTo>
                  <a:pt x="2234254" y="5059"/>
                  <a:pt x="2191966" y="3243"/>
                  <a:pt x="2149813" y="0"/>
                </a:cubicBezTo>
                <a:cubicBezTo>
                  <a:pt x="2052536" y="3243"/>
                  <a:pt x="1955012" y="2068"/>
                  <a:pt x="1857983" y="9728"/>
                </a:cubicBezTo>
                <a:cubicBezTo>
                  <a:pt x="1831327" y="11832"/>
                  <a:pt x="1806694" y="25866"/>
                  <a:pt x="1780162" y="29183"/>
                </a:cubicBezTo>
                <a:lnTo>
                  <a:pt x="1702341" y="38911"/>
                </a:lnTo>
                <a:cubicBezTo>
                  <a:pt x="1692613" y="42153"/>
                  <a:pt x="1683412" y="48638"/>
                  <a:pt x="1673158" y="48638"/>
                </a:cubicBezTo>
                <a:cubicBezTo>
                  <a:pt x="1640571" y="48638"/>
                  <a:pt x="1575881" y="38911"/>
                  <a:pt x="1566154" y="48638"/>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750" name="Google Shape;750;p38"/>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751" name="Google Shape;751;p38"/>
          <p:cNvGrpSpPr/>
          <p:nvPr/>
        </p:nvGrpSpPr>
        <p:grpSpPr>
          <a:xfrm>
            <a:off x="1751501" y="1368475"/>
            <a:ext cx="4726715" cy="2331624"/>
            <a:chOff x="-2863816" y="1556555"/>
            <a:chExt cx="3545036" cy="1748718"/>
          </a:xfrm>
        </p:grpSpPr>
        <p:sp>
          <p:nvSpPr>
            <p:cNvPr id="752" name="Google Shape;752;p38"/>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753" name="Google Shape;753;p38"/>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754" name="Google Shape;754;p38"/>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755" name="Google Shape;755;p38"/>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756" name="Google Shape;756;p38"/>
            <p:cNvSpPr/>
            <p:nvPr/>
          </p:nvSpPr>
          <p:spPr>
            <a:xfrm>
              <a:off x="-347480" y="18064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757" name="Google Shape;757;p38"/>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758" name="Google Shape;758;p38"/>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759" name="Google Shape;759;p38"/>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760" name="Google Shape;760;p38"/>
            <p:cNvCxnSpPr>
              <a:stCxn id="752" idx="6"/>
              <a:endCxn id="755"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761" name="Google Shape;761;p38"/>
            <p:cNvCxnSpPr>
              <a:stCxn id="755" idx="2"/>
              <a:endCxn id="752"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762" name="Google Shape;762;p38"/>
            <p:cNvCxnSpPr>
              <a:stCxn id="759" idx="2"/>
              <a:endCxn id="758"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763" name="Google Shape;763;p38"/>
            <p:cNvCxnSpPr>
              <a:stCxn id="758" idx="6"/>
              <a:endCxn id="759"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764" name="Google Shape;764;p38"/>
            <p:cNvCxnSpPr>
              <a:stCxn id="752" idx="3"/>
              <a:endCxn id="754"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765" name="Google Shape;765;p38"/>
            <p:cNvCxnSpPr>
              <a:stCxn id="754" idx="6"/>
              <a:endCxn id="755"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766" name="Google Shape;766;p38"/>
            <p:cNvCxnSpPr>
              <a:stCxn id="752" idx="7"/>
              <a:endCxn id="753"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767" name="Google Shape;767;p38"/>
            <p:cNvCxnSpPr>
              <a:stCxn id="753" idx="6"/>
              <a:endCxn id="756"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768" name="Google Shape;768;p38"/>
            <p:cNvCxnSpPr>
              <a:stCxn id="756" idx="6"/>
              <a:endCxn id="757"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769" name="Google Shape;769;p38"/>
            <p:cNvCxnSpPr>
              <a:stCxn id="759" idx="1"/>
              <a:endCxn id="756"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770" name="Google Shape;770;p38"/>
            <p:cNvCxnSpPr>
              <a:stCxn id="757" idx="4"/>
              <a:endCxn id="759"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771" name="Google Shape;771;p38"/>
            <p:cNvCxnSpPr>
              <a:stCxn id="753" idx="5"/>
              <a:endCxn id="758"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772" name="Google Shape;772;p38"/>
            <p:cNvCxnSpPr>
              <a:stCxn id="753" idx="4"/>
              <a:endCxn id="755"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773" name="Google Shape;773;p38"/>
            <p:cNvCxnSpPr>
              <a:stCxn id="755" idx="5"/>
              <a:endCxn id="758"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774" name="Google Shape;774;p38"/>
            <p:cNvCxnSpPr>
              <a:stCxn id="758" idx="3"/>
              <a:endCxn id="754"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775" name="Google Shape;775;p38"/>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76" name="Google Shape;776;p38"/>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77" name="Google Shape;777;p38"/>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778" name="Google Shape;778;p38"/>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779" name="Google Shape;779;p38"/>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780" name="Google Shape;780;p38"/>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781" name="Google Shape;781;p38"/>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782" name="Google Shape;782;p38"/>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783" name="Google Shape;783;p38"/>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784" name="Google Shape;784;p38"/>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785" name="Google Shape;785;p38"/>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786" name="Google Shape;786;p38"/>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787" name="Google Shape;787;p38"/>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88" name="Google Shape;788;p38"/>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789" name="Google Shape;789;p38"/>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790" name="Google Shape;790;p38"/>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791" name="Google Shape;791;p38"/>
            <p:cNvSpPr txBox="1"/>
            <p:nvPr/>
          </p:nvSpPr>
          <p:spPr>
            <a:xfrm>
              <a:off x="-477173" y="1609371"/>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792" name="Google Shape;792;p38"/>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793" name="Google Shape;793;p38"/>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794" name="Google Shape;794;p38"/>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795" name="Google Shape;795;p38"/>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796" name="Google Shape;796;p38"/>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797" name="Google Shape;797;p38"/>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798" name="Google Shape;798;p38"/>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799" name="Google Shape;799;p38"/>
          <p:cNvGraphicFramePr/>
          <p:nvPr>
            <p:extLst>
              <p:ext uri="{D42A27DB-BD31-4B8C-83A1-F6EECF244321}">
                <p14:modId xmlns:p14="http://schemas.microsoft.com/office/powerpoint/2010/main" val="2192279663"/>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12</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4</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chemeClr val="dk1"/>
                          </a:solidFill>
                          <a:latin typeface="Quattrocento Sans"/>
                          <a:ea typeface="Quattrocento Sans"/>
                          <a:cs typeface="Quattrocento Sans"/>
                          <a:sym typeface="Quattrocento Sans"/>
                        </a:rPr>
                        <a:t>∞</a:t>
                      </a:r>
                      <a:endParaRPr sz="1600"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800" name="Google Shape;800;p38"/>
          <p:cNvSpPr txBox="1"/>
          <p:nvPr/>
        </p:nvSpPr>
        <p:spPr>
          <a:xfrm>
            <a:off x="1527675" y="4883675"/>
            <a:ext cx="39483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a:t>
            </a:r>
            <a:endParaRPr dirty="0">
              <a:latin typeface="Quattrocento Sans"/>
              <a:ea typeface="Quattrocento Sans"/>
              <a:cs typeface="Quattrocento Sans"/>
              <a:sym typeface="Quattrocento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39"/>
          <p:cNvSpPr/>
          <p:nvPr/>
        </p:nvSpPr>
        <p:spPr>
          <a:xfrm>
            <a:off x="1712068" y="1322707"/>
            <a:ext cx="3988341" cy="2237616"/>
          </a:xfrm>
          <a:custGeom>
            <a:avLst/>
            <a:gdLst/>
            <a:ahLst/>
            <a:cxnLst/>
            <a:rect l="l" t="t" r="r" b="b"/>
            <a:pathLst>
              <a:path w="3988341" h="2237616" extrusionOk="0">
                <a:moveTo>
                  <a:pt x="3852153" y="107259"/>
                </a:moveTo>
                <a:cubicBezTo>
                  <a:pt x="3827834" y="100774"/>
                  <a:pt x="3793625" y="101996"/>
                  <a:pt x="3764604" y="97531"/>
                </a:cubicBezTo>
                <a:cubicBezTo>
                  <a:pt x="3737295" y="93330"/>
                  <a:pt x="3690063" y="75926"/>
                  <a:pt x="3667328" y="68348"/>
                </a:cubicBezTo>
                <a:cubicBezTo>
                  <a:pt x="3657600" y="65105"/>
                  <a:pt x="3648348" y="59641"/>
                  <a:pt x="3638145" y="58621"/>
                </a:cubicBezTo>
                <a:cubicBezTo>
                  <a:pt x="3605719" y="55378"/>
                  <a:pt x="3573444" y="49773"/>
                  <a:pt x="3540868" y="48893"/>
                </a:cubicBezTo>
                <a:cubicBezTo>
                  <a:pt x="3333395" y="43285"/>
                  <a:pt x="3125821" y="42408"/>
                  <a:pt x="2918298" y="39165"/>
                </a:cubicBezTo>
                <a:cubicBezTo>
                  <a:pt x="2552395" y="16298"/>
                  <a:pt x="2787078" y="28492"/>
                  <a:pt x="2110902" y="19710"/>
                </a:cubicBezTo>
                <a:lnTo>
                  <a:pt x="1264596" y="9982"/>
                </a:lnTo>
                <a:cubicBezTo>
                  <a:pt x="1031271" y="-623"/>
                  <a:pt x="1051810" y="-5786"/>
                  <a:pt x="807396" y="9982"/>
                </a:cubicBezTo>
                <a:cubicBezTo>
                  <a:pt x="792515" y="10942"/>
                  <a:pt x="718247" y="25470"/>
                  <a:pt x="700392" y="29438"/>
                </a:cubicBezTo>
                <a:cubicBezTo>
                  <a:pt x="656274" y="39242"/>
                  <a:pt x="651634" y="42448"/>
                  <a:pt x="603115" y="58621"/>
                </a:cubicBezTo>
                <a:lnTo>
                  <a:pt x="544749" y="78076"/>
                </a:lnTo>
                <a:lnTo>
                  <a:pt x="486383" y="97531"/>
                </a:lnTo>
                <a:cubicBezTo>
                  <a:pt x="476655" y="100774"/>
                  <a:pt x="465732" y="101571"/>
                  <a:pt x="457200" y="107259"/>
                </a:cubicBezTo>
                <a:cubicBezTo>
                  <a:pt x="390302" y="151858"/>
                  <a:pt x="421017" y="138776"/>
                  <a:pt x="369651" y="155897"/>
                </a:cubicBezTo>
                <a:cubicBezTo>
                  <a:pt x="322668" y="202883"/>
                  <a:pt x="379837" y="143167"/>
                  <a:pt x="330741" y="204536"/>
                </a:cubicBezTo>
                <a:cubicBezTo>
                  <a:pt x="309864" y="230632"/>
                  <a:pt x="310190" y="220976"/>
                  <a:pt x="282102" y="243446"/>
                </a:cubicBezTo>
                <a:cubicBezTo>
                  <a:pt x="256008" y="264322"/>
                  <a:pt x="265660" y="263999"/>
                  <a:pt x="243192" y="292084"/>
                </a:cubicBezTo>
                <a:cubicBezTo>
                  <a:pt x="237462" y="299246"/>
                  <a:pt x="230221" y="305055"/>
                  <a:pt x="223736" y="311540"/>
                </a:cubicBezTo>
                <a:cubicBezTo>
                  <a:pt x="196181" y="394210"/>
                  <a:pt x="234612" y="293414"/>
                  <a:pt x="194553" y="360178"/>
                </a:cubicBezTo>
                <a:cubicBezTo>
                  <a:pt x="179631" y="385047"/>
                  <a:pt x="171731" y="413868"/>
                  <a:pt x="155643" y="437999"/>
                </a:cubicBezTo>
                <a:lnTo>
                  <a:pt x="136187" y="467182"/>
                </a:lnTo>
                <a:cubicBezTo>
                  <a:pt x="129702" y="486637"/>
                  <a:pt x="128107" y="508484"/>
                  <a:pt x="116732" y="525548"/>
                </a:cubicBezTo>
                <a:cubicBezTo>
                  <a:pt x="110247" y="535276"/>
                  <a:pt x="102025" y="544048"/>
                  <a:pt x="97277" y="554731"/>
                </a:cubicBezTo>
                <a:cubicBezTo>
                  <a:pt x="88948" y="573471"/>
                  <a:pt x="84306" y="593642"/>
                  <a:pt x="77821" y="613097"/>
                </a:cubicBezTo>
                <a:cubicBezTo>
                  <a:pt x="74578" y="622825"/>
                  <a:pt x="70581" y="632332"/>
                  <a:pt x="68094" y="642280"/>
                </a:cubicBezTo>
                <a:cubicBezTo>
                  <a:pt x="44379" y="737139"/>
                  <a:pt x="73327" y="618728"/>
                  <a:pt x="48638" y="729829"/>
                </a:cubicBezTo>
                <a:cubicBezTo>
                  <a:pt x="45738" y="742880"/>
                  <a:pt x="41303" y="755586"/>
                  <a:pt x="38911" y="768740"/>
                </a:cubicBezTo>
                <a:cubicBezTo>
                  <a:pt x="34810" y="791298"/>
                  <a:pt x="32213" y="814106"/>
                  <a:pt x="29183" y="836833"/>
                </a:cubicBezTo>
                <a:cubicBezTo>
                  <a:pt x="17037" y="927928"/>
                  <a:pt x="19049" y="919123"/>
                  <a:pt x="9728" y="1021659"/>
                </a:cubicBezTo>
                <a:cubicBezTo>
                  <a:pt x="6485" y="1112450"/>
                  <a:pt x="0" y="1203184"/>
                  <a:pt x="0" y="1294033"/>
                </a:cubicBezTo>
                <a:cubicBezTo>
                  <a:pt x="0" y="1381642"/>
                  <a:pt x="4263" y="1469242"/>
                  <a:pt x="9728" y="1556680"/>
                </a:cubicBezTo>
                <a:cubicBezTo>
                  <a:pt x="10531" y="1569525"/>
                  <a:pt x="24781" y="1628821"/>
                  <a:pt x="29183" y="1644229"/>
                </a:cubicBezTo>
                <a:cubicBezTo>
                  <a:pt x="32000" y="1654088"/>
                  <a:pt x="36424" y="1663464"/>
                  <a:pt x="38911" y="1673412"/>
                </a:cubicBezTo>
                <a:cubicBezTo>
                  <a:pt x="42921" y="1689452"/>
                  <a:pt x="45051" y="1705910"/>
                  <a:pt x="48638" y="1722050"/>
                </a:cubicBezTo>
                <a:cubicBezTo>
                  <a:pt x="51538" y="1735101"/>
                  <a:pt x="55466" y="1747910"/>
                  <a:pt x="58366" y="1760961"/>
                </a:cubicBezTo>
                <a:cubicBezTo>
                  <a:pt x="61953" y="1777101"/>
                  <a:pt x="64507" y="1793459"/>
                  <a:pt x="68094" y="1809599"/>
                </a:cubicBezTo>
                <a:cubicBezTo>
                  <a:pt x="77898" y="1853717"/>
                  <a:pt x="81104" y="1858357"/>
                  <a:pt x="97277" y="1906876"/>
                </a:cubicBezTo>
                <a:cubicBezTo>
                  <a:pt x="100520" y="1916604"/>
                  <a:pt x="99753" y="1928809"/>
                  <a:pt x="107004" y="1936059"/>
                </a:cubicBezTo>
                <a:cubicBezTo>
                  <a:pt x="113489" y="1942544"/>
                  <a:pt x="120731" y="1948352"/>
                  <a:pt x="126460" y="1955514"/>
                </a:cubicBezTo>
                <a:cubicBezTo>
                  <a:pt x="133763" y="1964643"/>
                  <a:pt x="137117" y="1976998"/>
                  <a:pt x="145915" y="1984697"/>
                </a:cubicBezTo>
                <a:cubicBezTo>
                  <a:pt x="145923" y="1984704"/>
                  <a:pt x="218868" y="2033332"/>
                  <a:pt x="233464" y="2043063"/>
                </a:cubicBezTo>
                <a:lnTo>
                  <a:pt x="350196" y="2120884"/>
                </a:lnTo>
                <a:lnTo>
                  <a:pt x="408562" y="2159795"/>
                </a:lnTo>
                <a:cubicBezTo>
                  <a:pt x="418290" y="2163038"/>
                  <a:pt x="428781" y="2164543"/>
                  <a:pt x="437745" y="2169523"/>
                </a:cubicBezTo>
                <a:cubicBezTo>
                  <a:pt x="458185" y="2180878"/>
                  <a:pt x="473929" y="2201039"/>
                  <a:pt x="496111" y="2208433"/>
                </a:cubicBezTo>
                <a:cubicBezTo>
                  <a:pt x="570162" y="2233118"/>
                  <a:pt x="534367" y="2223867"/>
                  <a:pt x="603115" y="2237616"/>
                </a:cubicBezTo>
                <a:cubicBezTo>
                  <a:pt x="700392" y="2234374"/>
                  <a:pt x="797916" y="2235549"/>
                  <a:pt x="894945" y="2227889"/>
                </a:cubicBezTo>
                <a:cubicBezTo>
                  <a:pt x="942849" y="2224107"/>
                  <a:pt x="962687" y="2209924"/>
                  <a:pt x="1001949" y="2198706"/>
                </a:cubicBezTo>
                <a:cubicBezTo>
                  <a:pt x="1014804" y="2195033"/>
                  <a:pt x="1028054" y="2192820"/>
                  <a:pt x="1040860" y="2188978"/>
                </a:cubicBezTo>
                <a:cubicBezTo>
                  <a:pt x="1060503" y="2183085"/>
                  <a:pt x="1079771" y="2176008"/>
                  <a:pt x="1099226" y="2169523"/>
                </a:cubicBezTo>
                <a:lnTo>
                  <a:pt x="1157592" y="2150067"/>
                </a:lnTo>
                <a:cubicBezTo>
                  <a:pt x="1182858" y="2141645"/>
                  <a:pt x="1212136" y="2132523"/>
                  <a:pt x="1235413" y="2120884"/>
                </a:cubicBezTo>
                <a:cubicBezTo>
                  <a:pt x="1245870" y="2115656"/>
                  <a:pt x="1254139" y="2106657"/>
                  <a:pt x="1264596" y="2101429"/>
                </a:cubicBezTo>
                <a:cubicBezTo>
                  <a:pt x="1373716" y="2046871"/>
                  <a:pt x="1191015" y="2153204"/>
                  <a:pt x="1332689" y="2072246"/>
                </a:cubicBezTo>
                <a:cubicBezTo>
                  <a:pt x="1342840" y="2066445"/>
                  <a:pt x="1351188" y="2057539"/>
                  <a:pt x="1361872" y="2052791"/>
                </a:cubicBezTo>
                <a:cubicBezTo>
                  <a:pt x="1380612" y="2044462"/>
                  <a:pt x="1400783" y="2039821"/>
                  <a:pt x="1420238" y="2033336"/>
                </a:cubicBezTo>
                <a:cubicBezTo>
                  <a:pt x="1462174" y="2019357"/>
                  <a:pt x="1472367" y="2015129"/>
                  <a:pt x="1527243" y="2004153"/>
                </a:cubicBezTo>
                <a:cubicBezTo>
                  <a:pt x="1734892" y="1962622"/>
                  <a:pt x="1559351" y="1994756"/>
                  <a:pt x="2062264" y="1984697"/>
                </a:cubicBezTo>
                <a:cubicBezTo>
                  <a:pt x="2084962" y="1981455"/>
                  <a:pt x="2108017" y="1980126"/>
                  <a:pt x="2130358" y="1974970"/>
                </a:cubicBezTo>
                <a:cubicBezTo>
                  <a:pt x="2150340" y="1970359"/>
                  <a:pt x="2168828" y="1960487"/>
                  <a:pt x="2188723" y="1955514"/>
                </a:cubicBezTo>
                <a:lnTo>
                  <a:pt x="2227634" y="1945787"/>
                </a:lnTo>
                <a:cubicBezTo>
                  <a:pt x="2240604" y="1932817"/>
                  <a:pt x="2251283" y="1917051"/>
                  <a:pt x="2266545" y="1906876"/>
                </a:cubicBezTo>
                <a:cubicBezTo>
                  <a:pt x="2286000" y="1893906"/>
                  <a:pt x="2308377" y="1884499"/>
                  <a:pt x="2324911" y="1867965"/>
                </a:cubicBezTo>
                <a:cubicBezTo>
                  <a:pt x="2410170" y="1782706"/>
                  <a:pt x="2305834" y="1890858"/>
                  <a:pt x="2373549" y="1809599"/>
                </a:cubicBezTo>
                <a:cubicBezTo>
                  <a:pt x="2382356" y="1799031"/>
                  <a:pt x="2393925" y="1790984"/>
                  <a:pt x="2402732" y="1780416"/>
                </a:cubicBezTo>
                <a:cubicBezTo>
                  <a:pt x="2424274" y="1754566"/>
                  <a:pt x="2424347" y="1742590"/>
                  <a:pt x="2441643" y="1712323"/>
                </a:cubicBezTo>
                <a:cubicBezTo>
                  <a:pt x="2447444" y="1702172"/>
                  <a:pt x="2456350" y="1693824"/>
                  <a:pt x="2461098" y="1683140"/>
                </a:cubicBezTo>
                <a:cubicBezTo>
                  <a:pt x="2469427" y="1664400"/>
                  <a:pt x="2474068" y="1644229"/>
                  <a:pt x="2480553" y="1624774"/>
                </a:cubicBezTo>
                <a:cubicBezTo>
                  <a:pt x="2483796" y="1615046"/>
                  <a:pt x="2484593" y="1604123"/>
                  <a:pt x="2490281" y="1595591"/>
                </a:cubicBezTo>
                <a:cubicBezTo>
                  <a:pt x="2521111" y="1549346"/>
                  <a:pt x="2506040" y="1577497"/>
                  <a:pt x="2529192" y="1508042"/>
                </a:cubicBezTo>
                <a:lnTo>
                  <a:pt x="2538919" y="1478859"/>
                </a:lnTo>
                <a:cubicBezTo>
                  <a:pt x="2542162" y="1469131"/>
                  <a:pt x="2546160" y="1459624"/>
                  <a:pt x="2548647" y="1449676"/>
                </a:cubicBezTo>
                <a:cubicBezTo>
                  <a:pt x="2551890" y="1436706"/>
                  <a:pt x="2553109" y="1423054"/>
                  <a:pt x="2558375" y="1410765"/>
                </a:cubicBezTo>
                <a:cubicBezTo>
                  <a:pt x="2562980" y="1400019"/>
                  <a:pt x="2573082" y="1392266"/>
                  <a:pt x="2577830" y="1381582"/>
                </a:cubicBezTo>
                <a:cubicBezTo>
                  <a:pt x="2586159" y="1362842"/>
                  <a:pt x="2592311" y="1343111"/>
                  <a:pt x="2597285" y="1323216"/>
                </a:cubicBezTo>
                <a:cubicBezTo>
                  <a:pt x="2600402" y="1310748"/>
                  <a:pt x="2609763" y="1269079"/>
                  <a:pt x="2616741" y="1255123"/>
                </a:cubicBezTo>
                <a:cubicBezTo>
                  <a:pt x="2621969" y="1244666"/>
                  <a:pt x="2629711" y="1235668"/>
                  <a:pt x="2636196" y="1225940"/>
                </a:cubicBezTo>
                <a:lnTo>
                  <a:pt x="2655651" y="1167574"/>
                </a:lnTo>
                <a:cubicBezTo>
                  <a:pt x="2658894" y="1157846"/>
                  <a:pt x="2659691" y="1146923"/>
                  <a:pt x="2665379" y="1138391"/>
                </a:cubicBezTo>
                <a:cubicBezTo>
                  <a:pt x="2714464" y="1064763"/>
                  <a:pt x="2687755" y="1096559"/>
                  <a:pt x="2743200" y="1041114"/>
                </a:cubicBezTo>
                <a:cubicBezTo>
                  <a:pt x="2779634" y="1004680"/>
                  <a:pt x="2759332" y="1016281"/>
                  <a:pt x="2801566" y="1002204"/>
                </a:cubicBezTo>
                <a:cubicBezTo>
                  <a:pt x="2808051" y="995719"/>
                  <a:pt x="2812818" y="986850"/>
                  <a:pt x="2821021" y="982748"/>
                </a:cubicBezTo>
                <a:cubicBezTo>
                  <a:pt x="2839364" y="973577"/>
                  <a:pt x="2859932" y="969778"/>
                  <a:pt x="2879387" y="963293"/>
                </a:cubicBezTo>
                <a:lnTo>
                  <a:pt x="2937753" y="943838"/>
                </a:lnTo>
                <a:cubicBezTo>
                  <a:pt x="2950723" y="940595"/>
                  <a:pt x="2963300" y="934509"/>
                  <a:pt x="2976664" y="934110"/>
                </a:cubicBezTo>
                <a:cubicBezTo>
                  <a:pt x="3180879" y="928014"/>
                  <a:pt x="3385225" y="927625"/>
                  <a:pt x="3589506" y="924382"/>
                </a:cubicBezTo>
                <a:cubicBezTo>
                  <a:pt x="3622948" y="917694"/>
                  <a:pt x="3644993" y="914088"/>
                  <a:pt x="3677055" y="904927"/>
                </a:cubicBezTo>
                <a:cubicBezTo>
                  <a:pt x="3686914" y="902110"/>
                  <a:pt x="3696510" y="898442"/>
                  <a:pt x="3706238" y="895199"/>
                </a:cubicBezTo>
                <a:cubicBezTo>
                  <a:pt x="3753224" y="848216"/>
                  <a:pt x="3693508" y="905385"/>
                  <a:pt x="3754877" y="856289"/>
                </a:cubicBezTo>
                <a:cubicBezTo>
                  <a:pt x="3803007" y="817784"/>
                  <a:pt x="3743229" y="858208"/>
                  <a:pt x="3793787" y="807650"/>
                </a:cubicBezTo>
                <a:cubicBezTo>
                  <a:pt x="3802054" y="799383"/>
                  <a:pt x="3814093" y="795803"/>
                  <a:pt x="3822970" y="788195"/>
                </a:cubicBezTo>
                <a:cubicBezTo>
                  <a:pt x="3836897" y="776258"/>
                  <a:pt x="3848911" y="762254"/>
                  <a:pt x="3861881" y="749284"/>
                </a:cubicBezTo>
                <a:lnTo>
                  <a:pt x="3891064" y="720102"/>
                </a:lnTo>
                <a:lnTo>
                  <a:pt x="3910519" y="700646"/>
                </a:lnTo>
                <a:cubicBezTo>
                  <a:pt x="3934971" y="627293"/>
                  <a:pt x="3901987" y="717710"/>
                  <a:pt x="3939702" y="642280"/>
                </a:cubicBezTo>
                <a:cubicBezTo>
                  <a:pt x="3944288" y="633109"/>
                  <a:pt x="3944844" y="622268"/>
                  <a:pt x="3949430" y="613097"/>
                </a:cubicBezTo>
                <a:cubicBezTo>
                  <a:pt x="3987145" y="537667"/>
                  <a:pt x="3954161" y="628084"/>
                  <a:pt x="3978613" y="554731"/>
                </a:cubicBezTo>
                <a:cubicBezTo>
                  <a:pt x="3981856" y="512578"/>
                  <a:pt x="3988341" y="470550"/>
                  <a:pt x="3988341" y="428272"/>
                </a:cubicBezTo>
                <a:cubicBezTo>
                  <a:pt x="3988341" y="376290"/>
                  <a:pt x="3985636" y="324135"/>
                  <a:pt x="3978613" y="272629"/>
                </a:cubicBezTo>
                <a:cubicBezTo>
                  <a:pt x="3975842" y="252309"/>
                  <a:pt x="3965643" y="233718"/>
                  <a:pt x="3959158" y="214263"/>
                </a:cubicBezTo>
                <a:cubicBezTo>
                  <a:pt x="3955915" y="204535"/>
                  <a:pt x="3955118" y="193612"/>
                  <a:pt x="3949430" y="185080"/>
                </a:cubicBezTo>
                <a:cubicBezTo>
                  <a:pt x="3942555" y="174768"/>
                  <a:pt x="3924382" y="143373"/>
                  <a:pt x="3910519" y="136442"/>
                </a:cubicBezTo>
                <a:cubicBezTo>
                  <a:pt x="3869557" y="115962"/>
                  <a:pt x="3876472" y="113744"/>
                  <a:pt x="3852153" y="107259"/>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808" name="Google Shape;808;p39"/>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809" name="Google Shape;809;p39"/>
          <p:cNvGrpSpPr/>
          <p:nvPr/>
        </p:nvGrpSpPr>
        <p:grpSpPr>
          <a:xfrm>
            <a:off x="1751502" y="1368475"/>
            <a:ext cx="4726714" cy="2331624"/>
            <a:chOff x="-2863816" y="1556555"/>
            <a:chExt cx="3545036" cy="1748718"/>
          </a:xfrm>
        </p:grpSpPr>
        <p:sp>
          <p:nvSpPr>
            <p:cNvPr id="810" name="Google Shape;810;p39"/>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811" name="Google Shape;811;p39"/>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812" name="Google Shape;812;p39"/>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813" name="Google Shape;813;p39"/>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814" name="Google Shape;814;p39"/>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815" name="Google Shape;815;p39"/>
            <p:cNvSpPr/>
            <p:nvPr/>
          </p:nvSpPr>
          <p:spPr>
            <a:xfrm>
              <a:off x="395470" y="18064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816" name="Google Shape;816;p39"/>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817" name="Google Shape;817;p39"/>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818" name="Google Shape;818;p39"/>
            <p:cNvCxnSpPr>
              <a:stCxn id="810" idx="6"/>
              <a:endCxn id="813"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819" name="Google Shape;819;p39"/>
            <p:cNvCxnSpPr>
              <a:stCxn id="813" idx="2"/>
              <a:endCxn id="810"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820" name="Google Shape;820;p39"/>
            <p:cNvCxnSpPr>
              <a:stCxn id="817" idx="2"/>
              <a:endCxn id="816"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821" name="Google Shape;821;p39"/>
            <p:cNvCxnSpPr>
              <a:stCxn id="816" idx="6"/>
              <a:endCxn id="817"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822" name="Google Shape;822;p39"/>
            <p:cNvCxnSpPr>
              <a:stCxn id="810" idx="3"/>
              <a:endCxn id="812"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823" name="Google Shape;823;p39"/>
            <p:cNvCxnSpPr>
              <a:stCxn id="812" idx="6"/>
              <a:endCxn id="813"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824" name="Google Shape;824;p39"/>
            <p:cNvCxnSpPr>
              <a:stCxn id="810" idx="7"/>
              <a:endCxn id="811"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825" name="Google Shape;825;p39"/>
            <p:cNvCxnSpPr>
              <a:stCxn id="811" idx="6"/>
              <a:endCxn id="814"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826" name="Google Shape;826;p39"/>
            <p:cNvCxnSpPr>
              <a:stCxn id="814" idx="6"/>
              <a:endCxn id="815"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827" name="Google Shape;827;p39"/>
            <p:cNvCxnSpPr>
              <a:stCxn id="817" idx="1"/>
              <a:endCxn id="814"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828" name="Google Shape;828;p39"/>
            <p:cNvCxnSpPr>
              <a:stCxn id="815" idx="4"/>
              <a:endCxn id="817"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829" name="Google Shape;829;p39"/>
            <p:cNvCxnSpPr>
              <a:stCxn id="811" idx="5"/>
              <a:endCxn id="816"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830" name="Google Shape;830;p39"/>
            <p:cNvCxnSpPr>
              <a:stCxn id="811" idx="4"/>
              <a:endCxn id="813" idx="0"/>
            </p:cNvCxnSpPr>
            <p:nvPr/>
          </p:nvCxnSpPr>
          <p:spPr>
            <a:xfrm flipH="1">
              <a:off x="-1347755" y="2035076"/>
              <a:ext cx="171600" cy="514500"/>
            </a:xfrm>
            <a:prstGeom prst="straightConnector1">
              <a:avLst/>
            </a:prstGeom>
            <a:noFill/>
            <a:ln w="9525" cap="flat" cmpd="sng">
              <a:solidFill>
                <a:srgbClr val="A5A5A5"/>
              </a:solidFill>
              <a:prstDash val="dash"/>
              <a:round/>
              <a:headEnd type="none" w="med" len="med"/>
              <a:tailEnd type="triangle" w="med" len="med"/>
            </a:ln>
          </p:spPr>
        </p:cxnSp>
        <p:cxnSp>
          <p:nvCxnSpPr>
            <p:cNvPr id="831" name="Google Shape;831;p39"/>
            <p:cNvCxnSpPr>
              <a:stCxn id="813" idx="5"/>
              <a:endCxn id="816"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832" name="Google Shape;832;p39"/>
            <p:cNvCxnSpPr>
              <a:stCxn id="816" idx="3"/>
              <a:endCxn id="812"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833" name="Google Shape;833;p39"/>
            <p:cNvSpPr txBox="1"/>
            <p:nvPr/>
          </p:nvSpPr>
          <p:spPr>
            <a:xfrm>
              <a:off x="-1987629" y="1626394"/>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34" name="Google Shape;834;p39"/>
            <p:cNvSpPr txBox="1"/>
            <p:nvPr/>
          </p:nvSpPr>
          <p:spPr>
            <a:xfrm>
              <a:off x="-828619" y="1685625"/>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35" name="Google Shape;835;p39"/>
            <p:cNvSpPr txBox="1"/>
            <p:nvPr/>
          </p:nvSpPr>
          <p:spPr>
            <a:xfrm>
              <a:off x="12808" y="1727299"/>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836" name="Google Shape;836;p39"/>
            <p:cNvSpPr txBox="1"/>
            <p:nvPr/>
          </p:nvSpPr>
          <p:spPr>
            <a:xfrm>
              <a:off x="338320" y="2149376"/>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837" name="Google Shape;837;p39"/>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838" name="Google Shape;838;p39"/>
            <p:cNvSpPr txBox="1"/>
            <p:nvPr/>
          </p:nvSpPr>
          <p:spPr>
            <a:xfrm>
              <a:off x="-290330" y="2149376"/>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839" name="Google Shape;839;p39"/>
            <p:cNvSpPr txBox="1"/>
            <p:nvPr/>
          </p:nvSpPr>
          <p:spPr>
            <a:xfrm>
              <a:off x="-540939" y="2355949"/>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840" name="Google Shape;840;p39"/>
            <p:cNvSpPr txBox="1"/>
            <p:nvPr/>
          </p:nvSpPr>
          <p:spPr>
            <a:xfrm>
              <a:off x="-304254" y="2663725"/>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841" name="Google Shape;841;p39"/>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842" name="Google Shape;842;p39"/>
            <p:cNvSpPr txBox="1"/>
            <p:nvPr/>
          </p:nvSpPr>
          <p:spPr>
            <a:xfrm>
              <a:off x="-1709442" y="2959024"/>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843" name="Google Shape;843;p39"/>
            <p:cNvSpPr txBox="1"/>
            <p:nvPr/>
          </p:nvSpPr>
          <p:spPr>
            <a:xfrm>
              <a:off x="-1780944" y="1938535"/>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844" name="Google Shape;844;p39"/>
            <p:cNvSpPr txBox="1"/>
            <p:nvPr/>
          </p:nvSpPr>
          <p:spPr>
            <a:xfrm>
              <a:off x="-2004884" y="2360126"/>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845" name="Google Shape;845;p39"/>
            <p:cNvSpPr txBox="1"/>
            <p:nvPr/>
          </p:nvSpPr>
          <p:spPr>
            <a:xfrm>
              <a:off x="-2246869" y="2604204"/>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46" name="Google Shape;846;p39"/>
            <p:cNvSpPr txBox="1"/>
            <p:nvPr/>
          </p:nvSpPr>
          <p:spPr>
            <a:xfrm>
              <a:off x="-2735082" y="2243287"/>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847" name="Google Shape;847;p39"/>
            <p:cNvSpPr txBox="1"/>
            <p:nvPr/>
          </p:nvSpPr>
          <p:spPr>
            <a:xfrm>
              <a:off x="-1338040" y="2185094"/>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848" name="Google Shape;848;p39"/>
            <p:cNvSpPr txBox="1"/>
            <p:nvPr/>
          </p:nvSpPr>
          <p:spPr>
            <a:xfrm>
              <a:off x="-1417640" y="1556555"/>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849" name="Google Shape;849;p39"/>
            <p:cNvSpPr txBox="1"/>
            <p:nvPr/>
          </p:nvSpPr>
          <p:spPr>
            <a:xfrm>
              <a:off x="-477173" y="1609371"/>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850" name="Google Shape;850;p39"/>
            <p:cNvSpPr txBox="1"/>
            <p:nvPr/>
          </p:nvSpPr>
          <p:spPr>
            <a:xfrm>
              <a:off x="248635" y="1623328"/>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851" name="Google Shape;851;p39"/>
            <p:cNvSpPr txBox="1"/>
            <p:nvPr/>
          </p:nvSpPr>
          <p:spPr>
            <a:xfrm>
              <a:off x="-1531640" y="2269658"/>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852" name="Google Shape;852;p39"/>
            <p:cNvSpPr txBox="1"/>
            <p:nvPr/>
          </p:nvSpPr>
          <p:spPr>
            <a:xfrm>
              <a:off x="-2863816" y="2543734"/>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853" name="Google Shape;853;p39"/>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854" name="Google Shape;854;p39"/>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855" name="Google Shape;855;p39"/>
            <p:cNvSpPr txBox="1"/>
            <p:nvPr/>
          </p:nvSpPr>
          <p:spPr>
            <a:xfrm>
              <a:off x="-2684397" y="1600695"/>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856" name="Google Shape;856;p39"/>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857" name="Google Shape;857;p39"/>
          <p:cNvGraphicFramePr/>
          <p:nvPr>
            <p:extLst>
              <p:ext uri="{D42A27DB-BD31-4B8C-83A1-F6EECF244321}">
                <p14:modId xmlns:p14="http://schemas.microsoft.com/office/powerpoint/2010/main" val="1166773995"/>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12</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4</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dirty="0">
                          <a:solidFill>
                            <a:schemeClr val="dk1"/>
                          </a:solidFill>
                          <a:latin typeface="Quattrocento Sans"/>
                          <a:ea typeface="Quattrocento Sans"/>
                          <a:cs typeface="Quattrocento Sans"/>
                          <a:sym typeface="Quattrocento Sans"/>
                        </a:rPr>
                        <a:t>∞</a:t>
                      </a:r>
                      <a:endParaRPr sz="1600"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7</a:t>
                      </a:r>
                      <a:endParaRPr sz="1600" b="1" i="0" u="none" strike="noStrike" cap="none"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dirty="0">
                          <a:solidFill>
                            <a:srgbClr val="FF0000"/>
                          </a:solidFill>
                          <a:latin typeface="Quattrocento Sans"/>
                          <a:ea typeface="Quattrocento Sans"/>
                          <a:cs typeface="Quattrocento Sans"/>
                          <a:sym typeface="Quattrocento Sans"/>
                        </a:rPr>
                        <a:t>F</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858" name="Google Shape;858;p39"/>
          <p:cNvSpPr txBox="1"/>
          <p:nvPr/>
        </p:nvSpPr>
        <p:spPr>
          <a:xfrm>
            <a:off x="1487250" y="4883675"/>
            <a:ext cx="39882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a:t>
            </a:r>
            <a:endParaRPr dirty="0">
              <a:latin typeface="Quattrocento Sans"/>
              <a:ea typeface="Quattrocento Sans"/>
              <a:cs typeface="Quattrocento Sans"/>
              <a:sym typeface="Quattrocento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40"/>
          <p:cNvSpPr/>
          <p:nvPr/>
        </p:nvSpPr>
        <p:spPr>
          <a:xfrm>
            <a:off x="1708765" y="1303506"/>
            <a:ext cx="4983865" cy="2247090"/>
          </a:xfrm>
          <a:custGeom>
            <a:avLst/>
            <a:gdLst/>
            <a:ahLst/>
            <a:cxnLst/>
            <a:rect l="l" t="t" r="r" b="b"/>
            <a:pathLst>
              <a:path w="4983865" h="2247090" extrusionOk="0">
                <a:moveTo>
                  <a:pt x="4828222" y="136188"/>
                </a:moveTo>
                <a:cubicBezTo>
                  <a:pt x="4805524" y="126460"/>
                  <a:pt x="4762975" y="132465"/>
                  <a:pt x="4730946" y="126460"/>
                </a:cubicBezTo>
                <a:cubicBezTo>
                  <a:pt x="4710790" y="122681"/>
                  <a:pt x="4692035" y="113490"/>
                  <a:pt x="4672580" y="107005"/>
                </a:cubicBezTo>
                <a:cubicBezTo>
                  <a:pt x="4662852" y="103762"/>
                  <a:pt x="4653635" y="97846"/>
                  <a:pt x="4643397" y="97277"/>
                </a:cubicBezTo>
                <a:cubicBezTo>
                  <a:pt x="4387295" y="83049"/>
                  <a:pt x="4526708" y="89885"/>
                  <a:pt x="4225107" y="77822"/>
                </a:cubicBezTo>
                <a:lnTo>
                  <a:pt x="4108375" y="68094"/>
                </a:lnTo>
                <a:cubicBezTo>
                  <a:pt x="4082363" y="65493"/>
                  <a:pt x="4056589" y="60733"/>
                  <a:pt x="4030554" y="58366"/>
                </a:cubicBezTo>
                <a:cubicBezTo>
                  <a:pt x="3985230" y="54246"/>
                  <a:pt x="3939786" y="51538"/>
                  <a:pt x="3894367" y="48639"/>
                </a:cubicBezTo>
                <a:lnTo>
                  <a:pt x="3573354" y="29183"/>
                </a:lnTo>
                <a:cubicBezTo>
                  <a:pt x="3550656" y="25941"/>
                  <a:pt x="3527819" y="23557"/>
                  <a:pt x="3505261" y="19456"/>
                </a:cubicBezTo>
                <a:cubicBezTo>
                  <a:pt x="3492107" y="17064"/>
                  <a:pt x="3479585" y="11619"/>
                  <a:pt x="3466350" y="9728"/>
                </a:cubicBezTo>
                <a:cubicBezTo>
                  <a:pt x="3434090" y="5119"/>
                  <a:pt x="3401499" y="3243"/>
                  <a:pt x="3369073" y="0"/>
                </a:cubicBezTo>
                <a:lnTo>
                  <a:pt x="2688137" y="9728"/>
                </a:lnTo>
                <a:cubicBezTo>
                  <a:pt x="2610266" y="11385"/>
                  <a:pt x="2532519" y="16861"/>
                  <a:pt x="2454673" y="19456"/>
                </a:cubicBezTo>
                <a:lnTo>
                  <a:pt x="1647278" y="38911"/>
                </a:lnTo>
                <a:cubicBezTo>
                  <a:pt x="1596446" y="45265"/>
                  <a:pt x="1532400" y="53632"/>
                  <a:pt x="1481907" y="58366"/>
                </a:cubicBezTo>
                <a:cubicBezTo>
                  <a:pt x="1407374" y="65354"/>
                  <a:pt x="1332013" y="65515"/>
                  <a:pt x="1258171" y="77822"/>
                </a:cubicBezTo>
                <a:lnTo>
                  <a:pt x="1083073" y="107005"/>
                </a:lnTo>
                <a:cubicBezTo>
                  <a:pt x="1063618" y="110247"/>
                  <a:pt x="1043842" y="111948"/>
                  <a:pt x="1024707" y="116732"/>
                </a:cubicBezTo>
                <a:cubicBezTo>
                  <a:pt x="1011737" y="119975"/>
                  <a:pt x="998951" y="124068"/>
                  <a:pt x="985797" y="126460"/>
                </a:cubicBezTo>
                <a:cubicBezTo>
                  <a:pt x="927233" y="137108"/>
                  <a:pt x="767185" y="152570"/>
                  <a:pt x="742605" y="155643"/>
                </a:cubicBezTo>
                <a:lnTo>
                  <a:pt x="664784" y="165371"/>
                </a:lnTo>
                <a:cubicBezTo>
                  <a:pt x="468428" y="193421"/>
                  <a:pt x="774706" y="154061"/>
                  <a:pt x="528597" y="184826"/>
                </a:cubicBezTo>
                <a:cubicBezTo>
                  <a:pt x="518869" y="188069"/>
                  <a:pt x="509273" y="191737"/>
                  <a:pt x="499414" y="194554"/>
                </a:cubicBezTo>
                <a:cubicBezTo>
                  <a:pt x="486559" y="198227"/>
                  <a:pt x="472791" y="199015"/>
                  <a:pt x="460503" y="204281"/>
                </a:cubicBezTo>
                <a:cubicBezTo>
                  <a:pt x="449757" y="208886"/>
                  <a:pt x="441777" y="218508"/>
                  <a:pt x="431320" y="223737"/>
                </a:cubicBezTo>
                <a:cubicBezTo>
                  <a:pt x="422149" y="228323"/>
                  <a:pt x="411865" y="230222"/>
                  <a:pt x="402137" y="233464"/>
                </a:cubicBezTo>
                <a:cubicBezTo>
                  <a:pt x="395652" y="239949"/>
                  <a:pt x="390313" y="247833"/>
                  <a:pt x="382682" y="252920"/>
                </a:cubicBezTo>
                <a:cubicBezTo>
                  <a:pt x="370616" y="260964"/>
                  <a:pt x="356362" y="265181"/>
                  <a:pt x="343771" y="272375"/>
                </a:cubicBezTo>
                <a:cubicBezTo>
                  <a:pt x="333620" y="278175"/>
                  <a:pt x="324316" y="285345"/>
                  <a:pt x="314588" y="291830"/>
                </a:cubicBezTo>
                <a:cubicBezTo>
                  <a:pt x="279871" y="343906"/>
                  <a:pt x="303400" y="312746"/>
                  <a:pt x="236767" y="379379"/>
                </a:cubicBezTo>
                <a:lnTo>
                  <a:pt x="207584" y="408562"/>
                </a:lnTo>
                <a:lnTo>
                  <a:pt x="178401" y="437745"/>
                </a:lnTo>
                <a:cubicBezTo>
                  <a:pt x="161305" y="489032"/>
                  <a:pt x="179972" y="447532"/>
                  <a:pt x="139490" y="496111"/>
                </a:cubicBezTo>
                <a:cubicBezTo>
                  <a:pt x="106320" y="535915"/>
                  <a:pt x="132298" y="516629"/>
                  <a:pt x="100580" y="564205"/>
                </a:cubicBezTo>
                <a:cubicBezTo>
                  <a:pt x="95493" y="571836"/>
                  <a:pt x="87609" y="577175"/>
                  <a:pt x="81124" y="583660"/>
                </a:cubicBezTo>
                <a:cubicBezTo>
                  <a:pt x="77882" y="593388"/>
                  <a:pt x="76673" y="604050"/>
                  <a:pt x="71397" y="612843"/>
                </a:cubicBezTo>
                <a:cubicBezTo>
                  <a:pt x="66678" y="620707"/>
                  <a:pt x="55347" y="623783"/>
                  <a:pt x="51941" y="632298"/>
                </a:cubicBezTo>
                <a:cubicBezTo>
                  <a:pt x="42010" y="657125"/>
                  <a:pt x="40942" y="684753"/>
                  <a:pt x="32486" y="710120"/>
                </a:cubicBezTo>
                <a:lnTo>
                  <a:pt x="13031" y="768485"/>
                </a:lnTo>
                <a:cubicBezTo>
                  <a:pt x="9788" y="794426"/>
                  <a:pt x="3303" y="820164"/>
                  <a:pt x="3303" y="846307"/>
                </a:cubicBezTo>
                <a:cubicBezTo>
                  <a:pt x="3303" y="1352791"/>
                  <a:pt x="-11853" y="1226583"/>
                  <a:pt x="22758" y="1468877"/>
                </a:cubicBezTo>
                <a:cubicBezTo>
                  <a:pt x="26001" y="1524000"/>
                  <a:pt x="28140" y="1579200"/>
                  <a:pt x="32486" y="1634247"/>
                </a:cubicBezTo>
                <a:cubicBezTo>
                  <a:pt x="37869" y="1702437"/>
                  <a:pt x="40695" y="1771057"/>
                  <a:pt x="51941" y="1838528"/>
                </a:cubicBezTo>
                <a:cubicBezTo>
                  <a:pt x="58515" y="1877972"/>
                  <a:pt x="60513" y="1899524"/>
                  <a:pt x="71397" y="1935805"/>
                </a:cubicBezTo>
                <a:cubicBezTo>
                  <a:pt x="77290" y="1955448"/>
                  <a:pt x="84367" y="1974716"/>
                  <a:pt x="90852" y="1994171"/>
                </a:cubicBezTo>
                <a:cubicBezTo>
                  <a:pt x="94095" y="2003899"/>
                  <a:pt x="92048" y="2017666"/>
                  <a:pt x="100580" y="2023354"/>
                </a:cubicBezTo>
                <a:cubicBezTo>
                  <a:pt x="204852" y="2092867"/>
                  <a:pt x="46608" y="1984617"/>
                  <a:pt x="158946" y="2071992"/>
                </a:cubicBezTo>
                <a:cubicBezTo>
                  <a:pt x="209121" y="2111017"/>
                  <a:pt x="202463" y="2105954"/>
                  <a:pt x="246495" y="2120630"/>
                </a:cubicBezTo>
                <a:cubicBezTo>
                  <a:pt x="256223" y="2127115"/>
                  <a:pt x="264995" y="2135337"/>
                  <a:pt x="275678" y="2140085"/>
                </a:cubicBezTo>
                <a:cubicBezTo>
                  <a:pt x="294418" y="2148414"/>
                  <a:pt x="316981" y="2148165"/>
                  <a:pt x="334044" y="2159541"/>
                </a:cubicBezTo>
                <a:cubicBezTo>
                  <a:pt x="380290" y="2190372"/>
                  <a:pt x="352134" y="2175298"/>
                  <a:pt x="421592" y="2198451"/>
                </a:cubicBezTo>
                <a:cubicBezTo>
                  <a:pt x="431320" y="2201694"/>
                  <a:pt x="440827" y="2205692"/>
                  <a:pt x="450775" y="2208179"/>
                </a:cubicBezTo>
                <a:cubicBezTo>
                  <a:pt x="492420" y="2218591"/>
                  <a:pt x="493031" y="2219399"/>
                  <a:pt x="538324" y="2227634"/>
                </a:cubicBezTo>
                <a:cubicBezTo>
                  <a:pt x="557730" y="2231162"/>
                  <a:pt x="577101" y="2235057"/>
                  <a:pt x="596690" y="2237362"/>
                </a:cubicBezTo>
                <a:cubicBezTo>
                  <a:pt x="632260" y="2241547"/>
                  <a:pt x="668027" y="2243847"/>
                  <a:pt x="703695" y="2247090"/>
                </a:cubicBezTo>
                <a:lnTo>
                  <a:pt x="1170622" y="2237362"/>
                </a:lnTo>
                <a:cubicBezTo>
                  <a:pt x="1231061" y="2235164"/>
                  <a:pt x="1228653" y="2227702"/>
                  <a:pt x="1277626" y="2217907"/>
                </a:cubicBezTo>
                <a:cubicBezTo>
                  <a:pt x="1296967" y="2214039"/>
                  <a:pt x="1316586" y="2211707"/>
                  <a:pt x="1335992" y="2208179"/>
                </a:cubicBezTo>
                <a:cubicBezTo>
                  <a:pt x="1359480" y="2203908"/>
                  <a:pt x="1399527" y="2195928"/>
                  <a:pt x="1423541" y="2188724"/>
                </a:cubicBezTo>
                <a:cubicBezTo>
                  <a:pt x="1443184" y="2182831"/>
                  <a:pt x="1461797" y="2173290"/>
                  <a:pt x="1481907" y="2169268"/>
                </a:cubicBezTo>
                <a:cubicBezTo>
                  <a:pt x="1514333" y="2162783"/>
                  <a:pt x="1547813" y="2160270"/>
                  <a:pt x="1579184" y="2149813"/>
                </a:cubicBezTo>
                <a:lnTo>
                  <a:pt x="1637550" y="2130358"/>
                </a:lnTo>
                <a:cubicBezTo>
                  <a:pt x="1647278" y="2127115"/>
                  <a:pt x="1656785" y="2123117"/>
                  <a:pt x="1666733" y="2120630"/>
                </a:cubicBezTo>
                <a:cubicBezTo>
                  <a:pt x="1692673" y="2114145"/>
                  <a:pt x="1719187" y="2109630"/>
                  <a:pt x="1744554" y="2101175"/>
                </a:cubicBezTo>
                <a:lnTo>
                  <a:pt x="1890469" y="2052537"/>
                </a:lnTo>
                <a:lnTo>
                  <a:pt x="1978018" y="2023354"/>
                </a:lnTo>
                <a:cubicBezTo>
                  <a:pt x="1987746" y="2020111"/>
                  <a:pt x="1997146" y="2015637"/>
                  <a:pt x="2007201" y="2013626"/>
                </a:cubicBezTo>
                <a:cubicBezTo>
                  <a:pt x="2034955" y="2008075"/>
                  <a:pt x="2067287" y="2002410"/>
                  <a:pt x="2094750" y="1994171"/>
                </a:cubicBezTo>
                <a:cubicBezTo>
                  <a:pt x="2114393" y="1988278"/>
                  <a:pt x="2133661" y="1981200"/>
                  <a:pt x="2153116" y="1974715"/>
                </a:cubicBezTo>
                <a:lnTo>
                  <a:pt x="2182299" y="1964988"/>
                </a:lnTo>
                <a:cubicBezTo>
                  <a:pt x="2201754" y="1952018"/>
                  <a:pt x="2227695" y="1945532"/>
                  <a:pt x="2240665" y="1926077"/>
                </a:cubicBezTo>
                <a:cubicBezTo>
                  <a:pt x="2247150" y="1916349"/>
                  <a:pt x="2251853" y="1905161"/>
                  <a:pt x="2260120" y="1896894"/>
                </a:cubicBezTo>
                <a:cubicBezTo>
                  <a:pt x="2268387" y="1888627"/>
                  <a:pt x="2280174" y="1884742"/>
                  <a:pt x="2289303" y="1877439"/>
                </a:cubicBezTo>
                <a:cubicBezTo>
                  <a:pt x="2296465" y="1871710"/>
                  <a:pt x="2301596" y="1863712"/>
                  <a:pt x="2308758" y="1857983"/>
                </a:cubicBezTo>
                <a:cubicBezTo>
                  <a:pt x="2370127" y="1808887"/>
                  <a:pt x="2310411" y="1866056"/>
                  <a:pt x="2357397" y="1819073"/>
                </a:cubicBezTo>
                <a:cubicBezTo>
                  <a:pt x="2360639" y="1809345"/>
                  <a:pt x="2361849" y="1798683"/>
                  <a:pt x="2367124" y="1789890"/>
                </a:cubicBezTo>
                <a:cubicBezTo>
                  <a:pt x="2371843" y="1782025"/>
                  <a:pt x="2380708" y="1777480"/>
                  <a:pt x="2386580" y="1770434"/>
                </a:cubicBezTo>
                <a:cubicBezTo>
                  <a:pt x="2406693" y="1746299"/>
                  <a:pt x="2418369" y="1727615"/>
                  <a:pt x="2435218" y="1702341"/>
                </a:cubicBezTo>
                <a:cubicBezTo>
                  <a:pt x="2460952" y="1599406"/>
                  <a:pt x="2426013" y="1720622"/>
                  <a:pt x="2464401" y="1634247"/>
                </a:cubicBezTo>
                <a:cubicBezTo>
                  <a:pt x="2472730" y="1615507"/>
                  <a:pt x="2477371" y="1595336"/>
                  <a:pt x="2483856" y="1575881"/>
                </a:cubicBezTo>
                <a:cubicBezTo>
                  <a:pt x="2487099" y="1566153"/>
                  <a:pt x="2488998" y="1555869"/>
                  <a:pt x="2493584" y="1546698"/>
                </a:cubicBezTo>
                <a:cubicBezTo>
                  <a:pt x="2522209" y="1489449"/>
                  <a:pt x="2508456" y="1521540"/>
                  <a:pt x="2532495" y="1449422"/>
                </a:cubicBezTo>
                <a:lnTo>
                  <a:pt x="2571405" y="1332690"/>
                </a:lnTo>
                <a:lnTo>
                  <a:pt x="2581133" y="1303507"/>
                </a:lnTo>
                <a:cubicBezTo>
                  <a:pt x="2584376" y="1293779"/>
                  <a:pt x="2585173" y="1282856"/>
                  <a:pt x="2590861" y="1274324"/>
                </a:cubicBezTo>
                <a:cubicBezTo>
                  <a:pt x="2597346" y="1264596"/>
                  <a:pt x="2605088" y="1255598"/>
                  <a:pt x="2610316" y="1245141"/>
                </a:cubicBezTo>
                <a:cubicBezTo>
                  <a:pt x="2614902" y="1235970"/>
                  <a:pt x="2613638" y="1223965"/>
                  <a:pt x="2620044" y="1215958"/>
                </a:cubicBezTo>
                <a:cubicBezTo>
                  <a:pt x="2627347" y="1206829"/>
                  <a:pt x="2640428" y="1204202"/>
                  <a:pt x="2649226" y="1196503"/>
                </a:cubicBezTo>
                <a:cubicBezTo>
                  <a:pt x="2666481" y="1181404"/>
                  <a:pt x="2678787" y="1160582"/>
                  <a:pt x="2697865" y="1147864"/>
                </a:cubicBezTo>
                <a:lnTo>
                  <a:pt x="2756231" y="1108954"/>
                </a:lnTo>
                <a:cubicBezTo>
                  <a:pt x="2765959" y="1102469"/>
                  <a:pt x="2774323" y="1093195"/>
                  <a:pt x="2785414" y="1089498"/>
                </a:cubicBezTo>
                <a:cubicBezTo>
                  <a:pt x="2804869" y="1083013"/>
                  <a:pt x="2826716" y="1081418"/>
                  <a:pt x="2843780" y="1070043"/>
                </a:cubicBezTo>
                <a:cubicBezTo>
                  <a:pt x="2853508" y="1063558"/>
                  <a:pt x="2862506" y="1055816"/>
                  <a:pt x="2872963" y="1050588"/>
                </a:cubicBezTo>
                <a:cubicBezTo>
                  <a:pt x="2886919" y="1043610"/>
                  <a:pt x="2928588" y="1034249"/>
                  <a:pt x="2941056" y="1031132"/>
                </a:cubicBezTo>
                <a:lnTo>
                  <a:pt x="3339890" y="1040860"/>
                </a:lnTo>
                <a:cubicBezTo>
                  <a:pt x="3385372" y="1042514"/>
                  <a:pt x="3430566" y="1050588"/>
                  <a:pt x="3476078" y="1050588"/>
                </a:cubicBezTo>
                <a:cubicBezTo>
                  <a:pt x="3787380" y="1050588"/>
                  <a:pt x="4098648" y="1044103"/>
                  <a:pt x="4409933" y="1040860"/>
                </a:cubicBezTo>
                <a:cubicBezTo>
                  <a:pt x="4448353" y="1035371"/>
                  <a:pt x="4488744" y="1030885"/>
                  <a:pt x="4526665" y="1021405"/>
                </a:cubicBezTo>
                <a:cubicBezTo>
                  <a:pt x="4536613" y="1018918"/>
                  <a:pt x="4545900" y="1014164"/>
                  <a:pt x="4555848" y="1011677"/>
                </a:cubicBezTo>
                <a:cubicBezTo>
                  <a:pt x="4611362" y="997798"/>
                  <a:pt x="4593487" y="1007195"/>
                  <a:pt x="4643397" y="992222"/>
                </a:cubicBezTo>
                <a:cubicBezTo>
                  <a:pt x="4663040" y="986329"/>
                  <a:pt x="4682308" y="979251"/>
                  <a:pt x="4701763" y="972766"/>
                </a:cubicBezTo>
                <a:lnTo>
                  <a:pt x="4730946" y="963039"/>
                </a:lnTo>
                <a:cubicBezTo>
                  <a:pt x="4766935" y="927048"/>
                  <a:pt x="4742768" y="948673"/>
                  <a:pt x="4808767" y="904673"/>
                </a:cubicBezTo>
                <a:cubicBezTo>
                  <a:pt x="4846484" y="879528"/>
                  <a:pt x="4826856" y="888915"/>
                  <a:pt x="4867133" y="875490"/>
                </a:cubicBezTo>
                <a:cubicBezTo>
                  <a:pt x="4923736" y="818885"/>
                  <a:pt x="4844685" y="900483"/>
                  <a:pt x="4906044" y="826851"/>
                </a:cubicBezTo>
                <a:cubicBezTo>
                  <a:pt x="4914851" y="816283"/>
                  <a:pt x="4925499" y="807396"/>
                  <a:pt x="4935226" y="797668"/>
                </a:cubicBezTo>
                <a:lnTo>
                  <a:pt x="4964409" y="710120"/>
                </a:lnTo>
                <a:cubicBezTo>
                  <a:pt x="4967652" y="700392"/>
                  <a:pt x="4971650" y="690885"/>
                  <a:pt x="4974137" y="680937"/>
                </a:cubicBezTo>
                <a:lnTo>
                  <a:pt x="4983865" y="642026"/>
                </a:lnTo>
                <a:cubicBezTo>
                  <a:pt x="4982214" y="602396"/>
                  <a:pt x="4984689" y="431316"/>
                  <a:pt x="4964409" y="350196"/>
                </a:cubicBezTo>
                <a:cubicBezTo>
                  <a:pt x="4959435" y="330301"/>
                  <a:pt x="4951439" y="311285"/>
                  <a:pt x="4944954" y="291830"/>
                </a:cubicBezTo>
                <a:cubicBezTo>
                  <a:pt x="4934818" y="261421"/>
                  <a:pt x="4924984" y="223392"/>
                  <a:pt x="4896316" y="204281"/>
                </a:cubicBezTo>
                <a:cubicBezTo>
                  <a:pt x="4886588" y="197796"/>
                  <a:pt x="4877590" y="190054"/>
                  <a:pt x="4867133" y="184826"/>
                </a:cubicBezTo>
                <a:cubicBezTo>
                  <a:pt x="4822420" y="162470"/>
                  <a:pt x="4850920" y="145916"/>
                  <a:pt x="4828222" y="136188"/>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866" name="Google Shape;866;p4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867" name="Google Shape;867;p40"/>
          <p:cNvGrpSpPr/>
          <p:nvPr/>
        </p:nvGrpSpPr>
        <p:grpSpPr>
          <a:xfrm>
            <a:off x="1751501" y="1368475"/>
            <a:ext cx="4726715" cy="2331624"/>
            <a:chOff x="-2863816" y="1556555"/>
            <a:chExt cx="3545036" cy="1748718"/>
          </a:xfrm>
        </p:grpSpPr>
        <p:sp>
          <p:nvSpPr>
            <p:cNvPr id="868" name="Google Shape;868;p40"/>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869" name="Google Shape;869;p40"/>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870" name="Google Shape;870;p40"/>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871" name="Google Shape;871;p40"/>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872" name="Google Shape;872;p40"/>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873" name="Google Shape;873;p40"/>
            <p:cNvSpPr/>
            <p:nvPr/>
          </p:nvSpPr>
          <p:spPr>
            <a:xfrm>
              <a:off x="39547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H</a:t>
              </a:r>
              <a:endParaRPr/>
            </a:p>
          </p:txBody>
        </p:sp>
        <p:sp>
          <p:nvSpPr>
            <p:cNvPr id="874" name="Google Shape;874;p40"/>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875" name="Google Shape;875;p40"/>
            <p:cNvSpPr/>
            <p:nvPr/>
          </p:nvSpPr>
          <p:spPr>
            <a:xfrm>
              <a:off x="-61730" y="23779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876" name="Google Shape;876;p40"/>
            <p:cNvCxnSpPr>
              <a:stCxn id="868" idx="6"/>
              <a:endCxn id="871"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877" name="Google Shape;877;p40"/>
            <p:cNvCxnSpPr>
              <a:stCxn id="871" idx="2"/>
              <a:endCxn id="868"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878" name="Google Shape;878;p40"/>
            <p:cNvCxnSpPr>
              <a:stCxn id="875" idx="2"/>
              <a:endCxn id="874"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879" name="Google Shape;879;p40"/>
            <p:cNvCxnSpPr>
              <a:stCxn id="874" idx="6"/>
              <a:endCxn id="875"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880" name="Google Shape;880;p40"/>
            <p:cNvCxnSpPr>
              <a:stCxn id="868" idx="3"/>
              <a:endCxn id="870"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881" name="Google Shape;881;p40"/>
            <p:cNvCxnSpPr>
              <a:stCxn id="870" idx="6"/>
              <a:endCxn id="871"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882" name="Google Shape;882;p40"/>
            <p:cNvCxnSpPr>
              <a:stCxn id="868" idx="7"/>
              <a:endCxn id="869"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883" name="Google Shape;883;p40"/>
            <p:cNvCxnSpPr>
              <a:stCxn id="869" idx="6"/>
              <a:endCxn id="872"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884" name="Google Shape;884;p40"/>
            <p:cNvCxnSpPr>
              <a:stCxn id="872" idx="6"/>
              <a:endCxn id="873"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885" name="Google Shape;885;p40"/>
            <p:cNvCxnSpPr>
              <a:stCxn id="875" idx="1"/>
              <a:endCxn id="872"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886" name="Google Shape;886;p40"/>
            <p:cNvCxnSpPr>
              <a:stCxn id="873" idx="4"/>
              <a:endCxn id="875" idx="7"/>
            </p:cNvCxnSpPr>
            <p:nvPr/>
          </p:nvCxnSpPr>
          <p:spPr>
            <a:xfrm flipH="1">
              <a:off x="182245" y="2092226"/>
              <a:ext cx="356100" cy="327600"/>
            </a:xfrm>
            <a:prstGeom prst="straightConnector1">
              <a:avLst/>
            </a:prstGeom>
            <a:noFill/>
            <a:ln w="9525" cap="flat" cmpd="sng">
              <a:solidFill>
                <a:srgbClr val="A5A5A5"/>
              </a:solidFill>
              <a:prstDash val="dash"/>
              <a:round/>
              <a:headEnd type="none" w="med" len="med"/>
              <a:tailEnd type="triangle" w="med" len="med"/>
            </a:ln>
          </p:spPr>
        </p:cxnSp>
        <p:cxnSp>
          <p:nvCxnSpPr>
            <p:cNvPr id="887" name="Google Shape;887;p40"/>
            <p:cNvCxnSpPr>
              <a:stCxn id="869" idx="5"/>
              <a:endCxn id="874"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888" name="Google Shape;888;p40"/>
            <p:cNvCxnSpPr>
              <a:stCxn id="869" idx="4"/>
              <a:endCxn id="871"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889" name="Google Shape;889;p40"/>
            <p:cNvCxnSpPr>
              <a:stCxn id="871" idx="5"/>
              <a:endCxn id="874"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890" name="Google Shape;890;p40"/>
            <p:cNvCxnSpPr>
              <a:stCxn id="874" idx="3"/>
              <a:endCxn id="870"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891" name="Google Shape;891;p40"/>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92" name="Google Shape;892;p40"/>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93" name="Google Shape;893;p40"/>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894" name="Google Shape;894;p40"/>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895" name="Google Shape;895;p40"/>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896" name="Google Shape;896;p40"/>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897" name="Google Shape;897;p40"/>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898" name="Google Shape;898;p40"/>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899" name="Google Shape;899;p40"/>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900" name="Google Shape;900;p40"/>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901" name="Google Shape;901;p40"/>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902" name="Google Shape;902;p40"/>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903" name="Google Shape;903;p40"/>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04" name="Google Shape;904;p40"/>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905" name="Google Shape;905;p40"/>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906" name="Google Shape;906;p40"/>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907" name="Google Shape;907;p40"/>
            <p:cNvSpPr txBox="1"/>
            <p:nvPr/>
          </p:nvSpPr>
          <p:spPr>
            <a:xfrm>
              <a:off x="-477173" y="160937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08" name="Google Shape;908;p40"/>
            <p:cNvSpPr txBox="1"/>
            <p:nvPr/>
          </p:nvSpPr>
          <p:spPr>
            <a:xfrm>
              <a:off x="248635" y="162332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909" name="Google Shape;909;p40"/>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910" name="Google Shape;910;p40"/>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11" name="Google Shape;911;p40"/>
            <p:cNvSpPr txBox="1"/>
            <p:nvPr/>
          </p:nvSpPr>
          <p:spPr>
            <a:xfrm>
              <a:off x="-122920" y="2169351"/>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912" name="Google Shape;912;p40"/>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913" name="Google Shape;913;p40"/>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914" name="Google Shape;914;p40"/>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915" name="Google Shape;915;p40"/>
          <p:cNvGraphicFramePr/>
          <p:nvPr>
            <p:extLst>
              <p:ext uri="{D42A27DB-BD31-4B8C-83A1-F6EECF244321}">
                <p14:modId xmlns:p14="http://schemas.microsoft.com/office/powerpoint/2010/main" val="1985316557"/>
              </p:ext>
            </p:extLst>
          </p:nvPr>
        </p:nvGraphicFramePr>
        <p:xfrm>
          <a:off x="6316888" y="332418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latin typeface="Quattrocento Sans"/>
                          <a:ea typeface="Quattrocento Sans"/>
                          <a:cs typeface="Quattrocento Sans"/>
                          <a:sym typeface="Quattrocento Sans"/>
                        </a:rPr>
                        <a:t>/</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2</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A</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A</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12</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C</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4</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B</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8</a:t>
                      </a:r>
                      <a:endParaRPr sz="1600" b="1" i="0" u="none" strike="noStrike" cap="none"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dirty="0">
                          <a:solidFill>
                            <a:srgbClr val="FF0000"/>
                          </a:solidFill>
                          <a:latin typeface="Quattrocento Sans"/>
                          <a:ea typeface="Quattrocento Sans"/>
                          <a:cs typeface="Quattrocento Sans"/>
                          <a:sym typeface="Quattrocento Sans"/>
                        </a:rPr>
                        <a:t>H</a:t>
                      </a:r>
                      <a:endParaRPr sz="1600"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7</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F</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916" name="Google Shape;916;p40"/>
          <p:cNvSpPr txBox="1"/>
          <p:nvPr/>
        </p:nvSpPr>
        <p:spPr>
          <a:xfrm>
            <a:off x="1538648" y="4883675"/>
            <a:ext cx="39372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 H</a:t>
            </a:r>
            <a:endParaRPr dirty="0">
              <a:latin typeface="Quattrocento Sans"/>
              <a:ea typeface="Quattrocento Sans"/>
              <a:cs typeface="Quattrocento Sans"/>
              <a:sym typeface="Quattrocen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a:spLocks noGrp="1"/>
          </p:cNvSpPr>
          <p:nvPr>
            <p:ph type="title"/>
          </p:nvPr>
        </p:nvSpPr>
        <p:spPr>
          <a:xfrm>
            <a:off x="575239" y="263276"/>
            <a:ext cx="11187000" cy="1014900"/>
          </a:xfrm>
          <a:prstGeom prst="rect">
            <a:avLst/>
          </a:prstGeom>
          <a:noFill/>
          <a:ln>
            <a:noFill/>
          </a:ln>
        </p:spPr>
        <p:txBody>
          <a:bodyPr spcFirstLastPara="1" wrap="square" lIns="91425" tIns="91425" rIns="91425" bIns="91425" anchor="b" anchorCtr="0">
            <a:noAutofit/>
          </a:bodyPr>
          <a:lstStyle/>
          <a:p>
            <a:pPr marL="0" lvl="0" indent="0" algn="l" rtl="0">
              <a:lnSpc>
                <a:spcPct val="80000"/>
              </a:lnSpc>
              <a:spcBef>
                <a:spcPts val="0"/>
              </a:spcBef>
              <a:spcAft>
                <a:spcPts val="0"/>
              </a:spcAft>
              <a:buClr>
                <a:srgbClr val="0C0C0C"/>
              </a:buClr>
              <a:buSzPts val="4400"/>
              <a:buFont typeface="Quattrocento Sans"/>
              <a:buNone/>
            </a:pPr>
            <a:r>
              <a:rPr lang="en-US" dirty="0"/>
              <a:t>More Graph Terminology</a:t>
            </a:r>
            <a:endParaRPr dirty="0"/>
          </a:p>
        </p:txBody>
      </p:sp>
      <p:sp>
        <p:nvSpPr>
          <p:cNvPr id="282" name="Google Shape;282;p25"/>
          <p:cNvSpPr txBox="1">
            <a:spLocks noGrp="1"/>
          </p:cNvSpPr>
          <p:nvPr>
            <p:ph type="body" idx="1"/>
          </p:nvPr>
        </p:nvSpPr>
        <p:spPr>
          <a:xfrm>
            <a:off x="867625" y="1479875"/>
            <a:ext cx="7690200" cy="5224500"/>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dirty="0"/>
              <a:t>Two nodes are </a:t>
            </a:r>
            <a:r>
              <a:rPr lang="en-US" b="1" dirty="0">
                <a:solidFill>
                  <a:srgbClr val="4C3283"/>
                </a:solidFill>
              </a:rPr>
              <a:t>connected</a:t>
            </a:r>
            <a:r>
              <a:rPr lang="en-US" dirty="0"/>
              <a:t> if there is a path between them</a:t>
            </a:r>
            <a:endParaRPr dirty="0"/>
          </a:p>
          <a:p>
            <a:pPr marL="457200" lvl="0" indent="-368300" algn="l" rtl="0">
              <a:lnSpc>
                <a:spcPct val="90000"/>
              </a:lnSpc>
              <a:spcBef>
                <a:spcPts val="400"/>
              </a:spcBef>
              <a:spcAft>
                <a:spcPts val="0"/>
              </a:spcAft>
              <a:buSzPts val="2200"/>
              <a:buChar char="●"/>
            </a:pPr>
            <a:r>
              <a:rPr lang="en-US" sz="2200" dirty="0"/>
              <a:t>If all the nodes are connected, we say the graph is </a:t>
            </a:r>
            <a:r>
              <a:rPr lang="en-US" sz="2200" b="1" dirty="0">
                <a:solidFill>
                  <a:srgbClr val="4C3283"/>
                </a:solidFill>
              </a:rPr>
              <a:t>connected</a:t>
            </a:r>
            <a:endParaRPr sz="2200" b="1" dirty="0">
              <a:solidFill>
                <a:srgbClr val="4C3283"/>
              </a:solidFill>
            </a:endParaRPr>
          </a:p>
          <a:p>
            <a:pPr marL="1371600" lvl="1" indent="-368300" algn="l" rtl="0">
              <a:lnSpc>
                <a:spcPct val="90000"/>
              </a:lnSpc>
              <a:spcBef>
                <a:spcPts val="0"/>
              </a:spcBef>
              <a:spcAft>
                <a:spcPts val="0"/>
              </a:spcAft>
              <a:buClr>
                <a:srgbClr val="4C3283"/>
              </a:buClr>
              <a:buSzPts val="2200"/>
              <a:buChar char="○"/>
            </a:pPr>
            <a:r>
              <a:rPr lang="en-US" sz="2200" dirty="0"/>
              <a:t>A directed graph is </a:t>
            </a:r>
            <a:r>
              <a:rPr lang="en-US" sz="2200" b="1" dirty="0">
                <a:solidFill>
                  <a:srgbClr val="4C3283"/>
                </a:solidFill>
              </a:rPr>
              <a:t>weakly connected</a:t>
            </a:r>
            <a:r>
              <a:rPr lang="en-US" sz="2200" dirty="0"/>
              <a:t> if replacing every directed edge with an undirected edge results in a connected graph</a:t>
            </a:r>
            <a:endParaRPr sz="2200" dirty="0"/>
          </a:p>
          <a:p>
            <a:pPr marL="1371600" lvl="1" indent="-368300" algn="l" rtl="0">
              <a:lnSpc>
                <a:spcPct val="90000"/>
              </a:lnSpc>
              <a:spcBef>
                <a:spcPts val="0"/>
              </a:spcBef>
              <a:spcAft>
                <a:spcPts val="0"/>
              </a:spcAft>
              <a:buSzPts val="2200"/>
              <a:buChar char="○"/>
            </a:pPr>
            <a:r>
              <a:rPr lang="en-US" sz="2200" dirty="0"/>
              <a:t>A directed graph is</a:t>
            </a:r>
            <a:r>
              <a:rPr lang="en-US" sz="2200" b="1" dirty="0">
                <a:solidFill>
                  <a:srgbClr val="4C3283"/>
                </a:solidFill>
              </a:rPr>
              <a:t> strongly connected</a:t>
            </a:r>
            <a:r>
              <a:rPr lang="en-US" sz="2200" dirty="0"/>
              <a:t> if a directed path exists between every pair of nodes</a:t>
            </a:r>
            <a:endParaRPr sz="2200" dirty="0"/>
          </a:p>
          <a:p>
            <a:pPr marL="457200" lvl="0" indent="-368300" algn="l" rtl="0">
              <a:lnSpc>
                <a:spcPct val="90000"/>
              </a:lnSpc>
              <a:spcBef>
                <a:spcPts val="0"/>
              </a:spcBef>
              <a:spcAft>
                <a:spcPts val="0"/>
              </a:spcAft>
              <a:buSzPts val="2200"/>
              <a:buChar char="●"/>
            </a:pPr>
            <a:r>
              <a:rPr lang="en-US" sz="2200" dirty="0"/>
              <a:t>The number of edges leaving a node is its </a:t>
            </a:r>
            <a:r>
              <a:rPr lang="en-US" sz="2200" b="1" dirty="0">
                <a:solidFill>
                  <a:srgbClr val="4C3283"/>
                </a:solidFill>
              </a:rPr>
              <a:t>degree</a:t>
            </a:r>
            <a:br>
              <a:rPr lang="en-US" b="1" dirty="0">
                <a:solidFill>
                  <a:srgbClr val="73B5E4"/>
                </a:solidFill>
              </a:rPr>
            </a:br>
            <a:endParaRPr b="1" dirty="0">
              <a:solidFill>
                <a:srgbClr val="73B5E4"/>
              </a:solidFill>
            </a:endParaRPr>
          </a:p>
          <a:p>
            <a:pPr marL="0" lvl="0" indent="0" algn="l" rtl="0">
              <a:lnSpc>
                <a:spcPct val="90000"/>
              </a:lnSpc>
              <a:spcBef>
                <a:spcPts val="1600"/>
              </a:spcBef>
              <a:spcAft>
                <a:spcPts val="0"/>
              </a:spcAft>
              <a:buNone/>
            </a:pPr>
            <a:r>
              <a:rPr lang="en-US" dirty="0"/>
              <a:t>A </a:t>
            </a:r>
            <a:r>
              <a:rPr lang="en-US" b="1" dirty="0">
                <a:solidFill>
                  <a:srgbClr val="4C3283"/>
                </a:solidFill>
              </a:rPr>
              <a:t>path</a:t>
            </a:r>
            <a:r>
              <a:rPr lang="en-US" dirty="0"/>
              <a:t> is a sequence of nodes connected by edges</a:t>
            </a:r>
            <a:endParaRPr dirty="0"/>
          </a:p>
          <a:p>
            <a:pPr marL="457200" lvl="0" indent="-368300" algn="l" rtl="0">
              <a:lnSpc>
                <a:spcPct val="90000"/>
              </a:lnSpc>
              <a:spcBef>
                <a:spcPts val="400"/>
              </a:spcBef>
              <a:spcAft>
                <a:spcPts val="0"/>
              </a:spcAft>
              <a:buSzPts val="2200"/>
              <a:buChar char="●"/>
            </a:pPr>
            <a:r>
              <a:rPr lang="en-US" sz="2200" dirty="0"/>
              <a:t>A </a:t>
            </a:r>
            <a:r>
              <a:rPr lang="en-US" sz="2200" b="1" dirty="0">
                <a:solidFill>
                  <a:srgbClr val="4C3283"/>
                </a:solidFill>
              </a:rPr>
              <a:t>simple path </a:t>
            </a:r>
            <a:r>
              <a:rPr lang="en-US" sz="2200" dirty="0"/>
              <a:t>is a path without repeated nodes</a:t>
            </a:r>
            <a:endParaRPr sz="2200" dirty="0"/>
          </a:p>
          <a:p>
            <a:pPr marL="457200" lvl="0" indent="-368300" algn="l" rtl="0">
              <a:lnSpc>
                <a:spcPct val="90000"/>
              </a:lnSpc>
              <a:spcBef>
                <a:spcPts val="0"/>
              </a:spcBef>
              <a:spcAft>
                <a:spcPts val="0"/>
              </a:spcAft>
              <a:buSzPts val="2200"/>
              <a:buChar char="●"/>
            </a:pPr>
            <a:r>
              <a:rPr lang="en-US" sz="2200" dirty="0"/>
              <a:t>A </a:t>
            </a:r>
            <a:r>
              <a:rPr lang="en-US" sz="2200" b="1" dirty="0">
                <a:solidFill>
                  <a:srgbClr val="4C3283"/>
                </a:solidFill>
              </a:rPr>
              <a:t>cycle</a:t>
            </a:r>
            <a:r>
              <a:rPr lang="en-US" sz="2200" dirty="0"/>
              <a:t> is a path whose first and last nodes are the same</a:t>
            </a:r>
            <a:endParaRPr sz="2200" dirty="0"/>
          </a:p>
          <a:p>
            <a:pPr marL="914400" lvl="1" indent="-342900" algn="l" rtl="0">
              <a:lnSpc>
                <a:spcPct val="90000"/>
              </a:lnSpc>
              <a:spcBef>
                <a:spcPts val="0"/>
              </a:spcBef>
              <a:spcAft>
                <a:spcPts val="0"/>
              </a:spcAft>
              <a:buSzPts val="1800"/>
              <a:buChar char="○"/>
            </a:pPr>
            <a:r>
              <a:rPr lang="en-US" sz="1800" dirty="0"/>
              <a:t>A graph with a cycle is </a:t>
            </a:r>
            <a:r>
              <a:rPr lang="en-US" sz="1800" b="1" dirty="0">
                <a:solidFill>
                  <a:srgbClr val="4C3283"/>
                </a:solidFill>
              </a:rPr>
              <a:t>cyclic</a:t>
            </a:r>
            <a:endParaRPr sz="1800" dirty="0"/>
          </a:p>
        </p:txBody>
      </p:sp>
      <p:sp>
        <p:nvSpPr>
          <p:cNvPr id="283" name="Google Shape;283;p25"/>
          <p:cNvSpPr/>
          <p:nvPr/>
        </p:nvSpPr>
        <p:spPr>
          <a:xfrm>
            <a:off x="9792884" y="2776973"/>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sp>
        <p:nvSpPr>
          <p:cNvPr id="284" name="Google Shape;284;p25"/>
          <p:cNvSpPr/>
          <p:nvPr/>
        </p:nvSpPr>
        <p:spPr>
          <a:xfrm>
            <a:off x="10359238" y="225868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285" name="Google Shape;285;p25"/>
          <p:cNvSpPr/>
          <p:nvPr/>
        </p:nvSpPr>
        <p:spPr>
          <a:xfrm>
            <a:off x="11004605" y="2580473"/>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286" name="Google Shape;286;p25"/>
          <p:cNvCxnSpPr>
            <a:stCxn id="283" idx="7"/>
            <a:endCxn id="284" idx="3"/>
          </p:cNvCxnSpPr>
          <p:nvPr/>
        </p:nvCxnSpPr>
        <p:spPr>
          <a:xfrm rot="10800000" flipH="1">
            <a:off x="10128330" y="2594227"/>
            <a:ext cx="288600" cy="240300"/>
          </a:xfrm>
          <a:prstGeom prst="straightConnector1">
            <a:avLst/>
          </a:prstGeom>
          <a:noFill/>
          <a:ln w="28575" cap="flat" cmpd="sng">
            <a:solidFill>
              <a:srgbClr val="4C3282"/>
            </a:solidFill>
            <a:prstDash val="solid"/>
            <a:round/>
            <a:headEnd type="none" w="sm" len="sm"/>
            <a:tailEnd type="triangle" w="med" len="med"/>
          </a:ln>
        </p:spPr>
      </p:cxnSp>
      <p:cxnSp>
        <p:nvCxnSpPr>
          <p:cNvPr id="287" name="Google Shape;287;p25"/>
          <p:cNvCxnSpPr>
            <a:stCxn id="284" idx="6"/>
            <a:endCxn id="285" idx="1"/>
          </p:cNvCxnSpPr>
          <p:nvPr/>
        </p:nvCxnSpPr>
        <p:spPr>
          <a:xfrm>
            <a:off x="10752238" y="2455184"/>
            <a:ext cx="309900" cy="182700"/>
          </a:xfrm>
          <a:prstGeom prst="straightConnector1">
            <a:avLst/>
          </a:prstGeom>
          <a:noFill/>
          <a:ln w="28575" cap="flat" cmpd="sng">
            <a:solidFill>
              <a:srgbClr val="4C3282"/>
            </a:solidFill>
            <a:prstDash val="solid"/>
            <a:round/>
            <a:headEnd type="none" w="sm" len="sm"/>
            <a:tailEnd type="triangle" w="med" len="med"/>
          </a:ln>
        </p:spPr>
      </p:cxnSp>
      <p:sp>
        <p:nvSpPr>
          <p:cNvPr id="288" name="Google Shape;288;p25"/>
          <p:cNvSpPr/>
          <p:nvPr/>
        </p:nvSpPr>
        <p:spPr>
          <a:xfrm>
            <a:off x="8510092" y="1086876"/>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f</a:t>
            </a:r>
            <a:endParaRPr sz="1600" b="1">
              <a:solidFill>
                <a:schemeClr val="dk1"/>
              </a:solidFill>
              <a:latin typeface="Consolas"/>
              <a:ea typeface="Consolas"/>
              <a:cs typeface="Consolas"/>
              <a:sym typeface="Consolas"/>
            </a:endParaRPr>
          </a:p>
        </p:txBody>
      </p:sp>
      <p:sp>
        <p:nvSpPr>
          <p:cNvPr id="289" name="Google Shape;289;p25"/>
          <p:cNvSpPr/>
          <p:nvPr/>
        </p:nvSpPr>
        <p:spPr>
          <a:xfrm>
            <a:off x="9179880" y="1424926"/>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e</a:t>
            </a:r>
            <a:endParaRPr sz="1600" b="1">
              <a:solidFill>
                <a:schemeClr val="dk1"/>
              </a:solidFill>
              <a:latin typeface="Consolas"/>
              <a:ea typeface="Consolas"/>
              <a:cs typeface="Consolas"/>
              <a:sym typeface="Consolas"/>
            </a:endParaRPr>
          </a:p>
        </p:txBody>
      </p:sp>
      <p:cxnSp>
        <p:nvCxnSpPr>
          <p:cNvPr id="290" name="Google Shape;290;p25"/>
          <p:cNvCxnSpPr>
            <a:stCxn id="288" idx="6"/>
            <a:endCxn id="289" idx="2"/>
          </p:cNvCxnSpPr>
          <p:nvPr/>
        </p:nvCxnSpPr>
        <p:spPr>
          <a:xfrm>
            <a:off x="8903092" y="1283376"/>
            <a:ext cx="276900" cy="338100"/>
          </a:xfrm>
          <a:prstGeom prst="straightConnector1">
            <a:avLst/>
          </a:prstGeom>
          <a:noFill/>
          <a:ln w="28575" cap="flat" cmpd="sng">
            <a:solidFill>
              <a:srgbClr val="4C3282"/>
            </a:solidFill>
            <a:prstDash val="solid"/>
            <a:round/>
            <a:headEnd type="none" w="sm" len="sm"/>
            <a:tailEnd type="none" w="sm" len="sm"/>
          </a:ln>
        </p:spPr>
      </p:cxnSp>
      <p:sp>
        <p:nvSpPr>
          <p:cNvPr id="291" name="Google Shape;291;p25"/>
          <p:cNvSpPr/>
          <p:nvPr/>
        </p:nvSpPr>
        <p:spPr>
          <a:xfrm>
            <a:off x="9894186" y="1086876"/>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g</a:t>
            </a:r>
            <a:endParaRPr sz="1600" b="1">
              <a:solidFill>
                <a:schemeClr val="dk1"/>
              </a:solidFill>
              <a:latin typeface="Consolas"/>
              <a:ea typeface="Consolas"/>
              <a:cs typeface="Consolas"/>
              <a:sym typeface="Consolas"/>
            </a:endParaRPr>
          </a:p>
        </p:txBody>
      </p:sp>
      <p:cxnSp>
        <p:nvCxnSpPr>
          <p:cNvPr id="292" name="Google Shape;292;p25"/>
          <p:cNvCxnSpPr>
            <a:stCxn id="289" idx="6"/>
            <a:endCxn id="291" idx="3"/>
          </p:cNvCxnSpPr>
          <p:nvPr/>
        </p:nvCxnSpPr>
        <p:spPr>
          <a:xfrm rot="10800000" flipH="1">
            <a:off x="9572880" y="1422226"/>
            <a:ext cx="378900" cy="199200"/>
          </a:xfrm>
          <a:prstGeom prst="straightConnector1">
            <a:avLst/>
          </a:prstGeom>
          <a:noFill/>
          <a:ln w="28575" cap="flat" cmpd="sng">
            <a:solidFill>
              <a:srgbClr val="4C3282"/>
            </a:solidFill>
            <a:prstDash val="solid"/>
            <a:round/>
            <a:headEnd type="none" w="sm" len="sm"/>
            <a:tailEnd type="none" w="sm" len="sm"/>
          </a:ln>
        </p:spPr>
      </p:cxnSp>
      <p:sp>
        <p:nvSpPr>
          <p:cNvPr id="293" name="Google Shape;293;p25"/>
          <p:cNvSpPr/>
          <p:nvPr/>
        </p:nvSpPr>
        <p:spPr>
          <a:xfrm>
            <a:off x="11301416" y="186568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294" name="Google Shape;294;p25"/>
          <p:cNvSpPr/>
          <p:nvPr/>
        </p:nvSpPr>
        <p:spPr>
          <a:xfrm>
            <a:off x="9202139" y="843390"/>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j</a:t>
            </a:r>
            <a:endParaRPr sz="1600" b="1">
              <a:solidFill>
                <a:schemeClr val="dk1"/>
              </a:solidFill>
              <a:latin typeface="Consolas"/>
              <a:ea typeface="Consolas"/>
              <a:cs typeface="Consolas"/>
              <a:sym typeface="Consolas"/>
            </a:endParaRPr>
          </a:p>
        </p:txBody>
      </p:sp>
      <p:sp>
        <p:nvSpPr>
          <p:cNvPr id="295" name="Google Shape;295;p25"/>
          <p:cNvSpPr/>
          <p:nvPr/>
        </p:nvSpPr>
        <p:spPr>
          <a:xfrm>
            <a:off x="10239346" y="5406766"/>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p</a:t>
            </a:r>
            <a:endParaRPr sz="1600" b="1">
              <a:solidFill>
                <a:schemeClr val="dk1"/>
              </a:solidFill>
              <a:latin typeface="Consolas"/>
              <a:ea typeface="Consolas"/>
              <a:cs typeface="Consolas"/>
              <a:sym typeface="Consolas"/>
            </a:endParaRPr>
          </a:p>
        </p:txBody>
      </p:sp>
      <p:sp>
        <p:nvSpPr>
          <p:cNvPr id="296" name="Google Shape;296;p25"/>
          <p:cNvSpPr/>
          <p:nvPr/>
        </p:nvSpPr>
        <p:spPr>
          <a:xfrm>
            <a:off x="10636438" y="6014515"/>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m</a:t>
            </a:r>
            <a:endParaRPr sz="1600" b="1">
              <a:solidFill>
                <a:schemeClr val="dk1"/>
              </a:solidFill>
              <a:latin typeface="Consolas"/>
              <a:ea typeface="Consolas"/>
              <a:cs typeface="Consolas"/>
              <a:sym typeface="Consolas"/>
            </a:endParaRPr>
          </a:p>
        </p:txBody>
      </p:sp>
      <p:cxnSp>
        <p:nvCxnSpPr>
          <p:cNvPr id="297" name="Google Shape;297;p25"/>
          <p:cNvCxnSpPr>
            <a:stCxn id="295" idx="5"/>
            <a:endCxn id="296" idx="1"/>
          </p:cNvCxnSpPr>
          <p:nvPr/>
        </p:nvCxnSpPr>
        <p:spPr>
          <a:xfrm>
            <a:off x="10574792" y="5742212"/>
            <a:ext cx="119100" cy="330000"/>
          </a:xfrm>
          <a:prstGeom prst="straightConnector1">
            <a:avLst/>
          </a:prstGeom>
          <a:noFill/>
          <a:ln w="28575" cap="flat" cmpd="sng">
            <a:solidFill>
              <a:srgbClr val="4C3282"/>
            </a:solidFill>
            <a:prstDash val="solid"/>
            <a:round/>
            <a:headEnd type="none" w="sm" len="sm"/>
            <a:tailEnd type="triangle" w="med" len="med"/>
          </a:ln>
        </p:spPr>
      </p:cxnSp>
      <p:sp>
        <p:nvSpPr>
          <p:cNvPr id="298" name="Google Shape;298;p25"/>
          <p:cNvSpPr/>
          <p:nvPr/>
        </p:nvSpPr>
        <p:spPr>
          <a:xfrm>
            <a:off x="11350744" y="5676465"/>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n</a:t>
            </a:r>
            <a:endParaRPr sz="1600" b="1">
              <a:solidFill>
                <a:schemeClr val="dk1"/>
              </a:solidFill>
              <a:latin typeface="Consolas"/>
              <a:ea typeface="Consolas"/>
              <a:cs typeface="Consolas"/>
              <a:sym typeface="Consolas"/>
            </a:endParaRPr>
          </a:p>
        </p:txBody>
      </p:sp>
      <p:cxnSp>
        <p:nvCxnSpPr>
          <p:cNvPr id="299" name="Google Shape;299;p25"/>
          <p:cNvCxnSpPr>
            <a:stCxn id="296" idx="6"/>
            <a:endCxn id="298" idx="3"/>
          </p:cNvCxnSpPr>
          <p:nvPr/>
        </p:nvCxnSpPr>
        <p:spPr>
          <a:xfrm rot="10800000" flipH="1">
            <a:off x="11029438" y="6011815"/>
            <a:ext cx="378900" cy="199200"/>
          </a:xfrm>
          <a:prstGeom prst="straightConnector1">
            <a:avLst/>
          </a:prstGeom>
          <a:noFill/>
          <a:ln w="28575" cap="flat" cmpd="sng">
            <a:solidFill>
              <a:srgbClr val="4C3282"/>
            </a:solidFill>
            <a:prstDash val="solid"/>
            <a:round/>
            <a:headEnd type="none" w="sm" len="sm"/>
            <a:tailEnd type="triangle" w="med" len="med"/>
          </a:ln>
        </p:spPr>
      </p:cxnSp>
      <p:sp>
        <p:nvSpPr>
          <p:cNvPr id="300" name="Google Shape;300;p25"/>
          <p:cNvSpPr/>
          <p:nvPr/>
        </p:nvSpPr>
        <p:spPr>
          <a:xfrm>
            <a:off x="10883553" y="5173319"/>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i</a:t>
            </a:r>
            <a:endParaRPr sz="1600" b="1">
              <a:solidFill>
                <a:schemeClr val="dk1"/>
              </a:solidFill>
              <a:latin typeface="Consolas"/>
              <a:ea typeface="Consolas"/>
              <a:cs typeface="Consolas"/>
              <a:sym typeface="Consolas"/>
            </a:endParaRPr>
          </a:p>
        </p:txBody>
      </p:sp>
      <p:sp>
        <p:nvSpPr>
          <p:cNvPr id="301" name="Google Shape;301;p25"/>
          <p:cNvSpPr/>
          <p:nvPr/>
        </p:nvSpPr>
        <p:spPr>
          <a:xfrm>
            <a:off x="9831848" y="6026313"/>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o</a:t>
            </a:r>
            <a:endParaRPr sz="1600" b="1">
              <a:solidFill>
                <a:schemeClr val="dk1"/>
              </a:solidFill>
              <a:latin typeface="Consolas"/>
              <a:ea typeface="Consolas"/>
              <a:cs typeface="Consolas"/>
              <a:sym typeface="Consolas"/>
            </a:endParaRPr>
          </a:p>
        </p:txBody>
      </p:sp>
      <p:cxnSp>
        <p:nvCxnSpPr>
          <p:cNvPr id="302" name="Google Shape;302;p25"/>
          <p:cNvCxnSpPr>
            <a:stCxn id="295" idx="3"/>
            <a:endCxn id="301" idx="7"/>
          </p:cNvCxnSpPr>
          <p:nvPr/>
        </p:nvCxnSpPr>
        <p:spPr>
          <a:xfrm flipH="1">
            <a:off x="10167300" y="5742212"/>
            <a:ext cx="129600" cy="341700"/>
          </a:xfrm>
          <a:prstGeom prst="straightConnector1">
            <a:avLst/>
          </a:prstGeom>
          <a:noFill/>
          <a:ln w="28575" cap="flat" cmpd="sng">
            <a:solidFill>
              <a:srgbClr val="4C3282"/>
            </a:solidFill>
            <a:prstDash val="solid"/>
            <a:round/>
            <a:headEnd type="none" w="sm" len="sm"/>
            <a:tailEnd type="triangle" w="med" len="med"/>
          </a:ln>
        </p:spPr>
      </p:cxnSp>
      <p:cxnSp>
        <p:nvCxnSpPr>
          <p:cNvPr id="303" name="Google Shape;303;p25"/>
          <p:cNvCxnSpPr>
            <a:stCxn id="300" idx="2"/>
            <a:endCxn id="295" idx="7"/>
          </p:cNvCxnSpPr>
          <p:nvPr/>
        </p:nvCxnSpPr>
        <p:spPr>
          <a:xfrm flipH="1">
            <a:off x="10574853" y="5369819"/>
            <a:ext cx="308700" cy="94500"/>
          </a:xfrm>
          <a:prstGeom prst="straightConnector1">
            <a:avLst/>
          </a:prstGeom>
          <a:noFill/>
          <a:ln w="28575" cap="flat" cmpd="sng">
            <a:solidFill>
              <a:srgbClr val="4C3282"/>
            </a:solidFill>
            <a:prstDash val="solid"/>
            <a:round/>
            <a:headEnd type="none" w="sm" len="sm"/>
            <a:tailEnd type="triangle" w="med" len="med"/>
          </a:ln>
        </p:spPr>
      </p:cxnSp>
      <p:cxnSp>
        <p:nvCxnSpPr>
          <p:cNvPr id="304" name="Google Shape;304;p25"/>
          <p:cNvCxnSpPr>
            <a:stCxn id="300" idx="4"/>
            <a:endCxn id="296" idx="7"/>
          </p:cNvCxnSpPr>
          <p:nvPr/>
        </p:nvCxnSpPr>
        <p:spPr>
          <a:xfrm flipH="1">
            <a:off x="10971753" y="5566319"/>
            <a:ext cx="108300" cy="505800"/>
          </a:xfrm>
          <a:prstGeom prst="straightConnector1">
            <a:avLst/>
          </a:prstGeom>
          <a:noFill/>
          <a:ln w="28575" cap="flat" cmpd="sng">
            <a:solidFill>
              <a:srgbClr val="4C3282"/>
            </a:solidFill>
            <a:prstDash val="solid"/>
            <a:round/>
            <a:headEnd type="none" w="sm" len="sm"/>
            <a:tailEnd type="triangle" w="med" len="med"/>
          </a:ln>
        </p:spPr>
      </p:cxnSp>
      <p:sp>
        <p:nvSpPr>
          <p:cNvPr id="305" name="Google Shape;305;p25"/>
          <p:cNvSpPr/>
          <p:nvPr/>
        </p:nvSpPr>
        <p:spPr>
          <a:xfrm>
            <a:off x="8809139" y="4245755"/>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p</a:t>
            </a:r>
            <a:endParaRPr sz="1600" b="1">
              <a:solidFill>
                <a:schemeClr val="dk1"/>
              </a:solidFill>
              <a:latin typeface="Consolas"/>
              <a:ea typeface="Consolas"/>
              <a:cs typeface="Consolas"/>
              <a:sym typeface="Consolas"/>
            </a:endParaRPr>
          </a:p>
        </p:txBody>
      </p:sp>
      <p:sp>
        <p:nvSpPr>
          <p:cNvPr id="306" name="Google Shape;306;p25"/>
          <p:cNvSpPr/>
          <p:nvPr/>
        </p:nvSpPr>
        <p:spPr>
          <a:xfrm>
            <a:off x="9206231" y="485350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m</a:t>
            </a:r>
            <a:endParaRPr sz="1600" b="1">
              <a:solidFill>
                <a:schemeClr val="dk1"/>
              </a:solidFill>
              <a:latin typeface="Consolas"/>
              <a:ea typeface="Consolas"/>
              <a:cs typeface="Consolas"/>
              <a:sym typeface="Consolas"/>
            </a:endParaRPr>
          </a:p>
        </p:txBody>
      </p:sp>
      <p:cxnSp>
        <p:nvCxnSpPr>
          <p:cNvPr id="307" name="Google Shape;307;p25"/>
          <p:cNvCxnSpPr>
            <a:stCxn id="305" idx="5"/>
            <a:endCxn id="306" idx="1"/>
          </p:cNvCxnSpPr>
          <p:nvPr/>
        </p:nvCxnSpPr>
        <p:spPr>
          <a:xfrm>
            <a:off x="9144585" y="4581201"/>
            <a:ext cx="119100" cy="330000"/>
          </a:xfrm>
          <a:prstGeom prst="straightConnector1">
            <a:avLst/>
          </a:prstGeom>
          <a:noFill/>
          <a:ln w="28575" cap="flat" cmpd="sng">
            <a:solidFill>
              <a:srgbClr val="4C3282"/>
            </a:solidFill>
            <a:prstDash val="solid"/>
            <a:round/>
            <a:headEnd type="none" w="sm" len="sm"/>
            <a:tailEnd type="none" w="sm" len="sm"/>
          </a:ln>
        </p:spPr>
      </p:cxnSp>
      <p:sp>
        <p:nvSpPr>
          <p:cNvPr id="308" name="Google Shape;308;p25"/>
          <p:cNvSpPr/>
          <p:nvPr/>
        </p:nvSpPr>
        <p:spPr>
          <a:xfrm>
            <a:off x="9920537" y="451545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n</a:t>
            </a:r>
            <a:endParaRPr sz="1600" b="1">
              <a:solidFill>
                <a:schemeClr val="dk1"/>
              </a:solidFill>
              <a:latin typeface="Consolas"/>
              <a:ea typeface="Consolas"/>
              <a:cs typeface="Consolas"/>
              <a:sym typeface="Consolas"/>
            </a:endParaRPr>
          </a:p>
        </p:txBody>
      </p:sp>
      <p:cxnSp>
        <p:nvCxnSpPr>
          <p:cNvPr id="309" name="Google Shape;309;p25"/>
          <p:cNvCxnSpPr>
            <a:stCxn id="306" idx="6"/>
            <a:endCxn id="308" idx="3"/>
          </p:cNvCxnSpPr>
          <p:nvPr/>
        </p:nvCxnSpPr>
        <p:spPr>
          <a:xfrm rot="10800000" flipH="1">
            <a:off x="9599231" y="4850804"/>
            <a:ext cx="378900" cy="199200"/>
          </a:xfrm>
          <a:prstGeom prst="straightConnector1">
            <a:avLst/>
          </a:prstGeom>
          <a:noFill/>
          <a:ln w="28575" cap="flat" cmpd="sng">
            <a:solidFill>
              <a:srgbClr val="4C3282"/>
            </a:solidFill>
            <a:prstDash val="solid"/>
            <a:round/>
            <a:headEnd type="none" w="sm" len="sm"/>
            <a:tailEnd type="none" w="sm" len="sm"/>
          </a:ln>
        </p:spPr>
      </p:cxnSp>
      <p:sp>
        <p:nvSpPr>
          <p:cNvPr id="310" name="Google Shape;310;p25"/>
          <p:cNvSpPr/>
          <p:nvPr/>
        </p:nvSpPr>
        <p:spPr>
          <a:xfrm>
            <a:off x="9453346" y="4012308"/>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i</a:t>
            </a:r>
            <a:endParaRPr sz="1600" b="1">
              <a:solidFill>
                <a:schemeClr val="dk1"/>
              </a:solidFill>
              <a:latin typeface="Consolas"/>
              <a:ea typeface="Consolas"/>
              <a:cs typeface="Consolas"/>
              <a:sym typeface="Consolas"/>
            </a:endParaRPr>
          </a:p>
        </p:txBody>
      </p:sp>
      <p:sp>
        <p:nvSpPr>
          <p:cNvPr id="311" name="Google Shape;311;p25"/>
          <p:cNvSpPr/>
          <p:nvPr/>
        </p:nvSpPr>
        <p:spPr>
          <a:xfrm>
            <a:off x="8401641" y="4865302"/>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o</a:t>
            </a:r>
            <a:endParaRPr sz="1600" b="1">
              <a:solidFill>
                <a:schemeClr val="dk1"/>
              </a:solidFill>
              <a:latin typeface="Consolas"/>
              <a:ea typeface="Consolas"/>
              <a:cs typeface="Consolas"/>
              <a:sym typeface="Consolas"/>
            </a:endParaRPr>
          </a:p>
        </p:txBody>
      </p:sp>
      <p:cxnSp>
        <p:nvCxnSpPr>
          <p:cNvPr id="312" name="Google Shape;312;p25"/>
          <p:cNvCxnSpPr>
            <a:stCxn id="305" idx="3"/>
            <a:endCxn id="311" idx="7"/>
          </p:cNvCxnSpPr>
          <p:nvPr/>
        </p:nvCxnSpPr>
        <p:spPr>
          <a:xfrm flipH="1">
            <a:off x="8737093" y="4581201"/>
            <a:ext cx="129600" cy="341700"/>
          </a:xfrm>
          <a:prstGeom prst="straightConnector1">
            <a:avLst/>
          </a:prstGeom>
          <a:noFill/>
          <a:ln w="28575" cap="flat" cmpd="sng">
            <a:solidFill>
              <a:srgbClr val="4C3282"/>
            </a:solidFill>
            <a:prstDash val="solid"/>
            <a:round/>
            <a:headEnd type="none" w="sm" len="sm"/>
            <a:tailEnd type="none" w="sm" len="sm"/>
          </a:ln>
        </p:spPr>
      </p:cxnSp>
      <p:cxnSp>
        <p:nvCxnSpPr>
          <p:cNvPr id="313" name="Google Shape;313;p25"/>
          <p:cNvCxnSpPr>
            <a:stCxn id="310" idx="2"/>
            <a:endCxn id="305" idx="7"/>
          </p:cNvCxnSpPr>
          <p:nvPr/>
        </p:nvCxnSpPr>
        <p:spPr>
          <a:xfrm flipH="1">
            <a:off x="9144646" y="4208808"/>
            <a:ext cx="308700" cy="94500"/>
          </a:xfrm>
          <a:prstGeom prst="straightConnector1">
            <a:avLst/>
          </a:prstGeom>
          <a:noFill/>
          <a:ln w="28575" cap="flat" cmpd="sng">
            <a:solidFill>
              <a:srgbClr val="4C3282"/>
            </a:solidFill>
            <a:prstDash val="solid"/>
            <a:round/>
            <a:headEnd type="none" w="sm" len="sm"/>
            <a:tailEnd type="none" w="sm" len="sm"/>
          </a:ln>
        </p:spPr>
      </p:cxnSp>
      <p:cxnSp>
        <p:nvCxnSpPr>
          <p:cNvPr id="314" name="Google Shape;314;p25"/>
          <p:cNvCxnSpPr>
            <a:stCxn id="310" idx="4"/>
            <a:endCxn id="306" idx="7"/>
          </p:cNvCxnSpPr>
          <p:nvPr/>
        </p:nvCxnSpPr>
        <p:spPr>
          <a:xfrm flipH="1">
            <a:off x="9541546" y="4405308"/>
            <a:ext cx="108300" cy="505800"/>
          </a:xfrm>
          <a:prstGeom prst="straightConnector1">
            <a:avLst/>
          </a:prstGeom>
          <a:noFill/>
          <a:ln w="28575" cap="flat" cmpd="sng">
            <a:solidFill>
              <a:srgbClr val="4C3282"/>
            </a:solidFill>
            <a:prstDash val="solid"/>
            <a:round/>
            <a:headEnd type="none" w="sm" len="sm"/>
            <a:tailEnd type="none" w="sm" len="sm"/>
          </a:ln>
        </p:spPr>
      </p:cxnSp>
      <p:sp>
        <p:nvSpPr>
          <p:cNvPr id="315" name="Google Shape;315;p25"/>
          <p:cNvSpPr txBox="1"/>
          <p:nvPr/>
        </p:nvSpPr>
        <p:spPr>
          <a:xfrm>
            <a:off x="9782850" y="1669175"/>
            <a:ext cx="1308600" cy="400200"/>
          </a:xfrm>
          <a:prstGeom prst="rect">
            <a:avLst/>
          </a:prstGeom>
          <a:noFill/>
          <a:ln w="9525" cap="flat" cmpd="sng">
            <a:solidFill>
              <a:srgbClr val="4C328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Quattrocento Sans"/>
                <a:ea typeface="Quattrocento Sans"/>
                <a:cs typeface="Quattrocento Sans"/>
                <a:sym typeface="Quattrocento Sans"/>
              </a:rPr>
              <a:t>not connected</a:t>
            </a:r>
            <a:endParaRPr>
              <a:latin typeface="Quattrocento Sans"/>
              <a:ea typeface="Quattrocento Sans"/>
              <a:cs typeface="Quattrocento Sans"/>
              <a:sym typeface="Quattrocento Sans"/>
            </a:endParaRPr>
          </a:p>
        </p:txBody>
      </p:sp>
      <p:sp>
        <p:nvSpPr>
          <p:cNvPr id="316" name="Google Shape;316;p25"/>
          <p:cNvSpPr txBox="1"/>
          <p:nvPr/>
        </p:nvSpPr>
        <p:spPr>
          <a:xfrm>
            <a:off x="10584200" y="4551950"/>
            <a:ext cx="1110300" cy="400200"/>
          </a:xfrm>
          <a:prstGeom prst="rect">
            <a:avLst/>
          </a:prstGeom>
          <a:noFill/>
          <a:ln w="9525" cap="flat" cmpd="sng">
            <a:solidFill>
              <a:srgbClr val="4C328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Quattrocento Sans"/>
                <a:ea typeface="Quattrocento Sans"/>
                <a:cs typeface="Quattrocento Sans"/>
                <a:sym typeface="Quattrocento Sans"/>
              </a:rPr>
              <a:t>connected</a:t>
            </a:r>
            <a:endParaRPr>
              <a:latin typeface="Quattrocento Sans"/>
              <a:ea typeface="Quattrocento Sans"/>
              <a:cs typeface="Quattrocento Sans"/>
              <a:sym typeface="Quattrocento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41"/>
          <p:cNvSpPr/>
          <p:nvPr/>
        </p:nvSpPr>
        <p:spPr>
          <a:xfrm>
            <a:off x="1731523" y="1264596"/>
            <a:ext cx="5107022" cy="2383276"/>
          </a:xfrm>
          <a:custGeom>
            <a:avLst/>
            <a:gdLst/>
            <a:ahLst/>
            <a:cxnLst/>
            <a:rect l="l" t="t" r="r" b="b"/>
            <a:pathLst>
              <a:path w="5107022" h="2383276" extrusionOk="0">
                <a:moveTo>
                  <a:pt x="3317132" y="29183"/>
                </a:moveTo>
                <a:cubicBezTo>
                  <a:pt x="3180945" y="25941"/>
                  <a:pt x="3172648" y="50931"/>
                  <a:pt x="2636196" y="29183"/>
                </a:cubicBezTo>
                <a:cubicBezTo>
                  <a:pt x="2596781" y="27585"/>
                  <a:pt x="2558896" y="10822"/>
                  <a:pt x="2519464" y="9727"/>
                </a:cubicBezTo>
                <a:lnTo>
                  <a:pt x="2169268" y="0"/>
                </a:lnTo>
                <a:lnTo>
                  <a:pt x="1235413" y="19455"/>
                </a:lnTo>
                <a:cubicBezTo>
                  <a:pt x="1183999" y="23264"/>
                  <a:pt x="1075917" y="32497"/>
                  <a:pt x="1021405" y="38910"/>
                </a:cubicBezTo>
                <a:cubicBezTo>
                  <a:pt x="998634" y="41589"/>
                  <a:pt x="976038" y="45608"/>
                  <a:pt x="953311" y="48638"/>
                </a:cubicBezTo>
                <a:cubicBezTo>
                  <a:pt x="927398" y="52093"/>
                  <a:pt x="901277" y="54068"/>
                  <a:pt x="875490" y="58366"/>
                </a:cubicBezTo>
                <a:cubicBezTo>
                  <a:pt x="862302" y="60564"/>
                  <a:pt x="849630" y="65193"/>
                  <a:pt x="836579" y="68093"/>
                </a:cubicBezTo>
                <a:cubicBezTo>
                  <a:pt x="807957" y="74453"/>
                  <a:pt x="745373" y="86389"/>
                  <a:pt x="719847" y="87549"/>
                </a:cubicBezTo>
                <a:cubicBezTo>
                  <a:pt x="599953" y="92999"/>
                  <a:pt x="479898" y="94034"/>
                  <a:pt x="359924" y="97276"/>
                </a:cubicBezTo>
                <a:cubicBezTo>
                  <a:pt x="213153" y="126631"/>
                  <a:pt x="396077" y="89243"/>
                  <a:pt x="272375" y="116732"/>
                </a:cubicBezTo>
                <a:cubicBezTo>
                  <a:pt x="256235" y="120319"/>
                  <a:pt x="239950" y="123217"/>
                  <a:pt x="223737" y="126459"/>
                </a:cubicBezTo>
                <a:cubicBezTo>
                  <a:pt x="204282" y="139429"/>
                  <a:pt x="181905" y="148836"/>
                  <a:pt x="165371" y="165370"/>
                </a:cubicBezTo>
                <a:cubicBezTo>
                  <a:pt x="152401" y="178340"/>
                  <a:pt x="136635" y="189019"/>
                  <a:pt x="126460" y="204281"/>
                </a:cubicBezTo>
                <a:cubicBezTo>
                  <a:pt x="101918" y="241095"/>
                  <a:pt x="115272" y="225197"/>
                  <a:pt x="87549" y="252919"/>
                </a:cubicBezTo>
                <a:cubicBezTo>
                  <a:pt x="46568" y="375870"/>
                  <a:pt x="114930" y="179303"/>
                  <a:pt x="58366" y="311285"/>
                </a:cubicBezTo>
                <a:cubicBezTo>
                  <a:pt x="53100" y="323573"/>
                  <a:pt x="52481" y="337390"/>
                  <a:pt x="48639" y="350195"/>
                </a:cubicBezTo>
                <a:cubicBezTo>
                  <a:pt x="42746" y="369838"/>
                  <a:pt x="33205" y="388451"/>
                  <a:pt x="29183" y="408561"/>
                </a:cubicBezTo>
                <a:cubicBezTo>
                  <a:pt x="25941" y="424774"/>
                  <a:pt x="21794" y="440832"/>
                  <a:pt x="19456" y="457200"/>
                </a:cubicBezTo>
                <a:cubicBezTo>
                  <a:pt x="8917" y="530976"/>
                  <a:pt x="5287" y="606919"/>
                  <a:pt x="0" y="680936"/>
                </a:cubicBezTo>
                <a:cubicBezTo>
                  <a:pt x="3243" y="778213"/>
                  <a:pt x="4427" y="875580"/>
                  <a:pt x="9728" y="972766"/>
                </a:cubicBezTo>
                <a:cubicBezTo>
                  <a:pt x="14157" y="1053968"/>
                  <a:pt x="25490" y="1134718"/>
                  <a:pt x="29183" y="1215957"/>
                </a:cubicBezTo>
                <a:cubicBezTo>
                  <a:pt x="35000" y="1343927"/>
                  <a:pt x="45313" y="1559837"/>
                  <a:pt x="48639" y="1682885"/>
                </a:cubicBezTo>
                <a:cubicBezTo>
                  <a:pt x="52845" y="1838505"/>
                  <a:pt x="49731" y="1994376"/>
                  <a:pt x="58366" y="2149813"/>
                </a:cubicBezTo>
                <a:cubicBezTo>
                  <a:pt x="60266" y="2184011"/>
                  <a:pt x="91057" y="2245017"/>
                  <a:pt x="126460" y="2256817"/>
                </a:cubicBezTo>
                <a:lnTo>
                  <a:pt x="155643" y="2266544"/>
                </a:lnTo>
                <a:cubicBezTo>
                  <a:pt x="193644" y="2304547"/>
                  <a:pt x="153769" y="2270471"/>
                  <a:pt x="204281" y="2295727"/>
                </a:cubicBezTo>
                <a:cubicBezTo>
                  <a:pt x="214738" y="2300956"/>
                  <a:pt x="223007" y="2309954"/>
                  <a:pt x="233464" y="2315183"/>
                </a:cubicBezTo>
                <a:cubicBezTo>
                  <a:pt x="247415" y="2322158"/>
                  <a:pt x="289097" y="2331523"/>
                  <a:pt x="301558" y="2334638"/>
                </a:cubicBezTo>
                <a:cubicBezTo>
                  <a:pt x="352332" y="2368486"/>
                  <a:pt x="310471" y="2346346"/>
                  <a:pt x="389107" y="2363821"/>
                </a:cubicBezTo>
                <a:cubicBezTo>
                  <a:pt x="399117" y="2366045"/>
                  <a:pt x="408431" y="2370732"/>
                  <a:pt x="418290" y="2373549"/>
                </a:cubicBezTo>
                <a:cubicBezTo>
                  <a:pt x="431145" y="2377222"/>
                  <a:pt x="444230" y="2380034"/>
                  <a:pt x="457200" y="2383276"/>
                </a:cubicBezTo>
                <a:lnTo>
                  <a:pt x="807396" y="2373549"/>
                </a:lnTo>
                <a:cubicBezTo>
                  <a:pt x="827097" y="2372611"/>
                  <a:pt x="846476" y="2367954"/>
                  <a:pt x="865762" y="2363821"/>
                </a:cubicBezTo>
                <a:cubicBezTo>
                  <a:pt x="891907" y="2358218"/>
                  <a:pt x="917643" y="2350851"/>
                  <a:pt x="943583" y="2344366"/>
                </a:cubicBezTo>
                <a:cubicBezTo>
                  <a:pt x="956553" y="2341123"/>
                  <a:pt x="969384" y="2337260"/>
                  <a:pt x="982494" y="2334638"/>
                </a:cubicBezTo>
                <a:cubicBezTo>
                  <a:pt x="1101464" y="2310843"/>
                  <a:pt x="978064" y="2337615"/>
                  <a:pt x="1060315" y="2315183"/>
                </a:cubicBezTo>
                <a:cubicBezTo>
                  <a:pt x="1086112" y="2308148"/>
                  <a:pt x="1112770" y="2304182"/>
                  <a:pt x="1138137" y="2295727"/>
                </a:cubicBezTo>
                <a:cubicBezTo>
                  <a:pt x="1147865" y="2292485"/>
                  <a:pt x="1157461" y="2288817"/>
                  <a:pt x="1167320" y="2286000"/>
                </a:cubicBezTo>
                <a:cubicBezTo>
                  <a:pt x="1180175" y="2282327"/>
                  <a:pt x="1193375" y="2279945"/>
                  <a:pt x="1206230" y="2276272"/>
                </a:cubicBezTo>
                <a:cubicBezTo>
                  <a:pt x="1216089" y="2273455"/>
                  <a:pt x="1225554" y="2269361"/>
                  <a:pt x="1235413" y="2266544"/>
                </a:cubicBezTo>
                <a:cubicBezTo>
                  <a:pt x="1248268" y="2262871"/>
                  <a:pt x="1261469" y="2260490"/>
                  <a:pt x="1274324" y="2256817"/>
                </a:cubicBezTo>
                <a:cubicBezTo>
                  <a:pt x="1284183" y="2254000"/>
                  <a:pt x="1293648" y="2249906"/>
                  <a:pt x="1303507" y="2247089"/>
                </a:cubicBezTo>
                <a:cubicBezTo>
                  <a:pt x="1316362" y="2243416"/>
                  <a:pt x="1329562" y="2241034"/>
                  <a:pt x="1342417" y="2237361"/>
                </a:cubicBezTo>
                <a:cubicBezTo>
                  <a:pt x="1352276" y="2234544"/>
                  <a:pt x="1361741" y="2230451"/>
                  <a:pt x="1371600" y="2227634"/>
                </a:cubicBezTo>
                <a:cubicBezTo>
                  <a:pt x="1384455" y="2223961"/>
                  <a:pt x="1397656" y="2221579"/>
                  <a:pt x="1410511" y="2217906"/>
                </a:cubicBezTo>
                <a:cubicBezTo>
                  <a:pt x="1508159" y="2190006"/>
                  <a:pt x="1357015" y="2228846"/>
                  <a:pt x="1478605" y="2198451"/>
                </a:cubicBezTo>
                <a:cubicBezTo>
                  <a:pt x="1491575" y="2191966"/>
                  <a:pt x="1503758" y="2183581"/>
                  <a:pt x="1517515" y="2178995"/>
                </a:cubicBezTo>
                <a:cubicBezTo>
                  <a:pt x="1581556" y="2157648"/>
                  <a:pt x="1556308" y="2183921"/>
                  <a:pt x="1624520" y="2149813"/>
                </a:cubicBezTo>
                <a:cubicBezTo>
                  <a:pt x="1637490" y="2143328"/>
                  <a:pt x="1649852" y="2135449"/>
                  <a:pt x="1663430" y="2130357"/>
                </a:cubicBezTo>
                <a:cubicBezTo>
                  <a:pt x="1675948" y="2125663"/>
                  <a:pt x="1689486" y="2124303"/>
                  <a:pt x="1702341" y="2120630"/>
                </a:cubicBezTo>
                <a:cubicBezTo>
                  <a:pt x="1712200" y="2117813"/>
                  <a:pt x="1721576" y="2113389"/>
                  <a:pt x="1731524" y="2110902"/>
                </a:cubicBezTo>
                <a:cubicBezTo>
                  <a:pt x="1747564" y="2106892"/>
                  <a:pt x="1764211" y="2105524"/>
                  <a:pt x="1780162" y="2101174"/>
                </a:cubicBezTo>
                <a:cubicBezTo>
                  <a:pt x="1799947" y="2095778"/>
                  <a:pt x="1818633" y="2086693"/>
                  <a:pt x="1838528" y="2081719"/>
                </a:cubicBezTo>
                <a:cubicBezTo>
                  <a:pt x="1897331" y="2067018"/>
                  <a:pt x="1864760" y="2076218"/>
                  <a:pt x="1935805" y="2052536"/>
                </a:cubicBezTo>
                <a:lnTo>
                  <a:pt x="1994171" y="2033081"/>
                </a:lnTo>
                <a:cubicBezTo>
                  <a:pt x="2081940" y="2011138"/>
                  <a:pt x="2046625" y="2022080"/>
                  <a:pt x="2101175" y="2003898"/>
                </a:cubicBezTo>
                <a:cubicBezTo>
                  <a:pt x="2144822" y="1960249"/>
                  <a:pt x="2092988" y="2006284"/>
                  <a:pt x="2149813" y="1974715"/>
                </a:cubicBezTo>
                <a:cubicBezTo>
                  <a:pt x="2170253" y="1963360"/>
                  <a:pt x="2187265" y="1946261"/>
                  <a:pt x="2208179" y="1935804"/>
                </a:cubicBezTo>
                <a:lnTo>
                  <a:pt x="2247090" y="1916349"/>
                </a:lnTo>
                <a:cubicBezTo>
                  <a:pt x="2253575" y="1909864"/>
                  <a:pt x="2259208" y="1902396"/>
                  <a:pt x="2266545" y="1896893"/>
                </a:cubicBezTo>
                <a:cubicBezTo>
                  <a:pt x="2327158" y="1851433"/>
                  <a:pt x="2314001" y="1870318"/>
                  <a:pt x="2363822" y="1828800"/>
                </a:cubicBezTo>
                <a:cubicBezTo>
                  <a:pt x="2370868" y="1822929"/>
                  <a:pt x="2376115" y="1815073"/>
                  <a:pt x="2383277" y="1809344"/>
                </a:cubicBezTo>
                <a:cubicBezTo>
                  <a:pt x="2392406" y="1802041"/>
                  <a:pt x="2403479" y="1797373"/>
                  <a:pt x="2412460" y="1789889"/>
                </a:cubicBezTo>
                <a:cubicBezTo>
                  <a:pt x="2423028" y="1781082"/>
                  <a:pt x="2430197" y="1768337"/>
                  <a:pt x="2441643" y="1760706"/>
                </a:cubicBezTo>
                <a:cubicBezTo>
                  <a:pt x="2450175" y="1755018"/>
                  <a:pt x="2461655" y="1755564"/>
                  <a:pt x="2470826" y="1750978"/>
                </a:cubicBezTo>
                <a:cubicBezTo>
                  <a:pt x="2481283" y="1745750"/>
                  <a:pt x="2489552" y="1736751"/>
                  <a:pt x="2500009" y="1731523"/>
                </a:cubicBezTo>
                <a:cubicBezTo>
                  <a:pt x="2558067" y="1702495"/>
                  <a:pt x="2537141" y="1718743"/>
                  <a:pt x="2597286" y="1702340"/>
                </a:cubicBezTo>
                <a:cubicBezTo>
                  <a:pt x="2617071" y="1696944"/>
                  <a:pt x="2636196" y="1689370"/>
                  <a:pt x="2655651" y="1682885"/>
                </a:cubicBezTo>
                <a:lnTo>
                  <a:pt x="2714017" y="1663430"/>
                </a:lnTo>
                <a:cubicBezTo>
                  <a:pt x="2723745" y="1660187"/>
                  <a:pt x="2733049" y="1655152"/>
                  <a:pt x="2743200" y="1653702"/>
                </a:cubicBezTo>
                <a:lnTo>
                  <a:pt x="2811294" y="1643974"/>
                </a:lnTo>
                <a:cubicBezTo>
                  <a:pt x="2928026" y="1647217"/>
                  <a:pt x="3044866" y="1647721"/>
                  <a:pt x="3161490" y="1653702"/>
                </a:cubicBezTo>
                <a:cubicBezTo>
                  <a:pt x="3171730" y="1654227"/>
                  <a:pt x="3180814" y="1660613"/>
                  <a:pt x="3190673" y="1663430"/>
                </a:cubicBezTo>
                <a:cubicBezTo>
                  <a:pt x="3203528" y="1667103"/>
                  <a:pt x="3216778" y="1669315"/>
                  <a:pt x="3229583" y="1673157"/>
                </a:cubicBezTo>
                <a:cubicBezTo>
                  <a:pt x="3249226" y="1679050"/>
                  <a:pt x="3267543" y="1690573"/>
                  <a:pt x="3287949" y="1692613"/>
                </a:cubicBezTo>
                <a:lnTo>
                  <a:pt x="3385226" y="1702340"/>
                </a:lnTo>
                <a:cubicBezTo>
                  <a:pt x="3417652" y="1708825"/>
                  <a:pt x="3451132" y="1711338"/>
                  <a:pt x="3482503" y="1721795"/>
                </a:cubicBezTo>
                <a:lnTo>
                  <a:pt x="3570051" y="1750978"/>
                </a:lnTo>
                <a:cubicBezTo>
                  <a:pt x="3579779" y="1754221"/>
                  <a:pt x="3589286" y="1758219"/>
                  <a:pt x="3599234" y="1760706"/>
                </a:cubicBezTo>
                <a:cubicBezTo>
                  <a:pt x="3612204" y="1763949"/>
                  <a:pt x="3625290" y="1766761"/>
                  <a:pt x="3638145" y="1770434"/>
                </a:cubicBezTo>
                <a:cubicBezTo>
                  <a:pt x="3680791" y="1782618"/>
                  <a:pt x="3688423" y="1793315"/>
                  <a:pt x="3745149" y="1799617"/>
                </a:cubicBezTo>
                <a:cubicBezTo>
                  <a:pt x="3852301" y="1811522"/>
                  <a:pt x="3803735" y="1804517"/>
                  <a:pt x="3891064" y="1819072"/>
                </a:cubicBezTo>
                <a:cubicBezTo>
                  <a:pt x="3972128" y="1815829"/>
                  <a:pt x="4053460" y="1816689"/>
                  <a:pt x="4134256" y="1809344"/>
                </a:cubicBezTo>
                <a:cubicBezTo>
                  <a:pt x="4164430" y="1806601"/>
                  <a:pt x="4208797" y="1790982"/>
                  <a:pt x="4241260" y="1780161"/>
                </a:cubicBezTo>
                <a:cubicBezTo>
                  <a:pt x="4247745" y="1770433"/>
                  <a:pt x="4253016" y="1759776"/>
                  <a:pt x="4260715" y="1750978"/>
                </a:cubicBezTo>
                <a:cubicBezTo>
                  <a:pt x="4275814" y="1733723"/>
                  <a:pt x="4309354" y="1702340"/>
                  <a:pt x="4309354" y="1702340"/>
                </a:cubicBezTo>
                <a:cubicBezTo>
                  <a:pt x="4312596" y="1692612"/>
                  <a:pt x="4312929" y="1681360"/>
                  <a:pt x="4319081" y="1673157"/>
                </a:cubicBezTo>
                <a:cubicBezTo>
                  <a:pt x="4377625" y="1595099"/>
                  <a:pt x="4347807" y="1648023"/>
                  <a:pt x="4396903" y="1605064"/>
                </a:cubicBezTo>
                <a:cubicBezTo>
                  <a:pt x="4487951" y="1525396"/>
                  <a:pt x="4409054" y="1580749"/>
                  <a:pt x="4474724" y="1536970"/>
                </a:cubicBezTo>
                <a:cubicBezTo>
                  <a:pt x="4477966" y="1527242"/>
                  <a:pt x="4478491" y="1516131"/>
                  <a:pt x="4484451" y="1507787"/>
                </a:cubicBezTo>
                <a:cubicBezTo>
                  <a:pt x="4495112" y="1492861"/>
                  <a:pt x="4510392" y="1481846"/>
                  <a:pt x="4523362" y="1468876"/>
                </a:cubicBezTo>
                <a:cubicBezTo>
                  <a:pt x="4592692" y="1399546"/>
                  <a:pt x="4517821" y="1478232"/>
                  <a:pt x="4572000" y="1410510"/>
                </a:cubicBezTo>
                <a:cubicBezTo>
                  <a:pt x="4577729" y="1403348"/>
                  <a:pt x="4585953" y="1398392"/>
                  <a:pt x="4591456" y="1391055"/>
                </a:cubicBezTo>
                <a:cubicBezTo>
                  <a:pt x="4643488" y="1321679"/>
                  <a:pt x="4604923" y="1341170"/>
                  <a:pt x="4659549" y="1322961"/>
                </a:cubicBezTo>
                <a:cubicBezTo>
                  <a:pt x="4706535" y="1275978"/>
                  <a:pt x="4646819" y="1333147"/>
                  <a:pt x="4708188" y="1284051"/>
                </a:cubicBezTo>
                <a:cubicBezTo>
                  <a:pt x="4715350" y="1278322"/>
                  <a:pt x="4719779" y="1269314"/>
                  <a:pt x="4727643" y="1264595"/>
                </a:cubicBezTo>
                <a:cubicBezTo>
                  <a:pt x="4736436" y="1259319"/>
                  <a:pt x="4747098" y="1258110"/>
                  <a:pt x="4756826" y="1254868"/>
                </a:cubicBezTo>
                <a:cubicBezTo>
                  <a:pt x="4763311" y="1245140"/>
                  <a:pt x="4767152" y="1232988"/>
                  <a:pt x="4776281" y="1225685"/>
                </a:cubicBezTo>
                <a:cubicBezTo>
                  <a:pt x="4828649" y="1183790"/>
                  <a:pt x="4785258" y="1249385"/>
                  <a:pt x="4824920" y="1196502"/>
                </a:cubicBezTo>
                <a:cubicBezTo>
                  <a:pt x="4838949" y="1177796"/>
                  <a:pt x="4847296" y="1154670"/>
                  <a:pt x="4863830" y="1138136"/>
                </a:cubicBezTo>
                <a:cubicBezTo>
                  <a:pt x="4876800" y="1125166"/>
                  <a:pt x="4892566" y="1114487"/>
                  <a:pt x="4902741" y="1099225"/>
                </a:cubicBezTo>
                <a:cubicBezTo>
                  <a:pt x="4915711" y="1079770"/>
                  <a:pt x="4925117" y="1057393"/>
                  <a:pt x="4941651" y="1040859"/>
                </a:cubicBezTo>
                <a:cubicBezTo>
                  <a:pt x="4957864" y="1024646"/>
                  <a:pt x="4977572" y="1011299"/>
                  <a:pt x="4990290" y="992221"/>
                </a:cubicBezTo>
                <a:cubicBezTo>
                  <a:pt x="5003260" y="972766"/>
                  <a:pt x="5012666" y="950388"/>
                  <a:pt x="5029200" y="933855"/>
                </a:cubicBezTo>
                <a:cubicBezTo>
                  <a:pt x="5045372" y="917684"/>
                  <a:pt x="5058293" y="907307"/>
                  <a:pt x="5068111" y="885217"/>
                </a:cubicBezTo>
                <a:cubicBezTo>
                  <a:pt x="5076440" y="866477"/>
                  <a:pt x="5081081" y="846306"/>
                  <a:pt x="5087566" y="826851"/>
                </a:cubicBezTo>
                <a:lnTo>
                  <a:pt x="5097294" y="797668"/>
                </a:lnTo>
                <a:lnTo>
                  <a:pt x="5107022" y="768485"/>
                </a:lnTo>
                <a:cubicBezTo>
                  <a:pt x="5102383" y="647874"/>
                  <a:pt x="5116869" y="574332"/>
                  <a:pt x="5087566" y="476655"/>
                </a:cubicBezTo>
                <a:cubicBezTo>
                  <a:pt x="5081673" y="457012"/>
                  <a:pt x="5079486" y="435353"/>
                  <a:pt x="5068111" y="418289"/>
                </a:cubicBezTo>
                <a:cubicBezTo>
                  <a:pt x="5061626" y="408561"/>
                  <a:pt x="5053884" y="399563"/>
                  <a:pt x="5048656" y="389106"/>
                </a:cubicBezTo>
                <a:cubicBezTo>
                  <a:pt x="5044070" y="379935"/>
                  <a:pt x="5045223" y="368017"/>
                  <a:pt x="5038928" y="359923"/>
                </a:cubicBezTo>
                <a:cubicBezTo>
                  <a:pt x="4969224" y="270304"/>
                  <a:pt x="5004760" y="326586"/>
                  <a:pt x="4951379" y="282102"/>
                </a:cubicBezTo>
                <a:cubicBezTo>
                  <a:pt x="4940811" y="273295"/>
                  <a:pt x="4932764" y="261726"/>
                  <a:pt x="4922196" y="252919"/>
                </a:cubicBezTo>
                <a:cubicBezTo>
                  <a:pt x="4913215" y="245435"/>
                  <a:pt x="4902142" y="240767"/>
                  <a:pt x="4893013" y="233464"/>
                </a:cubicBezTo>
                <a:cubicBezTo>
                  <a:pt x="4885851" y="227735"/>
                  <a:pt x="4881189" y="219095"/>
                  <a:pt x="4873558" y="214008"/>
                </a:cubicBezTo>
                <a:cubicBezTo>
                  <a:pt x="4861492" y="205964"/>
                  <a:pt x="4847238" y="201747"/>
                  <a:pt x="4834647" y="194553"/>
                </a:cubicBezTo>
                <a:cubicBezTo>
                  <a:pt x="4824496" y="188753"/>
                  <a:pt x="4816147" y="179846"/>
                  <a:pt x="4805464" y="175098"/>
                </a:cubicBezTo>
                <a:cubicBezTo>
                  <a:pt x="4749248" y="150113"/>
                  <a:pt x="4731116" y="156800"/>
                  <a:pt x="4669277" y="136187"/>
                </a:cubicBezTo>
                <a:lnTo>
                  <a:pt x="4610911" y="116732"/>
                </a:lnTo>
                <a:cubicBezTo>
                  <a:pt x="4601183" y="113489"/>
                  <a:pt x="4591879" y="108454"/>
                  <a:pt x="4581728" y="107004"/>
                </a:cubicBezTo>
                <a:lnTo>
                  <a:pt x="4513634" y="97276"/>
                </a:lnTo>
                <a:lnTo>
                  <a:pt x="4435813" y="87549"/>
                </a:lnTo>
                <a:cubicBezTo>
                  <a:pt x="4334838" y="73124"/>
                  <a:pt x="4391852" y="72799"/>
                  <a:pt x="4241260" y="68093"/>
                </a:cubicBezTo>
                <a:cubicBezTo>
                  <a:pt x="4079179" y="63028"/>
                  <a:pt x="3917005" y="61608"/>
                  <a:pt x="3754877" y="58366"/>
                </a:cubicBezTo>
                <a:cubicBezTo>
                  <a:pt x="3715966" y="55123"/>
                  <a:pt x="3676923" y="53200"/>
                  <a:pt x="3638145" y="48638"/>
                </a:cubicBezTo>
                <a:cubicBezTo>
                  <a:pt x="3621724" y="46706"/>
                  <a:pt x="3606041" y="38910"/>
                  <a:pt x="3589507" y="38910"/>
                </a:cubicBezTo>
                <a:cubicBezTo>
                  <a:pt x="3543996" y="38910"/>
                  <a:pt x="3498716" y="45395"/>
                  <a:pt x="3453320" y="48638"/>
                </a:cubicBezTo>
                <a:cubicBezTo>
                  <a:pt x="3358565" y="38109"/>
                  <a:pt x="3453319" y="32425"/>
                  <a:pt x="3317132" y="29183"/>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4" name="Google Shape;924;p41"/>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925" name="Google Shape;925;p41"/>
          <p:cNvGrpSpPr/>
          <p:nvPr/>
        </p:nvGrpSpPr>
        <p:grpSpPr>
          <a:xfrm>
            <a:off x="1751501" y="1368475"/>
            <a:ext cx="4726715" cy="2331624"/>
            <a:chOff x="-2863816" y="1556555"/>
            <a:chExt cx="3545036" cy="1748718"/>
          </a:xfrm>
        </p:grpSpPr>
        <p:sp>
          <p:nvSpPr>
            <p:cNvPr id="926" name="Google Shape;926;p41"/>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927" name="Google Shape;927;p41"/>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928" name="Google Shape;928;p41"/>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929" name="Google Shape;929;p41"/>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930" name="Google Shape;930;p41"/>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931" name="Google Shape;931;p41"/>
            <p:cNvSpPr/>
            <p:nvPr/>
          </p:nvSpPr>
          <p:spPr>
            <a:xfrm>
              <a:off x="39547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H</a:t>
              </a:r>
              <a:endParaRPr/>
            </a:p>
          </p:txBody>
        </p:sp>
        <p:sp>
          <p:nvSpPr>
            <p:cNvPr id="932" name="Google Shape;932;p41"/>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933" name="Google Shape;933;p41"/>
            <p:cNvSpPr/>
            <p:nvPr/>
          </p:nvSpPr>
          <p:spPr>
            <a:xfrm>
              <a:off x="-61730" y="23779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G</a:t>
              </a:r>
              <a:endParaRPr/>
            </a:p>
          </p:txBody>
        </p:sp>
        <p:cxnSp>
          <p:nvCxnSpPr>
            <p:cNvPr id="934" name="Google Shape;934;p41"/>
            <p:cNvCxnSpPr>
              <a:stCxn id="926" idx="6"/>
              <a:endCxn id="929"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935" name="Google Shape;935;p41"/>
            <p:cNvCxnSpPr>
              <a:stCxn id="929" idx="2"/>
              <a:endCxn id="926"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936" name="Google Shape;936;p41"/>
            <p:cNvCxnSpPr>
              <a:stCxn id="933" idx="2"/>
              <a:endCxn id="932" idx="0"/>
            </p:cNvCxnSpPr>
            <p:nvPr/>
          </p:nvCxnSpPr>
          <p:spPr>
            <a:xfrm flipH="1">
              <a:off x="-661730" y="25208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937" name="Google Shape;937;p41"/>
            <p:cNvCxnSpPr>
              <a:stCxn id="932" idx="6"/>
              <a:endCxn id="933"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938" name="Google Shape;938;p41"/>
            <p:cNvCxnSpPr>
              <a:stCxn id="926" idx="3"/>
              <a:endCxn id="928"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939" name="Google Shape;939;p41"/>
            <p:cNvCxnSpPr>
              <a:stCxn id="928" idx="6"/>
              <a:endCxn id="929"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940" name="Google Shape;940;p41"/>
            <p:cNvCxnSpPr>
              <a:stCxn id="926" idx="7"/>
              <a:endCxn id="927"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941" name="Google Shape;941;p41"/>
            <p:cNvCxnSpPr>
              <a:stCxn id="927" idx="6"/>
              <a:endCxn id="930"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942" name="Google Shape;942;p41"/>
            <p:cNvCxnSpPr>
              <a:stCxn id="930" idx="6"/>
              <a:endCxn id="931"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943" name="Google Shape;943;p41"/>
            <p:cNvCxnSpPr>
              <a:stCxn id="933" idx="1"/>
              <a:endCxn id="930" idx="4"/>
            </p:cNvCxnSpPr>
            <p:nvPr/>
          </p:nvCxnSpPr>
          <p:spPr>
            <a:xfrm rot="10800000">
              <a:off x="-204683" y="2092223"/>
              <a:ext cx="184800" cy="327600"/>
            </a:xfrm>
            <a:prstGeom prst="straightConnector1">
              <a:avLst/>
            </a:prstGeom>
            <a:noFill/>
            <a:ln w="9525" cap="flat" cmpd="sng">
              <a:solidFill>
                <a:srgbClr val="A5A5A5"/>
              </a:solidFill>
              <a:prstDash val="dash"/>
              <a:round/>
              <a:headEnd type="none" w="med" len="med"/>
              <a:tailEnd type="triangle" w="med" len="med"/>
            </a:ln>
          </p:spPr>
        </p:cxnSp>
        <p:cxnSp>
          <p:nvCxnSpPr>
            <p:cNvPr id="944" name="Google Shape;944;p41"/>
            <p:cNvCxnSpPr>
              <a:stCxn id="931" idx="4"/>
              <a:endCxn id="933" idx="7"/>
            </p:cNvCxnSpPr>
            <p:nvPr/>
          </p:nvCxnSpPr>
          <p:spPr>
            <a:xfrm flipH="1">
              <a:off x="182245" y="2092226"/>
              <a:ext cx="356100" cy="327600"/>
            </a:xfrm>
            <a:prstGeom prst="straightConnector1">
              <a:avLst/>
            </a:prstGeom>
            <a:noFill/>
            <a:ln w="9525" cap="flat" cmpd="sng">
              <a:solidFill>
                <a:srgbClr val="A5A5A5"/>
              </a:solidFill>
              <a:prstDash val="dash"/>
              <a:round/>
              <a:headEnd type="none" w="med" len="med"/>
              <a:tailEnd type="triangle" w="med" len="med"/>
            </a:ln>
          </p:spPr>
        </p:cxnSp>
        <p:cxnSp>
          <p:nvCxnSpPr>
            <p:cNvPr id="945" name="Google Shape;945;p41"/>
            <p:cNvCxnSpPr>
              <a:stCxn id="927" idx="5"/>
              <a:endCxn id="932"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946" name="Google Shape;946;p41"/>
            <p:cNvCxnSpPr>
              <a:stCxn id="927" idx="4"/>
              <a:endCxn id="929"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947" name="Google Shape;947;p41"/>
            <p:cNvCxnSpPr>
              <a:stCxn id="929" idx="5"/>
              <a:endCxn id="932"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948" name="Google Shape;948;p41"/>
            <p:cNvCxnSpPr>
              <a:stCxn id="932" idx="3"/>
              <a:endCxn id="928"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949" name="Google Shape;949;p41"/>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50" name="Google Shape;950;p41"/>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51" name="Google Shape;951;p41"/>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952" name="Google Shape;952;p41"/>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953" name="Google Shape;953;p41"/>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954" name="Google Shape;954;p41"/>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55" name="Google Shape;955;p41"/>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956" name="Google Shape;956;p41"/>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957" name="Google Shape;957;p41"/>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958" name="Google Shape;958;p41"/>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959" name="Google Shape;959;p41"/>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960" name="Google Shape;960;p41"/>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961" name="Google Shape;961;p41"/>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62" name="Google Shape;962;p41"/>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963" name="Google Shape;963;p41"/>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964" name="Google Shape;964;p41"/>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965" name="Google Shape;965;p41"/>
            <p:cNvSpPr txBox="1"/>
            <p:nvPr/>
          </p:nvSpPr>
          <p:spPr>
            <a:xfrm>
              <a:off x="-477173" y="160937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66" name="Google Shape;966;p41"/>
            <p:cNvSpPr txBox="1"/>
            <p:nvPr/>
          </p:nvSpPr>
          <p:spPr>
            <a:xfrm>
              <a:off x="248635" y="162332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967" name="Google Shape;967;p41"/>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968" name="Google Shape;968;p41"/>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69" name="Google Shape;969;p41"/>
            <p:cNvSpPr txBox="1"/>
            <p:nvPr/>
          </p:nvSpPr>
          <p:spPr>
            <a:xfrm>
              <a:off x="-122920" y="216935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970" name="Google Shape;970;p41"/>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11??</a:t>
              </a:r>
              <a:endParaRPr sz="2000">
                <a:solidFill>
                  <a:srgbClr val="FF0000"/>
                </a:solidFill>
                <a:latin typeface="Calibri"/>
                <a:ea typeface="Calibri"/>
                <a:cs typeface="Calibri"/>
                <a:sym typeface="Calibri"/>
              </a:endParaRPr>
            </a:p>
          </p:txBody>
        </p:sp>
        <p:sp>
          <p:nvSpPr>
            <p:cNvPr id="971" name="Google Shape;971;p41"/>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972" name="Google Shape;972;p41"/>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973" name="Google Shape;973;p41"/>
          <p:cNvGraphicFramePr/>
          <p:nvPr>
            <p:extLst>
              <p:ext uri="{D42A27DB-BD31-4B8C-83A1-F6EECF244321}">
                <p14:modId xmlns:p14="http://schemas.microsoft.com/office/powerpoint/2010/main" val="733028951"/>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Quattrocento Sans"/>
                          <a:ea typeface="Quattrocento Sans"/>
                          <a:cs typeface="Quattrocento Sans"/>
                          <a:sym typeface="Quattrocento Sans"/>
                        </a:rPr>
                        <a:t>11</a:t>
                      </a:r>
                      <a:endParaRPr sz="1600" b="1" i="0" u="none" strike="noStrike" cap="none" dirty="0">
                        <a:solidFill>
                          <a:srgbClr val="FF0000"/>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dirty="0">
                          <a:solidFill>
                            <a:srgbClr val="FF0000"/>
                          </a:solidFill>
                          <a:latin typeface="Quattrocento Sans"/>
                          <a:ea typeface="Quattrocento Sans"/>
                          <a:cs typeface="Quattrocento Sans"/>
                          <a:sym typeface="Quattrocento Sans"/>
                        </a:rPr>
                        <a:t>G</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8</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7</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F</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974" name="Google Shape;974;p41"/>
          <p:cNvSpPr txBox="1"/>
          <p:nvPr/>
        </p:nvSpPr>
        <p:spPr>
          <a:xfrm>
            <a:off x="1516675" y="4883675"/>
            <a:ext cx="39594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 H, G</a:t>
            </a:r>
            <a:endParaRPr dirty="0">
              <a:latin typeface="Quattrocento Sans"/>
              <a:ea typeface="Quattrocento Sans"/>
              <a:cs typeface="Quattrocento Sans"/>
              <a:sym typeface="Quattrocento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42"/>
          <p:cNvSpPr/>
          <p:nvPr/>
        </p:nvSpPr>
        <p:spPr>
          <a:xfrm>
            <a:off x="1741251" y="1361872"/>
            <a:ext cx="4893013" cy="2402732"/>
          </a:xfrm>
          <a:custGeom>
            <a:avLst/>
            <a:gdLst/>
            <a:ahLst/>
            <a:cxnLst/>
            <a:rect l="l" t="t" r="r" b="b"/>
            <a:pathLst>
              <a:path w="4893013" h="2402732" extrusionOk="0">
                <a:moveTo>
                  <a:pt x="4056434" y="58366"/>
                </a:moveTo>
                <a:cubicBezTo>
                  <a:pt x="3817251" y="92536"/>
                  <a:pt x="3993865" y="71004"/>
                  <a:pt x="3463047" y="58366"/>
                </a:cubicBezTo>
                <a:lnTo>
                  <a:pt x="3171217" y="48639"/>
                </a:lnTo>
                <a:lnTo>
                  <a:pt x="2441643" y="38911"/>
                </a:lnTo>
                <a:cubicBezTo>
                  <a:pt x="2057186" y="16295"/>
                  <a:pt x="2534342" y="43325"/>
                  <a:pt x="2033081" y="19456"/>
                </a:cubicBezTo>
                <a:cubicBezTo>
                  <a:pt x="1977925" y="16830"/>
                  <a:pt x="1922925" y="10414"/>
                  <a:pt x="1867711" y="9728"/>
                </a:cubicBezTo>
                <a:lnTo>
                  <a:pt x="466928" y="0"/>
                </a:lnTo>
                <a:cubicBezTo>
                  <a:pt x="402077" y="3243"/>
                  <a:pt x="337063" y="4103"/>
                  <a:pt x="272375" y="9728"/>
                </a:cubicBezTo>
                <a:cubicBezTo>
                  <a:pt x="262160" y="10616"/>
                  <a:pt x="252156" y="14476"/>
                  <a:pt x="243192" y="19456"/>
                </a:cubicBezTo>
                <a:cubicBezTo>
                  <a:pt x="210045" y="37871"/>
                  <a:pt x="157922" y="74401"/>
                  <a:pt x="136187" y="107005"/>
                </a:cubicBezTo>
                <a:cubicBezTo>
                  <a:pt x="129702" y="116733"/>
                  <a:pt x="121480" y="125504"/>
                  <a:pt x="116732" y="136188"/>
                </a:cubicBezTo>
                <a:cubicBezTo>
                  <a:pt x="70430" y="240369"/>
                  <a:pt x="121850" y="157695"/>
                  <a:pt x="77821" y="223737"/>
                </a:cubicBezTo>
                <a:lnTo>
                  <a:pt x="58366" y="282102"/>
                </a:lnTo>
                <a:lnTo>
                  <a:pt x="48638" y="311285"/>
                </a:lnTo>
                <a:cubicBezTo>
                  <a:pt x="19338" y="516398"/>
                  <a:pt x="38535" y="362822"/>
                  <a:pt x="29183" y="797668"/>
                </a:cubicBezTo>
                <a:cubicBezTo>
                  <a:pt x="25696" y="959791"/>
                  <a:pt x="25141" y="1121991"/>
                  <a:pt x="19455" y="1284051"/>
                </a:cubicBezTo>
                <a:cubicBezTo>
                  <a:pt x="18651" y="1306965"/>
                  <a:pt x="12260" y="1329357"/>
                  <a:pt x="9728" y="1352145"/>
                </a:cubicBezTo>
                <a:cubicBezTo>
                  <a:pt x="5773" y="1387741"/>
                  <a:pt x="3243" y="1423481"/>
                  <a:pt x="0" y="1459149"/>
                </a:cubicBezTo>
                <a:cubicBezTo>
                  <a:pt x="3243" y="1595336"/>
                  <a:pt x="3936" y="1731608"/>
                  <a:pt x="9728" y="1867711"/>
                </a:cubicBezTo>
                <a:cubicBezTo>
                  <a:pt x="9946" y="1872840"/>
                  <a:pt x="25254" y="1946092"/>
                  <a:pt x="29183" y="1955260"/>
                </a:cubicBezTo>
                <a:cubicBezTo>
                  <a:pt x="33788" y="1966006"/>
                  <a:pt x="42838" y="1974292"/>
                  <a:pt x="48638" y="1984443"/>
                </a:cubicBezTo>
                <a:cubicBezTo>
                  <a:pt x="69106" y="2020263"/>
                  <a:pt x="75278" y="2049993"/>
                  <a:pt x="107004" y="2081719"/>
                </a:cubicBezTo>
                <a:cubicBezTo>
                  <a:pt x="140114" y="2114829"/>
                  <a:pt x="156387" y="2135687"/>
                  <a:pt x="194553" y="2159541"/>
                </a:cubicBezTo>
                <a:cubicBezTo>
                  <a:pt x="206850" y="2167227"/>
                  <a:pt x="220494" y="2172511"/>
                  <a:pt x="233464" y="2178996"/>
                </a:cubicBezTo>
                <a:cubicBezTo>
                  <a:pt x="243192" y="2188724"/>
                  <a:pt x="250181" y="2202361"/>
                  <a:pt x="262647" y="2208179"/>
                </a:cubicBezTo>
                <a:cubicBezTo>
                  <a:pt x="306492" y="2228640"/>
                  <a:pt x="394780" y="2250737"/>
                  <a:pt x="447472" y="2266545"/>
                </a:cubicBezTo>
                <a:cubicBezTo>
                  <a:pt x="457293" y="2269491"/>
                  <a:pt x="466796" y="2273456"/>
                  <a:pt x="476655" y="2276273"/>
                </a:cubicBezTo>
                <a:cubicBezTo>
                  <a:pt x="489510" y="2279946"/>
                  <a:pt x="502711" y="2282327"/>
                  <a:pt x="515566" y="2286000"/>
                </a:cubicBezTo>
                <a:cubicBezTo>
                  <a:pt x="525425" y="2288817"/>
                  <a:pt x="534661" y="2293894"/>
                  <a:pt x="544749" y="2295728"/>
                </a:cubicBezTo>
                <a:cubicBezTo>
                  <a:pt x="570470" y="2300405"/>
                  <a:pt x="596783" y="2301158"/>
                  <a:pt x="622570" y="2305456"/>
                </a:cubicBezTo>
                <a:cubicBezTo>
                  <a:pt x="635758" y="2307654"/>
                  <a:pt x="648430" y="2312283"/>
                  <a:pt x="661481" y="2315183"/>
                </a:cubicBezTo>
                <a:cubicBezTo>
                  <a:pt x="677621" y="2318770"/>
                  <a:pt x="693979" y="2321324"/>
                  <a:pt x="710119" y="2324911"/>
                </a:cubicBezTo>
                <a:cubicBezTo>
                  <a:pt x="723170" y="2327811"/>
                  <a:pt x="735842" y="2332441"/>
                  <a:pt x="749030" y="2334639"/>
                </a:cubicBezTo>
                <a:cubicBezTo>
                  <a:pt x="775750" y="2339092"/>
                  <a:pt x="890990" y="2351493"/>
                  <a:pt x="914400" y="2354094"/>
                </a:cubicBezTo>
                <a:cubicBezTo>
                  <a:pt x="924128" y="2357337"/>
                  <a:pt x="933635" y="2361335"/>
                  <a:pt x="943583" y="2363822"/>
                </a:cubicBezTo>
                <a:cubicBezTo>
                  <a:pt x="984065" y="2373942"/>
                  <a:pt x="1029243" y="2378982"/>
                  <a:pt x="1070043" y="2383277"/>
                </a:cubicBezTo>
                <a:cubicBezTo>
                  <a:pt x="1105661" y="2387026"/>
                  <a:pt x="1141241" y="2392182"/>
                  <a:pt x="1177047" y="2393005"/>
                </a:cubicBezTo>
                <a:lnTo>
                  <a:pt x="1916349" y="2402732"/>
                </a:lnTo>
                <a:lnTo>
                  <a:pt x="2568102" y="2393005"/>
                </a:lnTo>
                <a:cubicBezTo>
                  <a:pt x="2597454" y="2392233"/>
                  <a:pt x="2626434" y="2386199"/>
                  <a:pt x="2655651" y="2383277"/>
                </a:cubicBezTo>
                <a:cubicBezTo>
                  <a:pt x="2691288" y="2379713"/>
                  <a:pt x="2727141" y="2378181"/>
                  <a:pt x="2762655" y="2373549"/>
                </a:cubicBezTo>
                <a:cubicBezTo>
                  <a:pt x="3181557" y="2318910"/>
                  <a:pt x="2636820" y="2381047"/>
                  <a:pt x="2966936" y="2344366"/>
                </a:cubicBezTo>
                <a:cubicBezTo>
                  <a:pt x="3050335" y="2323518"/>
                  <a:pt x="2992612" y="2336530"/>
                  <a:pt x="3142034" y="2315183"/>
                </a:cubicBezTo>
                <a:lnTo>
                  <a:pt x="3142034" y="2315183"/>
                </a:lnTo>
                <a:cubicBezTo>
                  <a:pt x="3158247" y="2311941"/>
                  <a:pt x="3174532" y="2309043"/>
                  <a:pt x="3190672" y="2305456"/>
                </a:cubicBezTo>
                <a:cubicBezTo>
                  <a:pt x="3203723" y="2302556"/>
                  <a:pt x="3216473" y="2298350"/>
                  <a:pt x="3229583" y="2295728"/>
                </a:cubicBezTo>
                <a:cubicBezTo>
                  <a:pt x="3272926" y="2287059"/>
                  <a:pt x="3294872" y="2286702"/>
                  <a:pt x="3336587" y="2276273"/>
                </a:cubicBezTo>
                <a:cubicBezTo>
                  <a:pt x="3346535" y="2273786"/>
                  <a:pt x="3355656" y="2268231"/>
                  <a:pt x="3365770" y="2266545"/>
                </a:cubicBezTo>
                <a:cubicBezTo>
                  <a:pt x="3394733" y="2261718"/>
                  <a:pt x="3424136" y="2260060"/>
                  <a:pt x="3453319" y="2256817"/>
                </a:cubicBezTo>
                <a:cubicBezTo>
                  <a:pt x="3466289" y="2253575"/>
                  <a:pt x="3479942" y="2252356"/>
                  <a:pt x="3492230" y="2247090"/>
                </a:cubicBezTo>
                <a:cubicBezTo>
                  <a:pt x="3502976" y="2242485"/>
                  <a:pt x="3510956" y="2232863"/>
                  <a:pt x="3521413" y="2227634"/>
                </a:cubicBezTo>
                <a:cubicBezTo>
                  <a:pt x="3530584" y="2223048"/>
                  <a:pt x="3540868" y="2221149"/>
                  <a:pt x="3550596" y="2217907"/>
                </a:cubicBezTo>
                <a:cubicBezTo>
                  <a:pt x="3560324" y="2211422"/>
                  <a:pt x="3569322" y="2203680"/>
                  <a:pt x="3579779" y="2198451"/>
                </a:cubicBezTo>
                <a:cubicBezTo>
                  <a:pt x="3588950" y="2193865"/>
                  <a:pt x="3599999" y="2193704"/>
                  <a:pt x="3608962" y="2188724"/>
                </a:cubicBezTo>
                <a:cubicBezTo>
                  <a:pt x="3703724" y="2136079"/>
                  <a:pt x="3630194" y="2159097"/>
                  <a:pt x="3706238" y="2140085"/>
                </a:cubicBezTo>
                <a:cubicBezTo>
                  <a:pt x="3712723" y="2133600"/>
                  <a:pt x="3718357" y="2126133"/>
                  <a:pt x="3725694" y="2120630"/>
                </a:cubicBezTo>
                <a:cubicBezTo>
                  <a:pt x="3744400" y="2106601"/>
                  <a:pt x="3767526" y="2098253"/>
                  <a:pt x="3784060" y="2081719"/>
                </a:cubicBezTo>
                <a:lnTo>
                  <a:pt x="3832698" y="2033081"/>
                </a:lnTo>
                <a:cubicBezTo>
                  <a:pt x="3842426" y="2023353"/>
                  <a:pt x="3850875" y="2012152"/>
                  <a:pt x="3861881" y="2003898"/>
                </a:cubicBezTo>
                <a:lnTo>
                  <a:pt x="3900792" y="1974715"/>
                </a:lnTo>
                <a:cubicBezTo>
                  <a:pt x="3935041" y="1923340"/>
                  <a:pt x="3902849" y="1964614"/>
                  <a:pt x="3959158" y="1916349"/>
                </a:cubicBezTo>
                <a:cubicBezTo>
                  <a:pt x="4014370" y="1869024"/>
                  <a:pt x="3959406" y="1901633"/>
                  <a:pt x="4027251" y="1867711"/>
                </a:cubicBezTo>
                <a:cubicBezTo>
                  <a:pt x="4036979" y="1857983"/>
                  <a:pt x="4045239" y="1846524"/>
                  <a:pt x="4056434" y="1838528"/>
                </a:cubicBezTo>
                <a:cubicBezTo>
                  <a:pt x="4068234" y="1830099"/>
                  <a:pt x="4084205" y="1828356"/>
                  <a:pt x="4095345" y="1819073"/>
                </a:cubicBezTo>
                <a:cubicBezTo>
                  <a:pt x="4104326" y="1811589"/>
                  <a:pt x="4106533" y="1798157"/>
                  <a:pt x="4114800" y="1789890"/>
                </a:cubicBezTo>
                <a:cubicBezTo>
                  <a:pt x="4204873" y="1699816"/>
                  <a:pt x="4077537" y="1852817"/>
                  <a:pt x="4173166" y="1741251"/>
                </a:cubicBezTo>
                <a:cubicBezTo>
                  <a:pt x="4183717" y="1728942"/>
                  <a:pt x="4191578" y="1714458"/>
                  <a:pt x="4202349" y="1702341"/>
                </a:cubicBezTo>
                <a:cubicBezTo>
                  <a:pt x="4217582" y="1685204"/>
                  <a:pt x="4240733" y="1674210"/>
                  <a:pt x="4250987" y="1653702"/>
                </a:cubicBezTo>
                <a:cubicBezTo>
                  <a:pt x="4257472" y="1640732"/>
                  <a:pt x="4261260" y="1626015"/>
                  <a:pt x="4270443" y="1614792"/>
                </a:cubicBezTo>
                <a:cubicBezTo>
                  <a:pt x="4290770" y="1589948"/>
                  <a:pt x="4315838" y="1569396"/>
                  <a:pt x="4338536" y="1546698"/>
                </a:cubicBezTo>
                <a:cubicBezTo>
                  <a:pt x="4345021" y="1540213"/>
                  <a:pt x="4352489" y="1534580"/>
                  <a:pt x="4357992" y="1527243"/>
                </a:cubicBezTo>
                <a:cubicBezTo>
                  <a:pt x="4367720" y="1514273"/>
                  <a:pt x="4375711" y="1499796"/>
                  <a:pt x="4387175" y="1488332"/>
                </a:cubicBezTo>
                <a:cubicBezTo>
                  <a:pt x="4398639" y="1476868"/>
                  <a:pt x="4414621" y="1470613"/>
                  <a:pt x="4426085" y="1459149"/>
                </a:cubicBezTo>
                <a:cubicBezTo>
                  <a:pt x="4437549" y="1447685"/>
                  <a:pt x="4444592" y="1432440"/>
                  <a:pt x="4455268" y="1420239"/>
                </a:cubicBezTo>
                <a:cubicBezTo>
                  <a:pt x="4467347" y="1406435"/>
                  <a:pt x="4494179" y="1381328"/>
                  <a:pt x="4494179" y="1381328"/>
                </a:cubicBezTo>
                <a:cubicBezTo>
                  <a:pt x="4500664" y="1368358"/>
                  <a:pt x="4505948" y="1354714"/>
                  <a:pt x="4513634" y="1342417"/>
                </a:cubicBezTo>
                <a:cubicBezTo>
                  <a:pt x="4548448" y="1286714"/>
                  <a:pt x="4534822" y="1322362"/>
                  <a:pt x="4562272" y="1274324"/>
                </a:cubicBezTo>
                <a:cubicBezTo>
                  <a:pt x="4569467" y="1261733"/>
                  <a:pt x="4574533" y="1248004"/>
                  <a:pt x="4581728" y="1235413"/>
                </a:cubicBezTo>
                <a:cubicBezTo>
                  <a:pt x="4595785" y="1210814"/>
                  <a:pt x="4614126" y="1190519"/>
                  <a:pt x="4630366" y="1167319"/>
                </a:cubicBezTo>
                <a:cubicBezTo>
                  <a:pt x="4643775" y="1148164"/>
                  <a:pt x="4656307" y="1128409"/>
                  <a:pt x="4669277" y="1108954"/>
                </a:cubicBezTo>
                <a:lnTo>
                  <a:pt x="4708187" y="1050588"/>
                </a:lnTo>
                <a:cubicBezTo>
                  <a:pt x="4714672" y="1040860"/>
                  <a:pt x="4722415" y="1031862"/>
                  <a:pt x="4727643" y="1021405"/>
                </a:cubicBezTo>
                <a:cubicBezTo>
                  <a:pt x="4740613" y="995464"/>
                  <a:pt x="4757381" y="971097"/>
                  <a:pt x="4766553" y="943583"/>
                </a:cubicBezTo>
                <a:cubicBezTo>
                  <a:pt x="4769796" y="933855"/>
                  <a:pt x="4771695" y="923571"/>
                  <a:pt x="4776281" y="914400"/>
                </a:cubicBezTo>
                <a:cubicBezTo>
                  <a:pt x="4781509" y="903943"/>
                  <a:pt x="4790988" y="895900"/>
                  <a:pt x="4795736" y="885217"/>
                </a:cubicBezTo>
                <a:cubicBezTo>
                  <a:pt x="4795747" y="885192"/>
                  <a:pt x="4820051" y="812273"/>
                  <a:pt x="4824919" y="797668"/>
                </a:cubicBezTo>
                <a:cubicBezTo>
                  <a:pt x="4828162" y="787940"/>
                  <a:pt x="4828959" y="777017"/>
                  <a:pt x="4834647" y="768485"/>
                </a:cubicBezTo>
                <a:lnTo>
                  <a:pt x="4854102" y="739302"/>
                </a:lnTo>
                <a:cubicBezTo>
                  <a:pt x="4857345" y="726332"/>
                  <a:pt x="4860157" y="713247"/>
                  <a:pt x="4863830" y="700392"/>
                </a:cubicBezTo>
                <a:cubicBezTo>
                  <a:pt x="4866647" y="690533"/>
                  <a:pt x="4871252" y="681200"/>
                  <a:pt x="4873558" y="671209"/>
                </a:cubicBezTo>
                <a:cubicBezTo>
                  <a:pt x="4880994" y="638988"/>
                  <a:pt x="4893013" y="573932"/>
                  <a:pt x="4893013" y="573932"/>
                </a:cubicBezTo>
                <a:cubicBezTo>
                  <a:pt x="4891701" y="551623"/>
                  <a:pt x="4897174" y="400212"/>
                  <a:pt x="4863830" y="350196"/>
                </a:cubicBezTo>
                <a:cubicBezTo>
                  <a:pt x="4857345" y="340468"/>
                  <a:pt x="4849603" y="331470"/>
                  <a:pt x="4844375" y="321013"/>
                </a:cubicBezTo>
                <a:cubicBezTo>
                  <a:pt x="4824478" y="281219"/>
                  <a:pt x="4847714" y="299814"/>
                  <a:pt x="4815192" y="262647"/>
                </a:cubicBezTo>
                <a:cubicBezTo>
                  <a:pt x="4800093" y="245392"/>
                  <a:pt x="4785631" y="226727"/>
                  <a:pt x="4766553" y="214009"/>
                </a:cubicBezTo>
                <a:lnTo>
                  <a:pt x="4679004" y="155643"/>
                </a:lnTo>
                <a:lnTo>
                  <a:pt x="4649821" y="136188"/>
                </a:lnTo>
                <a:cubicBezTo>
                  <a:pt x="4640093" y="129703"/>
                  <a:pt x="4631980" y="119567"/>
                  <a:pt x="4620638" y="116732"/>
                </a:cubicBezTo>
                <a:cubicBezTo>
                  <a:pt x="4607668" y="113490"/>
                  <a:pt x="4594411" y="111233"/>
                  <a:pt x="4581728" y="107005"/>
                </a:cubicBezTo>
                <a:cubicBezTo>
                  <a:pt x="4520011" y="86433"/>
                  <a:pt x="4551744" y="91490"/>
                  <a:pt x="4503906" y="77822"/>
                </a:cubicBezTo>
                <a:cubicBezTo>
                  <a:pt x="4491051" y="74149"/>
                  <a:pt x="4477801" y="71936"/>
                  <a:pt x="4464996" y="68094"/>
                </a:cubicBezTo>
                <a:cubicBezTo>
                  <a:pt x="4445353" y="62201"/>
                  <a:pt x="4426085" y="55124"/>
                  <a:pt x="4406630" y="48639"/>
                </a:cubicBezTo>
                <a:cubicBezTo>
                  <a:pt x="4396902" y="45396"/>
                  <a:pt x="4387395" y="41398"/>
                  <a:pt x="4377447" y="38911"/>
                </a:cubicBezTo>
                <a:lnTo>
                  <a:pt x="4338536" y="29183"/>
                </a:lnTo>
                <a:cubicBezTo>
                  <a:pt x="4267200" y="32426"/>
                  <a:pt x="4195727" y="33434"/>
                  <a:pt x="4124528" y="38911"/>
                </a:cubicBezTo>
                <a:cubicBezTo>
                  <a:pt x="4111198" y="39936"/>
                  <a:pt x="4085617" y="48639"/>
                  <a:pt x="4056434" y="58366"/>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82" name="Google Shape;982;p42"/>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a:t>
            </a:r>
            <a:endParaRPr dirty="0"/>
          </a:p>
        </p:txBody>
      </p:sp>
      <p:grpSp>
        <p:nvGrpSpPr>
          <p:cNvPr id="983" name="Google Shape;983;p42"/>
          <p:cNvGrpSpPr/>
          <p:nvPr/>
        </p:nvGrpSpPr>
        <p:grpSpPr>
          <a:xfrm>
            <a:off x="1751501" y="1368475"/>
            <a:ext cx="4726715" cy="2331624"/>
            <a:chOff x="-2863816" y="1556555"/>
            <a:chExt cx="3545036" cy="1748718"/>
          </a:xfrm>
        </p:grpSpPr>
        <p:sp>
          <p:nvSpPr>
            <p:cNvPr id="984" name="Google Shape;984;p42"/>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985" name="Google Shape;985;p42"/>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986" name="Google Shape;986;p42"/>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987" name="Google Shape;987;p42"/>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988" name="Google Shape;988;p42"/>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989" name="Google Shape;989;p42"/>
            <p:cNvSpPr/>
            <p:nvPr/>
          </p:nvSpPr>
          <p:spPr>
            <a:xfrm>
              <a:off x="39547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H</a:t>
              </a:r>
              <a:endParaRPr/>
            </a:p>
          </p:txBody>
        </p:sp>
        <p:sp>
          <p:nvSpPr>
            <p:cNvPr id="990" name="Google Shape;990;p42"/>
            <p:cNvSpPr/>
            <p:nvPr/>
          </p:nvSpPr>
          <p:spPr>
            <a:xfrm>
              <a:off x="-804680" y="28351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E</a:t>
              </a:r>
              <a:endParaRPr/>
            </a:p>
          </p:txBody>
        </p:sp>
        <p:sp>
          <p:nvSpPr>
            <p:cNvPr id="991" name="Google Shape;991;p42"/>
            <p:cNvSpPr/>
            <p:nvPr/>
          </p:nvSpPr>
          <p:spPr>
            <a:xfrm>
              <a:off x="-61730" y="23779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G</a:t>
              </a:r>
              <a:endParaRPr/>
            </a:p>
          </p:txBody>
        </p:sp>
        <p:cxnSp>
          <p:nvCxnSpPr>
            <p:cNvPr id="992" name="Google Shape;992;p42"/>
            <p:cNvCxnSpPr>
              <a:stCxn id="984" idx="6"/>
              <a:endCxn id="987"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993" name="Google Shape;993;p42"/>
            <p:cNvCxnSpPr>
              <a:stCxn id="987" idx="2"/>
              <a:endCxn id="984"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994" name="Google Shape;994;p42"/>
            <p:cNvCxnSpPr>
              <a:stCxn id="991" idx="2"/>
              <a:endCxn id="990" idx="0"/>
            </p:cNvCxnSpPr>
            <p:nvPr/>
          </p:nvCxnSpPr>
          <p:spPr>
            <a:xfrm flipH="1">
              <a:off x="-661730" y="25208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995" name="Google Shape;995;p42"/>
            <p:cNvCxnSpPr>
              <a:stCxn id="990" idx="6"/>
              <a:endCxn id="991" idx="4"/>
            </p:cNvCxnSpPr>
            <p:nvPr/>
          </p:nvCxnSpPr>
          <p:spPr>
            <a:xfrm rot="10800000" flipH="1">
              <a:off x="-518930" y="26636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996" name="Google Shape;996;p42"/>
            <p:cNvCxnSpPr>
              <a:stCxn id="984" idx="3"/>
              <a:endCxn id="986"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997" name="Google Shape;997;p42"/>
            <p:cNvCxnSpPr>
              <a:stCxn id="986" idx="6"/>
              <a:endCxn id="987"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998" name="Google Shape;998;p42"/>
            <p:cNvCxnSpPr>
              <a:stCxn id="984" idx="7"/>
              <a:endCxn id="985"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999" name="Google Shape;999;p42"/>
            <p:cNvCxnSpPr>
              <a:stCxn id="985" idx="6"/>
              <a:endCxn id="988"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1000" name="Google Shape;1000;p42"/>
            <p:cNvCxnSpPr>
              <a:stCxn id="988" idx="6"/>
              <a:endCxn id="989"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1001" name="Google Shape;1001;p42"/>
            <p:cNvCxnSpPr>
              <a:stCxn id="991" idx="1"/>
              <a:endCxn id="988" idx="4"/>
            </p:cNvCxnSpPr>
            <p:nvPr/>
          </p:nvCxnSpPr>
          <p:spPr>
            <a:xfrm rot="10800000">
              <a:off x="-204683" y="2092223"/>
              <a:ext cx="184800" cy="327600"/>
            </a:xfrm>
            <a:prstGeom prst="straightConnector1">
              <a:avLst/>
            </a:prstGeom>
            <a:noFill/>
            <a:ln w="9525" cap="flat" cmpd="sng">
              <a:solidFill>
                <a:srgbClr val="A5A5A5"/>
              </a:solidFill>
              <a:prstDash val="dash"/>
              <a:round/>
              <a:headEnd type="none" w="med" len="med"/>
              <a:tailEnd type="triangle" w="med" len="med"/>
            </a:ln>
          </p:spPr>
        </p:cxnSp>
        <p:cxnSp>
          <p:nvCxnSpPr>
            <p:cNvPr id="1002" name="Google Shape;1002;p42"/>
            <p:cNvCxnSpPr>
              <a:stCxn id="989" idx="4"/>
              <a:endCxn id="991" idx="7"/>
            </p:cNvCxnSpPr>
            <p:nvPr/>
          </p:nvCxnSpPr>
          <p:spPr>
            <a:xfrm flipH="1">
              <a:off x="182245" y="2092226"/>
              <a:ext cx="356100" cy="327600"/>
            </a:xfrm>
            <a:prstGeom prst="straightConnector1">
              <a:avLst/>
            </a:prstGeom>
            <a:noFill/>
            <a:ln w="9525" cap="flat" cmpd="sng">
              <a:solidFill>
                <a:srgbClr val="A5A5A5"/>
              </a:solidFill>
              <a:prstDash val="dash"/>
              <a:round/>
              <a:headEnd type="none" w="med" len="med"/>
              <a:tailEnd type="triangle" w="med" len="med"/>
            </a:ln>
          </p:spPr>
        </p:cxnSp>
        <p:cxnSp>
          <p:nvCxnSpPr>
            <p:cNvPr id="1003" name="Google Shape;1003;p42"/>
            <p:cNvCxnSpPr>
              <a:stCxn id="985" idx="5"/>
              <a:endCxn id="990"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1004" name="Google Shape;1004;p42"/>
            <p:cNvCxnSpPr>
              <a:stCxn id="985" idx="4"/>
              <a:endCxn id="987"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1005" name="Google Shape;1005;p42"/>
            <p:cNvCxnSpPr>
              <a:stCxn id="987" idx="5"/>
              <a:endCxn id="990"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1006" name="Google Shape;1006;p42"/>
            <p:cNvCxnSpPr>
              <a:stCxn id="990" idx="3"/>
              <a:endCxn id="986" idx="5"/>
            </p:cNvCxnSpPr>
            <p:nvPr/>
          </p:nvCxnSpPr>
          <p:spPr>
            <a:xfrm rot="10800000">
              <a:off x="-2446733" y="2964779"/>
              <a:ext cx="1683900" cy="114300"/>
            </a:xfrm>
            <a:prstGeom prst="straightConnector1">
              <a:avLst/>
            </a:prstGeom>
            <a:noFill/>
            <a:ln w="9525" cap="flat" cmpd="sng">
              <a:solidFill>
                <a:srgbClr val="A5A5A5"/>
              </a:solidFill>
              <a:prstDash val="dash"/>
              <a:round/>
              <a:headEnd type="none" w="med" len="med"/>
              <a:tailEnd type="triangle" w="med" len="med"/>
            </a:ln>
          </p:spPr>
        </p:cxnSp>
        <p:sp>
          <p:nvSpPr>
            <p:cNvPr id="1007" name="Google Shape;1007;p42"/>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08" name="Google Shape;1008;p42"/>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09" name="Google Shape;1009;p42"/>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1010" name="Google Shape;1010;p42"/>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11" name="Google Shape;1011;p42"/>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1012" name="Google Shape;1012;p42"/>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13" name="Google Shape;1013;p42"/>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1014" name="Google Shape;1014;p42"/>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15" name="Google Shape;1015;p42"/>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1016" name="Google Shape;1016;p42"/>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7</a:t>
              </a:r>
              <a:endParaRPr/>
            </a:p>
          </p:txBody>
        </p:sp>
        <p:sp>
          <p:nvSpPr>
            <p:cNvPr id="1017" name="Google Shape;1017;p42"/>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18" name="Google Shape;1018;p42"/>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1019" name="Google Shape;1019;p42"/>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20" name="Google Shape;1020;p42"/>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1021" name="Google Shape;1021;p42"/>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1022" name="Google Shape;1022;p42"/>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1023" name="Google Shape;1023;p42"/>
            <p:cNvSpPr txBox="1"/>
            <p:nvPr/>
          </p:nvSpPr>
          <p:spPr>
            <a:xfrm>
              <a:off x="-477173" y="160937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1024" name="Google Shape;1024;p42"/>
            <p:cNvSpPr txBox="1"/>
            <p:nvPr/>
          </p:nvSpPr>
          <p:spPr>
            <a:xfrm>
              <a:off x="248635" y="162332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1025" name="Google Shape;1025;p42"/>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1026" name="Google Shape;1026;p42"/>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1027" name="Google Shape;1027;p42"/>
            <p:cNvSpPr txBox="1"/>
            <p:nvPr/>
          </p:nvSpPr>
          <p:spPr>
            <a:xfrm>
              <a:off x="-122920" y="216935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1028" name="Google Shape;1028;p42"/>
            <p:cNvSpPr txBox="1"/>
            <p:nvPr/>
          </p:nvSpPr>
          <p:spPr>
            <a:xfrm>
              <a:off x="-865204" y="2562041"/>
              <a:ext cx="29479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11</a:t>
              </a:r>
              <a:endParaRPr sz="2000">
                <a:solidFill>
                  <a:srgbClr val="FF0000"/>
                </a:solidFill>
                <a:latin typeface="Calibri"/>
                <a:ea typeface="Calibri"/>
                <a:cs typeface="Calibri"/>
                <a:sym typeface="Calibri"/>
              </a:endParaRPr>
            </a:p>
          </p:txBody>
        </p:sp>
        <p:sp>
          <p:nvSpPr>
            <p:cNvPr id="1029" name="Google Shape;1029;p42"/>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030" name="Google Shape;1030;p42"/>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1031" name="Google Shape;1031;p42"/>
          <p:cNvGraphicFramePr/>
          <p:nvPr>
            <p:extLst>
              <p:ext uri="{D42A27DB-BD31-4B8C-83A1-F6EECF244321}">
                <p14:modId xmlns:p14="http://schemas.microsoft.com/office/powerpoint/2010/main" val="3053073704"/>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2"/>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11</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8</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7</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F</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1032" name="Google Shape;1032;p42"/>
          <p:cNvSpPr txBox="1"/>
          <p:nvPr/>
        </p:nvSpPr>
        <p:spPr>
          <a:xfrm>
            <a:off x="1352173" y="4883675"/>
            <a:ext cx="41235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 H, G, E</a:t>
            </a:r>
            <a:endParaRPr dirty="0">
              <a:latin typeface="Quattrocento Sans"/>
              <a:ea typeface="Quattrocento Sans"/>
              <a:cs typeface="Quattrocento Sans"/>
              <a:sym typeface="Quattrocento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43"/>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 Interpreting the Results</a:t>
            </a:r>
            <a:endParaRPr dirty="0"/>
          </a:p>
        </p:txBody>
      </p:sp>
      <p:sp>
        <p:nvSpPr>
          <p:cNvPr id="1040" name="Google Shape;1040;p43"/>
          <p:cNvSpPr txBox="1">
            <a:spLocks noGrp="1"/>
          </p:cNvSpPr>
          <p:nvPr>
            <p:ph type="body" idx="1"/>
          </p:nvPr>
        </p:nvSpPr>
        <p:spPr>
          <a:xfrm>
            <a:off x="6682150" y="1329375"/>
            <a:ext cx="5286600" cy="1506600"/>
          </a:xfrm>
          <a:prstGeom prst="rect">
            <a:avLst/>
          </a:prstGeom>
          <a:noFill/>
          <a:ln>
            <a:noFill/>
          </a:ln>
        </p:spPr>
        <p:txBody>
          <a:bodyPr spcFirstLastPara="1" wrap="square" lIns="45700" tIns="45700" rIns="45700" bIns="45700" anchor="t" anchorCtr="0">
            <a:normAutofit lnSpcReduction="10000"/>
          </a:bodyPr>
          <a:lstStyle/>
          <a:p>
            <a:pPr marL="0" lvl="0" indent="0" algn="l" rtl="0">
              <a:lnSpc>
                <a:spcPct val="90000"/>
              </a:lnSpc>
              <a:spcBef>
                <a:spcPts val="0"/>
              </a:spcBef>
              <a:spcAft>
                <a:spcPts val="0"/>
              </a:spcAft>
              <a:buSzPct val="100000"/>
              <a:buNone/>
            </a:pPr>
            <a:r>
              <a:rPr lang="en-US" sz="2000" dirty="0"/>
              <a:t>Now that we’re done, how do we get the path from A to E?</a:t>
            </a:r>
            <a:endParaRPr dirty="0"/>
          </a:p>
          <a:p>
            <a:pPr marL="91440" lvl="0" indent="-98425" algn="l" rtl="0">
              <a:lnSpc>
                <a:spcPct val="90000"/>
              </a:lnSpc>
              <a:spcBef>
                <a:spcPts val="1400"/>
              </a:spcBef>
              <a:spcAft>
                <a:spcPts val="0"/>
              </a:spcAft>
              <a:buSzPct val="100000"/>
              <a:buChar char="●"/>
            </a:pPr>
            <a:r>
              <a:rPr lang="en-US" sz="2000" dirty="0"/>
              <a:t>Follow PN </a:t>
            </a:r>
            <a:r>
              <a:rPr lang="en-US" sz="2000" dirty="0" err="1"/>
              <a:t>backpointers</a:t>
            </a:r>
            <a:r>
              <a:rPr lang="en-US" sz="2000" dirty="0"/>
              <a:t>!</a:t>
            </a:r>
            <a:endParaRPr dirty="0"/>
          </a:p>
          <a:p>
            <a:pPr marL="91440" lvl="0" indent="-98425" algn="l" rtl="0">
              <a:lnSpc>
                <a:spcPct val="90000"/>
              </a:lnSpc>
              <a:spcBef>
                <a:spcPts val="1400"/>
              </a:spcBef>
              <a:spcAft>
                <a:spcPts val="0"/>
              </a:spcAft>
              <a:buSzPct val="100000"/>
              <a:buChar char="●"/>
            </a:pPr>
            <a:r>
              <a:rPr lang="en-US" sz="2000" dirty="0"/>
              <a:t>SD and PN make up the </a:t>
            </a:r>
            <a:r>
              <a:rPr lang="en-US" sz="2000" b="1" dirty="0"/>
              <a:t>shortest path tree</a:t>
            </a:r>
            <a:endParaRPr sz="2000" dirty="0"/>
          </a:p>
          <a:p>
            <a:pPr marL="91440" lvl="0" indent="0" algn="l" rtl="0">
              <a:lnSpc>
                <a:spcPct val="90000"/>
              </a:lnSpc>
              <a:spcBef>
                <a:spcPts val="1400"/>
              </a:spcBef>
              <a:spcAft>
                <a:spcPts val="0"/>
              </a:spcAft>
              <a:buSzPct val="100000"/>
              <a:buNone/>
            </a:pPr>
            <a:endParaRPr sz="2000" dirty="0"/>
          </a:p>
        </p:txBody>
      </p:sp>
      <p:sp>
        <p:nvSpPr>
          <p:cNvPr id="1041" name="Google Shape;1041;p43"/>
          <p:cNvSpPr txBox="1"/>
          <p:nvPr/>
        </p:nvSpPr>
        <p:spPr>
          <a:xfrm>
            <a:off x="1352075" y="4883675"/>
            <a:ext cx="41235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 H, G, E</a:t>
            </a:r>
            <a:endParaRPr dirty="0">
              <a:latin typeface="Quattrocento Sans"/>
              <a:ea typeface="Quattrocento Sans"/>
              <a:cs typeface="Quattrocento Sans"/>
              <a:sym typeface="Quattrocento Sans"/>
            </a:endParaRPr>
          </a:p>
        </p:txBody>
      </p:sp>
      <p:grpSp>
        <p:nvGrpSpPr>
          <p:cNvPr id="1042" name="Google Shape;1042;p43"/>
          <p:cNvGrpSpPr/>
          <p:nvPr/>
        </p:nvGrpSpPr>
        <p:grpSpPr>
          <a:xfrm>
            <a:off x="1751501" y="1368475"/>
            <a:ext cx="4726715" cy="2331624"/>
            <a:chOff x="-2863816" y="1556555"/>
            <a:chExt cx="3545036" cy="1748718"/>
          </a:xfrm>
        </p:grpSpPr>
        <p:sp>
          <p:nvSpPr>
            <p:cNvPr id="1043" name="Google Shape;1043;p43"/>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1044" name="Google Shape;1044;p43"/>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1045" name="Google Shape;1045;p43"/>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1046" name="Google Shape;1046;p43"/>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1047" name="Google Shape;1047;p43"/>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1048" name="Google Shape;1048;p43"/>
            <p:cNvSpPr/>
            <p:nvPr/>
          </p:nvSpPr>
          <p:spPr>
            <a:xfrm>
              <a:off x="39547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H</a:t>
              </a:r>
              <a:endParaRPr/>
            </a:p>
          </p:txBody>
        </p:sp>
        <p:sp>
          <p:nvSpPr>
            <p:cNvPr id="1049" name="Google Shape;1049;p43"/>
            <p:cNvSpPr/>
            <p:nvPr/>
          </p:nvSpPr>
          <p:spPr>
            <a:xfrm>
              <a:off x="-804680" y="28351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E</a:t>
              </a:r>
              <a:endParaRPr/>
            </a:p>
          </p:txBody>
        </p:sp>
        <p:sp>
          <p:nvSpPr>
            <p:cNvPr id="1050" name="Google Shape;1050;p43"/>
            <p:cNvSpPr/>
            <p:nvPr/>
          </p:nvSpPr>
          <p:spPr>
            <a:xfrm>
              <a:off x="-61730" y="23779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G</a:t>
              </a:r>
              <a:endParaRPr/>
            </a:p>
          </p:txBody>
        </p:sp>
        <p:cxnSp>
          <p:nvCxnSpPr>
            <p:cNvPr id="1051" name="Google Shape;1051;p43"/>
            <p:cNvCxnSpPr>
              <a:stCxn id="1043" idx="6"/>
              <a:endCxn id="1046"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1052" name="Google Shape;1052;p43"/>
            <p:cNvCxnSpPr>
              <a:stCxn id="1046" idx="2"/>
              <a:endCxn id="1043"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1053" name="Google Shape;1053;p43"/>
            <p:cNvCxnSpPr>
              <a:stCxn id="1050" idx="2"/>
              <a:endCxn id="1049" idx="0"/>
            </p:cNvCxnSpPr>
            <p:nvPr/>
          </p:nvCxnSpPr>
          <p:spPr>
            <a:xfrm flipH="1">
              <a:off x="-661730" y="25208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1054" name="Google Shape;1054;p43"/>
            <p:cNvCxnSpPr>
              <a:stCxn id="1049" idx="6"/>
              <a:endCxn id="1050" idx="4"/>
            </p:cNvCxnSpPr>
            <p:nvPr/>
          </p:nvCxnSpPr>
          <p:spPr>
            <a:xfrm rot="10800000" flipH="1">
              <a:off x="-518930" y="26636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1055" name="Google Shape;1055;p43"/>
            <p:cNvCxnSpPr>
              <a:stCxn id="1043" idx="3"/>
              <a:endCxn id="1045"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1056" name="Google Shape;1056;p43"/>
            <p:cNvCxnSpPr>
              <a:stCxn id="1045" idx="6"/>
              <a:endCxn id="1046"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1057" name="Google Shape;1057;p43"/>
            <p:cNvCxnSpPr>
              <a:stCxn id="1043" idx="7"/>
              <a:endCxn id="1044"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1058" name="Google Shape;1058;p43"/>
            <p:cNvCxnSpPr>
              <a:stCxn id="1044" idx="6"/>
              <a:endCxn id="1047"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1059" name="Google Shape;1059;p43"/>
            <p:cNvCxnSpPr>
              <a:stCxn id="1047" idx="6"/>
              <a:endCxn id="1048"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1060" name="Google Shape;1060;p43"/>
            <p:cNvCxnSpPr>
              <a:stCxn id="1050" idx="1"/>
              <a:endCxn id="1047" idx="4"/>
            </p:cNvCxnSpPr>
            <p:nvPr/>
          </p:nvCxnSpPr>
          <p:spPr>
            <a:xfrm rot="10800000">
              <a:off x="-204683" y="2092223"/>
              <a:ext cx="184800" cy="327600"/>
            </a:xfrm>
            <a:prstGeom prst="straightConnector1">
              <a:avLst/>
            </a:prstGeom>
            <a:noFill/>
            <a:ln w="9525" cap="flat" cmpd="sng">
              <a:solidFill>
                <a:srgbClr val="A5A5A5"/>
              </a:solidFill>
              <a:prstDash val="dash"/>
              <a:round/>
              <a:headEnd type="none" w="med" len="med"/>
              <a:tailEnd type="triangle" w="med" len="med"/>
            </a:ln>
          </p:spPr>
        </p:cxnSp>
        <p:cxnSp>
          <p:nvCxnSpPr>
            <p:cNvPr id="1061" name="Google Shape;1061;p43"/>
            <p:cNvCxnSpPr>
              <a:stCxn id="1048" idx="4"/>
              <a:endCxn id="1050" idx="7"/>
            </p:cNvCxnSpPr>
            <p:nvPr/>
          </p:nvCxnSpPr>
          <p:spPr>
            <a:xfrm flipH="1">
              <a:off x="182245" y="2092226"/>
              <a:ext cx="356100" cy="327600"/>
            </a:xfrm>
            <a:prstGeom prst="straightConnector1">
              <a:avLst/>
            </a:prstGeom>
            <a:noFill/>
            <a:ln w="9525" cap="flat" cmpd="sng">
              <a:solidFill>
                <a:srgbClr val="A5A5A5"/>
              </a:solidFill>
              <a:prstDash val="dash"/>
              <a:round/>
              <a:headEnd type="none" w="med" len="med"/>
              <a:tailEnd type="triangle" w="med" len="med"/>
            </a:ln>
          </p:spPr>
        </p:cxnSp>
        <p:cxnSp>
          <p:nvCxnSpPr>
            <p:cNvPr id="1062" name="Google Shape;1062;p43"/>
            <p:cNvCxnSpPr>
              <a:stCxn id="1044" idx="5"/>
              <a:endCxn id="1049"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1063" name="Google Shape;1063;p43"/>
            <p:cNvCxnSpPr>
              <a:stCxn id="1044" idx="4"/>
              <a:endCxn id="1046"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1064" name="Google Shape;1064;p43"/>
            <p:cNvCxnSpPr>
              <a:stCxn id="1046" idx="5"/>
              <a:endCxn id="1049"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1065" name="Google Shape;1065;p43"/>
            <p:cNvCxnSpPr>
              <a:stCxn id="1049" idx="3"/>
              <a:endCxn id="1045" idx="5"/>
            </p:cNvCxnSpPr>
            <p:nvPr/>
          </p:nvCxnSpPr>
          <p:spPr>
            <a:xfrm rot="10800000">
              <a:off x="-2446733" y="2964779"/>
              <a:ext cx="1683900" cy="114300"/>
            </a:xfrm>
            <a:prstGeom prst="straightConnector1">
              <a:avLst/>
            </a:prstGeom>
            <a:noFill/>
            <a:ln w="9525" cap="flat" cmpd="sng">
              <a:solidFill>
                <a:srgbClr val="A5A5A5"/>
              </a:solidFill>
              <a:prstDash val="dash"/>
              <a:round/>
              <a:headEnd type="none" w="med" len="med"/>
              <a:tailEnd type="triangle" w="med" len="med"/>
            </a:ln>
          </p:spPr>
        </p:cxnSp>
        <p:sp>
          <p:nvSpPr>
            <p:cNvPr id="1066" name="Google Shape;1066;p43"/>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67" name="Google Shape;1067;p43"/>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68" name="Google Shape;1068;p43"/>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1069" name="Google Shape;1069;p43"/>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70" name="Google Shape;1070;p43"/>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1071" name="Google Shape;1071;p43"/>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72" name="Google Shape;1072;p43"/>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1073" name="Google Shape;1073;p43"/>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74" name="Google Shape;1074;p43"/>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1075" name="Google Shape;1075;p43"/>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7</a:t>
              </a:r>
              <a:endParaRPr/>
            </a:p>
          </p:txBody>
        </p:sp>
        <p:sp>
          <p:nvSpPr>
            <p:cNvPr id="1076" name="Google Shape;1076;p43"/>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77" name="Google Shape;1077;p43"/>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1078" name="Google Shape;1078;p43"/>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79" name="Google Shape;1079;p43"/>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1080" name="Google Shape;1080;p43"/>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1081" name="Google Shape;1081;p43"/>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1082" name="Google Shape;1082;p43"/>
            <p:cNvSpPr txBox="1"/>
            <p:nvPr/>
          </p:nvSpPr>
          <p:spPr>
            <a:xfrm>
              <a:off x="-477173" y="160937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1083" name="Google Shape;1083;p43"/>
            <p:cNvSpPr txBox="1"/>
            <p:nvPr/>
          </p:nvSpPr>
          <p:spPr>
            <a:xfrm>
              <a:off x="248635" y="162332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1084" name="Google Shape;1084;p43"/>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1085" name="Google Shape;1085;p43"/>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1086" name="Google Shape;1086;p43"/>
            <p:cNvSpPr txBox="1"/>
            <p:nvPr/>
          </p:nvSpPr>
          <p:spPr>
            <a:xfrm>
              <a:off x="-122920" y="216935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1087" name="Google Shape;1087;p43"/>
            <p:cNvSpPr txBox="1"/>
            <p:nvPr/>
          </p:nvSpPr>
          <p:spPr>
            <a:xfrm>
              <a:off x="-865204" y="2562041"/>
              <a:ext cx="29479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11</a:t>
              </a:r>
              <a:endParaRPr sz="2000">
                <a:solidFill>
                  <a:srgbClr val="FF0000"/>
                </a:solidFill>
                <a:latin typeface="Calibri"/>
                <a:ea typeface="Calibri"/>
                <a:cs typeface="Calibri"/>
                <a:sym typeface="Calibri"/>
              </a:endParaRPr>
            </a:p>
          </p:txBody>
        </p:sp>
        <p:sp>
          <p:nvSpPr>
            <p:cNvPr id="1088" name="Google Shape;1088;p43"/>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089" name="Google Shape;1089;p43"/>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1090" name="Google Shape;1090;p43"/>
          <p:cNvSpPr txBox="1"/>
          <p:nvPr/>
        </p:nvSpPr>
        <p:spPr>
          <a:xfrm>
            <a:off x="7202249" y="2331584"/>
            <a:ext cx="3396378" cy="813514"/>
          </a:xfrm>
          <a:prstGeom prst="rect">
            <a:avLst/>
          </a:prstGeom>
          <a:noFill/>
          <a:ln>
            <a:noFill/>
          </a:ln>
        </p:spPr>
        <p:txBody>
          <a:bodyPr spcFirstLastPara="1" wrap="square" lIns="91425" tIns="45700" rIns="91425" bIns="45700" anchor="t" anchorCtr="0">
            <a:normAutofit/>
          </a:bodyPr>
          <a:lstStyle/>
          <a:p>
            <a:pPr marL="228600" marR="0" lvl="0" indent="-101600" algn="l" rtl="0">
              <a:lnSpc>
                <a:spcPct val="90000"/>
              </a:lnSpc>
              <a:spcBef>
                <a:spcPts val="0"/>
              </a:spcBef>
              <a:spcAft>
                <a:spcPts val="0"/>
              </a:spcAft>
              <a:buClr>
                <a:schemeClr val="dk1"/>
              </a:buClr>
              <a:buSzPts val="2000"/>
              <a:buFont typeface="Arial"/>
              <a:buNone/>
            </a:pPr>
            <a:endParaRPr sz="2000">
              <a:solidFill>
                <a:schemeClr val="dk1"/>
              </a:solidFill>
              <a:latin typeface="Quattrocento Sans"/>
              <a:ea typeface="Quattrocento Sans"/>
              <a:cs typeface="Quattrocento Sans"/>
              <a:sym typeface="Quattrocento Sans"/>
            </a:endParaRPr>
          </a:p>
        </p:txBody>
      </p:sp>
      <p:graphicFrame>
        <p:nvGraphicFramePr>
          <p:cNvPr id="1091" name="Google Shape;1091;p43"/>
          <p:cNvGraphicFramePr/>
          <p:nvPr>
            <p:extLst>
              <p:ext uri="{D42A27DB-BD31-4B8C-83A1-F6EECF244321}">
                <p14:modId xmlns:p14="http://schemas.microsoft.com/office/powerpoint/2010/main" val="2139086244"/>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11</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8</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7</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F</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16">
          <a:extLst>
            <a:ext uri="{FF2B5EF4-FFF2-40B4-BE49-F238E27FC236}">
              <a16:creationId xmlns:a16="http://schemas.microsoft.com/office/drawing/2014/main" id="{317309B9-A21B-91BC-D494-1A7DE43084BF}"/>
            </a:ext>
          </a:extLst>
        </p:cNvPr>
        <p:cNvGrpSpPr/>
        <p:nvPr/>
      </p:nvGrpSpPr>
      <p:grpSpPr>
        <a:xfrm>
          <a:off x="0" y="0"/>
          <a:ext cx="0" cy="0"/>
          <a:chOff x="0" y="0"/>
          <a:chExt cx="0" cy="0"/>
        </a:xfrm>
      </p:grpSpPr>
      <p:sp>
        <p:nvSpPr>
          <p:cNvPr id="517" name="Google Shape;517;p34">
            <a:extLst>
              <a:ext uri="{FF2B5EF4-FFF2-40B4-BE49-F238E27FC236}">
                <a16:creationId xmlns:a16="http://schemas.microsoft.com/office/drawing/2014/main" id="{BE64C9FC-B722-BD05-5CA6-4CD259C6A417}"/>
              </a:ext>
            </a:extLst>
          </p:cNvPr>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 Final Answer (for Exams)</a:t>
            </a:r>
            <a:endParaRPr dirty="0"/>
          </a:p>
        </p:txBody>
      </p:sp>
      <p:sp>
        <p:nvSpPr>
          <p:cNvPr id="518" name="Google Shape;518;p34">
            <a:extLst>
              <a:ext uri="{FF2B5EF4-FFF2-40B4-BE49-F238E27FC236}">
                <a16:creationId xmlns:a16="http://schemas.microsoft.com/office/drawing/2014/main" id="{04FADF32-B0A9-5E01-E9CE-C5A62AAE8FB9}"/>
              </a:ext>
            </a:extLst>
          </p:cNvPr>
          <p:cNvSpPr txBox="1">
            <a:spLocks noGrp="1"/>
          </p:cNvSpPr>
          <p:nvPr>
            <p:ph type="sldNum" idx="12"/>
          </p:nvPr>
        </p:nvSpPr>
        <p:spPr>
          <a:xfrm>
            <a:off x="6400800" y="4869657"/>
            <a:ext cx="457200" cy="27384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675" b="1" i="0" u="none" strike="noStrike" cap="none">
                <a:solidFill>
                  <a:srgbClr val="4B2A85"/>
                </a:solidFill>
                <a:latin typeface="Calibri"/>
                <a:ea typeface="Calibri"/>
                <a:cs typeface="Calibri"/>
                <a:sym typeface="Calibri"/>
              </a:rPr>
              <a:t>63</a:t>
            </a:fld>
            <a:endParaRPr sz="675" b="1" i="0" u="none" strike="noStrike" cap="none">
              <a:solidFill>
                <a:srgbClr val="4B2A85"/>
              </a:solidFill>
              <a:latin typeface="Calibri"/>
              <a:ea typeface="Calibri"/>
              <a:cs typeface="Calibri"/>
              <a:sym typeface="Calibri"/>
            </a:endParaRPr>
          </a:p>
        </p:txBody>
      </p:sp>
      <p:graphicFrame>
        <p:nvGraphicFramePr>
          <p:cNvPr id="519" name="Google Shape;519;p34">
            <a:extLst>
              <a:ext uri="{FF2B5EF4-FFF2-40B4-BE49-F238E27FC236}">
                <a16:creationId xmlns:a16="http://schemas.microsoft.com/office/drawing/2014/main" id="{C8B15336-F959-2238-61A1-A263E404B385}"/>
              </a:ext>
            </a:extLst>
          </p:cNvPr>
          <p:cNvGraphicFramePr/>
          <p:nvPr>
            <p:extLst>
              <p:ext uri="{D42A27DB-BD31-4B8C-83A1-F6EECF244321}">
                <p14:modId xmlns:p14="http://schemas.microsoft.com/office/powerpoint/2010/main" val="2870474961"/>
              </p:ext>
            </p:extLst>
          </p:nvPr>
        </p:nvGraphicFramePr>
        <p:xfrm>
          <a:off x="6316888" y="3054960"/>
          <a:ext cx="30927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b="0" dirty="0">
                          <a:solidFill>
                            <a:schemeClr val="tx1"/>
                          </a:solidFill>
                          <a:latin typeface="Quattrocento Sans"/>
                          <a:ea typeface="Quattrocento Sans"/>
                          <a:cs typeface="Quattrocento Sans"/>
                          <a:sym typeface="Quattrocento Sans"/>
                        </a:rPr>
                        <a:t>Node</a:t>
                      </a:r>
                      <a:endParaRPr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b="0" dirty="0">
                          <a:solidFill>
                            <a:schemeClr val="tx1"/>
                          </a:solidFill>
                          <a:latin typeface="Quattrocento Sans"/>
                          <a:ea typeface="Quattrocento Sans"/>
                          <a:cs typeface="Quattrocento Sans"/>
                          <a:sym typeface="Quattrocento Sans"/>
                        </a:rPr>
                        <a:t>SD</a:t>
                      </a:r>
                      <a:endParaRPr sz="1900"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b="0" dirty="0">
                          <a:solidFill>
                            <a:schemeClr val="tx1"/>
                          </a:solidFill>
                          <a:latin typeface="Quattrocento Sans"/>
                          <a:ea typeface="Quattrocento Sans"/>
                          <a:cs typeface="Quattrocento Sans"/>
                          <a:sym typeface="Quattrocento Sans"/>
                        </a:rPr>
                        <a:t>PN</a:t>
                      </a:r>
                      <a:endParaRPr sz="1900"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b="0">
                          <a:solidFill>
                            <a:schemeClr val="tx1"/>
                          </a:solidFill>
                          <a:latin typeface="Quattrocento Sans"/>
                          <a:ea typeface="Quattrocento Sans"/>
                          <a:cs typeface="Quattrocento Sans"/>
                          <a:sym typeface="Quattrocento Sans"/>
                        </a:rPr>
                        <a:t>A</a:t>
                      </a:r>
                      <a:endParaRPr b="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b="0" dirty="0">
                          <a:solidFill>
                            <a:schemeClr val="tx1"/>
                          </a:solidFill>
                          <a:latin typeface="Quattrocento Sans"/>
                          <a:ea typeface="Quattrocento Sans"/>
                          <a:cs typeface="Quattrocento Sans"/>
                          <a:sym typeface="Quattrocento Sans"/>
                        </a:rPr>
                        <a:t>0</a:t>
                      </a:r>
                      <a:endParaRPr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b="0">
                          <a:solidFill>
                            <a:schemeClr val="tx1"/>
                          </a:solidFill>
                          <a:latin typeface="Quattrocento Sans"/>
                          <a:ea typeface="Quattrocento Sans"/>
                          <a:cs typeface="Quattrocento Sans"/>
                          <a:sym typeface="Quattrocento Sans"/>
                        </a:rPr>
                        <a:t>/</a:t>
                      </a:r>
                      <a:endParaRPr b="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b="0">
                          <a:solidFill>
                            <a:schemeClr val="tx1"/>
                          </a:solidFill>
                          <a:latin typeface="Quattrocento Sans"/>
                          <a:ea typeface="Quattrocento Sans"/>
                          <a:cs typeface="Quattrocento Sans"/>
                          <a:sym typeface="Quattrocento Sans"/>
                        </a:rPr>
                        <a:t>B</a:t>
                      </a:r>
                      <a:endParaRPr b="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strike="noStrike" cap="none" dirty="0">
                          <a:solidFill>
                            <a:schemeClr val="tx1"/>
                          </a:solidFill>
                          <a:latin typeface="Quattrocento Sans"/>
                          <a:ea typeface="Quattrocento Sans"/>
                          <a:cs typeface="Quattrocento Sans"/>
                          <a:sym typeface="Quattrocento Sans"/>
                        </a:rPr>
                        <a:t>2</a:t>
                      </a:r>
                      <a:endParaRPr sz="1600" b="0" i="0" u="none" strike="noStrike" cap="none" dirty="0">
                        <a:solidFill>
                          <a:schemeClr val="tx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b="0">
                          <a:solidFill>
                            <a:schemeClr val="tx1"/>
                          </a:solidFill>
                          <a:latin typeface="Quattrocento Sans"/>
                          <a:ea typeface="Quattrocento Sans"/>
                          <a:cs typeface="Quattrocento Sans"/>
                          <a:sym typeface="Quattrocento Sans"/>
                        </a:rPr>
                        <a:t>A</a:t>
                      </a:r>
                      <a:endParaRPr b="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b="0">
                          <a:solidFill>
                            <a:schemeClr val="tx1"/>
                          </a:solidFill>
                          <a:latin typeface="Quattrocento Sans"/>
                          <a:ea typeface="Quattrocento Sans"/>
                          <a:cs typeface="Quattrocento Sans"/>
                          <a:sym typeface="Quattrocento Sans"/>
                        </a:rPr>
                        <a:t>C</a:t>
                      </a:r>
                      <a:endParaRPr b="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strike="noStrike" cap="none" dirty="0">
                          <a:solidFill>
                            <a:schemeClr val="tx1"/>
                          </a:solidFill>
                          <a:latin typeface="Quattrocento Sans"/>
                          <a:ea typeface="Quattrocento Sans"/>
                          <a:cs typeface="Quattrocento Sans"/>
                          <a:sym typeface="Quattrocento Sans"/>
                        </a:rPr>
                        <a:t>1</a:t>
                      </a:r>
                      <a:endParaRPr sz="1600" b="0" i="0" u="none" strike="noStrike" cap="none" dirty="0">
                        <a:solidFill>
                          <a:schemeClr val="tx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b="0" dirty="0">
                          <a:solidFill>
                            <a:schemeClr val="tx1"/>
                          </a:solidFill>
                          <a:latin typeface="Quattrocento Sans"/>
                          <a:ea typeface="Quattrocento Sans"/>
                          <a:cs typeface="Quattrocento Sans"/>
                          <a:sym typeface="Quattrocento Sans"/>
                        </a:rPr>
                        <a:t>A</a:t>
                      </a:r>
                      <a:endParaRPr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b="0">
                          <a:solidFill>
                            <a:schemeClr val="tx1"/>
                          </a:solidFill>
                          <a:latin typeface="Quattrocento Sans"/>
                          <a:ea typeface="Quattrocento Sans"/>
                          <a:cs typeface="Quattrocento Sans"/>
                          <a:sym typeface="Quattrocento Sans"/>
                        </a:rPr>
                        <a:t>D</a:t>
                      </a:r>
                      <a:endParaRPr b="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strike="noStrike" cap="none">
                          <a:solidFill>
                            <a:schemeClr val="tx1"/>
                          </a:solidFill>
                          <a:latin typeface="Quattrocento Sans"/>
                          <a:ea typeface="Quattrocento Sans"/>
                          <a:cs typeface="Quattrocento Sans"/>
                          <a:sym typeface="Quattrocento Sans"/>
                        </a:rPr>
                        <a:t>4</a:t>
                      </a:r>
                      <a:endParaRPr sz="1600" b="0" i="0" u="none" strike="noStrike" cap="none">
                        <a:solidFill>
                          <a:schemeClr val="tx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b="0" dirty="0">
                          <a:solidFill>
                            <a:schemeClr val="tx1"/>
                          </a:solidFill>
                          <a:latin typeface="Quattrocento Sans"/>
                          <a:ea typeface="Quattrocento Sans"/>
                          <a:cs typeface="Quattrocento Sans"/>
                          <a:sym typeface="Quattrocento Sans"/>
                        </a:rPr>
                        <a:t>A</a:t>
                      </a:r>
                      <a:endParaRPr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b="0">
                          <a:solidFill>
                            <a:schemeClr val="tx1"/>
                          </a:solidFill>
                          <a:latin typeface="Quattrocento Sans"/>
                          <a:ea typeface="Quattrocento Sans"/>
                          <a:cs typeface="Quattrocento Sans"/>
                          <a:sym typeface="Quattrocento Sans"/>
                        </a:rPr>
                        <a:t>E</a:t>
                      </a:r>
                      <a:endParaRPr b="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strike="sngStrike" cap="none" dirty="0">
                          <a:solidFill>
                            <a:schemeClr val="tx1"/>
                          </a:solidFill>
                          <a:latin typeface="Quattrocento Sans"/>
                          <a:ea typeface="Quattrocento Sans"/>
                          <a:cs typeface="Quattrocento Sans"/>
                          <a:sym typeface="Quattrocento Sans"/>
                        </a:rPr>
                        <a:t>12</a:t>
                      </a:r>
                      <a:r>
                        <a:rPr lang="en-US" sz="1600" b="0" i="0" u="none" strike="noStrike" cap="none" dirty="0">
                          <a:solidFill>
                            <a:schemeClr val="tx1"/>
                          </a:solidFill>
                          <a:latin typeface="Quattrocento Sans"/>
                          <a:ea typeface="Quattrocento Sans"/>
                          <a:cs typeface="Quattrocento Sans"/>
                          <a:sym typeface="Quattrocento Sans"/>
                        </a:rPr>
                        <a:t> 11</a:t>
                      </a:r>
                      <a:endParaRPr sz="1600" b="0" i="0" u="none" strike="noStrike" cap="none" dirty="0">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b="0" strike="sngStrike" dirty="0">
                          <a:solidFill>
                            <a:schemeClr val="tx1"/>
                          </a:solidFill>
                          <a:latin typeface="Quattrocento Sans"/>
                          <a:ea typeface="Quattrocento Sans"/>
                          <a:cs typeface="Quattrocento Sans"/>
                          <a:sym typeface="Quattrocento Sans"/>
                        </a:rPr>
                        <a:t>C</a:t>
                      </a:r>
                      <a:r>
                        <a:rPr lang="en-US" sz="1600" b="0" strike="noStrike" dirty="0">
                          <a:solidFill>
                            <a:schemeClr val="tx1"/>
                          </a:solidFill>
                          <a:latin typeface="Quattrocento Sans"/>
                          <a:ea typeface="Quattrocento Sans"/>
                          <a:cs typeface="Quattrocento Sans"/>
                          <a:sym typeface="Quattrocento Sans"/>
                        </a:rPr>
                        <a:t> G</a:t>
                      </a:r>
                      <a:endParaRPr b="0" strike="noStrike"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b="0">
                          <a:solidFill>
                            <a:schemeClr val="tx1"/>
                          </a:solidFill>
                          <a:latin typeface="Quattrocento Sans"/>
                          <a:ea typeface="Quattrocento Sans"/>
                          <a:cs typeface="Quattrocento Sans"/>
                          <a:sym typeface="Quattrocento Sans"/>
                        </a:rPr>
                        <a:t>F</a:t>
                      </a:r>
                      <a:endParaRPr b="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strike="noStrike" cap="none" dirty="0">
                          <a:solidFill>
                            <a:schemeClr val="tx1"/>
                          </a:solidFill>
                          <a:latin typeface="Quattrocento Sans"/>
                          <a:ea typeface="Quattrocento Sans"/>
                          <a:cs typeface="Quattrocento Sans"/>
                          <a:sym typeface="Quattrocento Sans"/>
                        </a:rPr>
                        <a:t>4</a:t>
                      </a:r>
                      <a:endParaRPr sz="1600" b="0" i="0" u="none" strike="noStrike" cap="none" dirty="0">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b="0" dirty="0">
                          <a:solidFill>
                            <a:schemeClr val="tx1"/>
                          </a:solidFill>
                          <a:latin typeface="Quattrocento Sans"/>
                          <a:ea typeface="Quattrocento Sans"/>
                          <a:cs typeface="Quattrocento Sans"/>
                          <a:sym typeface="Quattrocento Sans"/>
                        </a:rPr>
                        <a:t>B</a:t>
                      </a:r>
                      <a:endParaRPr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b="0">
                          <a:solidFill>
                            <a:schemeClr val="tx1"/>
                          </a:solidFill>
                          <a:latin typeface="Quattrocento Sans"/>
                          <a:ea typeface="Quattrocento Sans"/>
                          <a:cs typeface="Quattrocento Sans"/>
                          <a:sym typeface="Quattrocento Sans"/>
                        </a:rPr>
                        <a:t>G</a:t>
                      </a:r>
                      <a:endParaRPr b="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0" i="0" u="none" strike="noStrike" cap="none" dirty="0">
                          <a:solidFill>
                            <a:schemeClr val="tx1"/>
                          </a:solidFill>
                          <a:latin typeface="Quattrocento Sans"/>
                          <a:ea typeface="Quattrocento Sans"/>
                          <a:cs typeface="Quattrocento Sans"/>
                          <a:sym typeface="Quattrocento Sans"/>
                        </a:rPr>
                        <a:t>8</a:t>
                      </a:r>
                      <a:endParaRPr sz="1600" b="0" i="0" u="none" strike="noStrike" cap="none" dirty="0">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b="0" dirty="0">
                          <a:solidFill>
                            <a:schemeClr val="tx1"/>
                          </a:solidFill>
                          <a:latin typeface="Quattrocento Sans"/>
                          <a:ea typeface="Quattrocento Sans"/>
                          <a:cs typeface="Quattrocento Sans"/>
                          <a:sym typeface="Quattrocento Sans"/>
                        </a:rPr>
                        <a:t>H</a:t>
                      </a:r>
                      <a:endParaRPr sz="1600"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b="0">
                          <a:solidFill>
                            <a:schemeClr val="tx1"/>
                          </a:solidFill>
                          <a:latin typeface="Quattrocento Sans"/>
                          <a:ea typeface="Quattrocento Sans"/>
                          <a:cs typeface="Quattrocento Sans"/>
                          <a:sym typeface="Quattrocento Sans"/>
                        </a:rPr>
                        <a:t>H</a:t>
                      </a:r>
                      <a:endParaRPr b="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b="0" i="0" u="none" strike="noStrike" cap="none">
                          <a:solidFill>
                            <a:schemeClr val="tx1"/>
                          </a:solidFill>
                          <a:latin typeface="Quattrocento Sans"/>
                          <a:ea typeface="Quattrocento Sans"/>
                          <a:cs typeface="Quattrocento Sans"/>
                          <a:sym typeface="Quattrocento Sans"/>
                        </a:rPr>
                        <a:t>7</a:t>
                      </a:r>
                      <a:endParaRPr sz="1600" b="0" i="0" u="none" strike="noStrike" cap="none">
                        <a:solidFill>
                          <a:schemeClr val="tx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b="0" dirty="0">
                          <a:solidFill>
                            <a:schemeClr val="tx1"/>
                          </a:solidFill>
                          <a:latin typeface="Quattrocento Sans"/>
                          <a:ea typeface="Quattrocento Sans"/>
                          <a:cs typeface="Quattrocento Sans"/>
                          <a:sym typeface="Quattrocento Sans"/>
                        </a:rPr>
                        <a:t>F</a:t>
                      </a:r>
                      <a:endParaRPr b="0" dirty="0">
                        <a:solidFill>
                          <a:schemeClr val="tx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bl>
          </a:graphicData>
        </a:graphic>
      </p:graphicFrame>
      <p:grpSp>
        <p:nvGrpSpPr>
          <p:cNvPr id="520" name="Google Shape;520;p34">
            <a:extLst>
              <a:ext uri="{FF2B5EF4-FFF2-40B4-BE49-F238E27FC236}">
                <a16:creationId xmlns:a16="http://schemas.microsoft.com/office/drawing/2014/main" id="{D58F26F5-7DE2-158C-F082-7F3B5C63A944}"/>
              </a:ext>
            </a:extLst>
          </p:cNvPr>
          <p:cNvGrpSpPr/>
          <p:nvPr/>
        </p:nvGrpSpPr>
        <p:grpSpPr>
          <a:xfrm>
            <a:off x="975476" y="3805403"/>
            <a:ext cx="4555070" cy="2238506"/>
            <a:chOff x="-2735082" y="1626394"/>
            <a:chExt cx="3416302" cy="1678879"/>
          </a:xfrm>
        </p:grpSpPr>
        <p:sp>
          <p:nvSpPr>
            <p:cNvPr id="521" name="Google Shape;521;p34">
              <a:extLst>
                <a:ext uri="{FF2B5EF4-FFF2-40B4-BE49-F238E27FC236}">
                  <a16:creationId xmlns:a16="http://schemas.microsoft.com/office/drawing/2014/main" id="{0F0167F7-0674-0239-F784-EACAD7724DD1}"/>
                </a:ext>
              </a:extLst>
            </p:cNvPr>
            <p:cNvSpPr/>
            <p:nvPr/>
          </p:nvSpPr>
          <p:spPr>
            <a:xfrm>
              <a:off x="-2576330" y="1806476"/>
              <a:ext cx="285750" cy="285750"/>
            </a:xfrm>
            <a:prstGeom prst="ellipse">
              <a:avLst/>
            </a:prstGeom>
            <a:solidFill>
              <a:srgbClr val="7DC49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A</a:t>
              </a:r>
              <a:endParaRPr/>
            </a:p>
          </p:txBody>
        </p:sp>
        <p:sp>
          <p:nvSpPr>
            <p:cNvPr id="522" name="Google Shape;522;p34">
              <a:extLst>
                <a:ext uri="{FF2B5EF4-FFF2-40B4-BE49-F238E27FC236}">
                  <a16:creationId xmlns:a16="http://schemas.microsoft.com/office/drawing/2014/main" id="{94AAED38-24EE-AA47-AF0F-6FA725B76F7E}"/>
                </a:ext>
              </a:extLst>
            </p:cNvPr>
            <p:cNvSpPr/>
            <p:nvPr/>
          </p:nvSpPr>
          <p:spPr>
            <a:xfrm>
              <a:off x="-1319030" y="174932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523" name="Google Shape;523;p34">
              <a:extLst>
                <a:ext uri="{FF2B5EF4-FFF2-40B4-BE49-F238E27FC236}">
                  <a16:creationId xmlns:a16="http://schemas.microsoft.com/office/drawing/2014/main" id="{9F1D0D5C-1DFF-1905-FA67-39FC1B53E48E}"/>
                </a:ext>
              </a:extLst>
            </p:cNvPr>
            <p:cNvSpPr/>
            <p:nvPr/>
          </p:nvSpPr>
          <p:spPr>
            <a:xfrm>
              <a:off x="-2690630" y="27208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524" name="Google Shape;524;p34">
              <a:extLst>
                <a:ext uri="{FF2B5EF4-FFF2-40B4-BE49-F238E27FC236}">
                  <a16:creationId xmlns:a16="http://schemas.microsoft.com/office/drawing/2014/main" id="{4E10D348-F60E-55E1-4A5D-9DB9581C0863}"/>
                </a:ext>
              </a:extLst>
            </p:cNvPr>
            <p:cNvSpPr/>
            <p:nvPr/>
          </p:nvSpPr>
          <p:spPr>
            <a:xfrm>
              <a:off x="-1490480" y="254942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sp>
          <p:nvSpPr>
            <p:cNvPr id="525" name="Google Shape;525;p34">
              <a:extLst>
                <a:ext uri="{FF2B5EF4-FFF2-40B4-BE49-F238E27FC236}">
                  <a16:creationId xmlns:a16="http://schemas.microsoft.com/office/drawing/2014/main" id="{3EF45350-0C14-4003-EF73-9E95961D2901}"/>
                </a:ext>
              </a:extLst>
            </p:cNvPr>
            <p:cNvSpPr/>
            <p:nvPr/>
          </p:nvSpPr>
          <p:spPr>
            <a:xfrm>
              <a:off x="-34748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526" name="Google Shape;526;p34">
              <a:extLst>
                <a:ext uri="{FF2B5EF4-FFF2-40B4-BE49-F238E27FC236}">
                  <a16:creationId xmlns:a16="http://schemas.microsoft.com/office/drawing/2014/main" id="{45ABB2A0-88ED-BAF1-D3EE-B6B5F3ECB9AD}"/>
                </a:ext>
              </a:extLst>
            </p:cNvPr>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527" name="Google Shape;527;p34">
              <a:extLst>
                <a:ext uri="{FF2B5EF4-FFF2-40B4-BE49-F238E27FC236}">
                  <a16:creationId xmlns:a16="http://schemas.microsoft.com/office/drawing/2014/main" id="{846991FA-7A27-F2C9-66C4-6D66BFC6DA4C}"/>
                </a:ext>
              </a:extLst>
            </p:cNvPr>
            <p:cNvSpPr/>
            <p:nvPr/>
          </p:nvSpPr>
          <p:spPr>
            <a:xfrm>
              <a:off x="-804680" y="28351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528" name="Google Shape;528;p34">
              <a:extLst>
                <a:ext uri="{FF2B5EF4-FFF2-40B4-BE49-F238E27FC236}">
                  <a16:creationId xmlns:a16="http://schemas.microsoft.com/office/drawing/2014/main" id="{D169C9D0-C6D9-96A8-0537-531E57E73981}"/>
                </a:ext>
              </a:extLst>
            </p:cNvPr>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529" name="Google Shape;529;p34">
              <a:extLst>
                <a:ext uri="{FF2B5EF4-FFF2-40B4-BE49-F238E27FC236}">
                  <a16:creationId xmlns:a16="http://schemas.microsoft.com/office/drawing/2014/main" id="{A31761C2-18B5-46B1-BAC2-B47A738AE408}"/>
                </a:ext>
              </a:extLst>
            </p:cNvPr>
            <p:cNvCxnSpPr>
              <a:cxnSpLocks/>
              <a:stCxn id="521" idx="6"/>
              <a:endCxn id="524" idx="1"/>
            </p:cNvCxnSpPr>
            <p:nvPr/>
          </p:nvCxnSpPr>
          <p:spPr>
            <a:xfrm>
              <a:off x="-2290580" y="1949351"/>
              <a:ext cx="841800" cy="642000"/>
            </a:xfrm>
            <a:prstGeom prst="curvedConnector2">
              <a:avLst/>
            </a:prstGeom>
            <a:noFill/>
            <a:ln w="9525" cap="flat" cmpd="sng">
              <a:solidFill>
                <a:schemeClr val="dk1"/>
              </a:solidFill>
              <a:prstDash val="solid"/>
              <a:round/>
              <a:headEnd type="none" w="med" len="med"/>
              <a:tailEnd type="triangle" w="med" len="med"/>
            </a:ln>
          </p:spPr>
        </p:cxnSp>
        <p:cxnSp>
          <p:nvCxnSpPr>
            <p:cNvPr id="530" name="Google Shape;530;p34">
              <a:extLst>
                <a:ext uri="{FF2B5EF4-FFF2-40B4-BE49-F238E27FC236}">
                  <a16:creationId xmlns:a16="http://schemas.microsoft.com/office/drawing/2014/main" id="{27DBD77D-E71D-1CBF-FBF2-3EC840130C91}"/>
                </a:ext>
              </a:extLst>
            </p:cNvPr>
            <p:cNvCxnSpPr>
              <a:cxnSpLocks/>
              <a:stCxn id="524" idx="2"/>
              <a:endCxn id="521" idx="4"/>
            </p:cNvCxnSpPr>
            <p:nvPr/>
          </p:nvCxnSpPr>
          <p:spPr>
            <a:xfrm rot="10800000">
              <a:off x="-2433380" y="2092301"/>
              <a:ext cx="942900" cy="600000"/>
            </a:xfrm>
            <a:prstGeom prst="curvedConnector2">
              <a:avLst/>
            </a:prstGeom>
            <a:noFill/>
            <a:ln w="9525" cap="flat" cmpd="sng">
              <a:solidFill>
                <a:schemeClr val="dk1"/>
              </a:solidFill>
              <a:prstDash val="solid"/>
              <a:round/>
              <a:headEnd type="none" w="med" len="med"/>
              <a:tailEnd type="triangle" w="med" len="med"/>
            </a:ln>
          </p:spPr>
        </p:cxnSp>
        <p:cxnSp>
          <p:nvCxnSpPr>
            <p:cNvPr id="531" name="Google Shape;531;p34">
              <a:extLst>
                <a:ext uri="{FF2B5EF4-FFF2-40B4-BE49-F238E27FC236}">
                  <a16:creationId xmlns:a16="http://schemas.microsoft.com/office/drawing/2014/main" id="{3635CA8A-5DBF-D5A8-6119-4EE5A6C905AE}"/>
                </a:ext>
              </a:extLst>
            </p:cNvPr>
            <p:cNvCxnSpPr>
              <a:cxnSpLocks/>
              <a:stCxn id="528" idx="2"/>
              <a:endCxn id="527"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532" name="Google Shape;532;p34">
              <a:extLst>
                <a:ext uri="{FF2B5EF4-FFF2-40B4-BE49-F238E27FC236}">
                  <a16:creationId xmlns:a16="http://schemas.microsoft.com/office/drawing/2014/main" id="{B4F38C0C-9F2D-A054-D744-20F17E681365}"/>
                </a:ext>
              </a:extLst>
            </p:cNvPr>
            <p:cNvCxnSpPr>
              <a:cxnSpLocks/>
              <a:stCxn id="527" idx="6"/>
              <a:endCxn id="528"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533" name="Google Shape;533;p34">
              <a:extLst>
                <a:ext uri="{FF2B5EF4-FFF2-40B4-BE49-F238E27FC236}">
                  <a16:creationId xmlns:a16="http://schemas.microsoft.com/office/drawing/2014/main" id="{EB6FBD8C-25DC-1992-0E96-CFF004271697}"/>
                </a:ext>
              </a:extLst>
            </p:cNvPr>
            <p:cNvCxnSpPr>
              <a:cxnSpLocks/>
              <a:stCxn id="521" idx="3"/>
              <a:endCxn id="523" idx="0"/>
            </p:cNvCxnSpPr>
            <p:nvPr/>
          </p:nvCxnSpPr>
          <p:spPr>
            <a:xfrm flipH="1">
              <a:off x="-2547683" y="2050379"/>
              <a:ext cx="13200" cy="670500"/>
            </a:xfrm>
            <a:prstGeom prst="straightConnector1">
              <a:avLst/>
            </a:prstGeom>
            <a:noFill/>
            <a:ln w="9525" cap="flat" cmpd="sng">
              <a:solidFill>
                <a:schemeClr val="dk1"/>
              </a:solidFill>
              <a:prstDash val="solid"/>
              <a:round/>
              <a:headEnd type="none" w="med" len="med"/>
              <a:tailEnd type="triangle" w="med" len="med"/>
            </a:ln>
          </p:spPr>
        </p:cxnSp>
        <p:cxnSp>
          <p:nvCxnSpPr>
            <p:cNvPr id="534" name="Google Shape;534;p34">
              <a:extLst>
                <a:ext uri="{FF2B5EF4-FFF2-40B4-BE49-F238E27FC236}">
                  <a16:creationId xmlns:a16="http://schemas.microsoft.com/office/drawing/2014/main" id="{5BF0F6FF-BA35-8BF7-67C2-FF557B6DDCB3}"/>
                </a:ext>
              </a:extLst>
            </p:cNvPr>
            <p:cNvCxnSpPr>
              <a:cxnSpLocks/>
              <a:stCxn id="523" idx="6"/>
              <a:endCxn id="524"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535" name="Google Shape;535;p34">
              <a:extLst>
                <a:ext uri="{FF2B5EF4-FFF2-40B4-BE49-F238E27FC236}">
                  <a16:creationId xmlns:a16="http://schemas.microsoft.com/office/drawing/2014/main" id="{1EC30929-5837-E5DB-6E8D-4E490DF337BA}"/>
                </a:ext>
              </a:extLst>
            </p:cNvPr>
            <p:cNvCxnSpPr>
              <a:cxnSpLocks/>
              <a:stCxn id="521" idx="7"/>
              <a:endCxn id="522" idx="2"/>
            </p:cNvCxnSpPr>
            <p:nvPr/>
          </p:nvCxnSpPr>
          <p:spPr>
            <a:xfrm>
              <a:off x="-2332427" y="1848323"/>
              <a:ext cx="1013400" cy="43800"/>
            </a:xfrm>
            <a:prstGeom prst="straightConnector1">
              <a:avLst/>
            </a:prstGeom>
            <a:noFill/>
            <a:ln w="9525" cap="flat" cmpd="sng">
              <a:solidFill>
                <a:schemeClr val="dk1"/>
              </a:solidFill>
              <a:prstDash val="solid"/>
              <a:round/>
              <a:headEnd type="none" w="med" len="med"/>
              <a:tailEnd type="triangle" w="med" len="med"/>
            </a:ln>
          </p:spPr>
        </p:cxnSp>
        <p:cxnSp>
          <p:nvCxnSpPr>
            <p:cNvPr id="536" name="Google Shape;536;p34">
              <a:extLst>
                <a:ext uri="{FF2B5EF4-FFF2-40B4-BE49-F238E27FC236}">
                  <a16:creationId xmlns:a16="http://schemas.microsoft.com/office/drawing/2014/main" id="{94F11703-C5B1-9D4E-55E2-17D88127E88E}"/>
                </a:ext>
              </a:extLst>
            </p:cNvPr>
            <p:cNvCxnSpPr>
              <a:cxnSpLocks/>
              <a:stCxn id="522" idx="6"/>
              <a:endCxn id="525" idx="2"/>
            </p:cNvCxnSpPr>
            <p:nvPr/>
          </p:nvCxnSpPr>
          <p:spPr>
            <a:xfrm>
              <a:off x="-1033280" y="1892201"/>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537" name="Google Shape;537;p34">
              <a:extLst>
                <a:ext uri="{FF2B5EF4-FFF2-40B4-BE49-F238E27FC236}">
                  <a16:creationId xmlns:a16="http://schemas.microsoft.com/office/drawing/2014/main" id="{AEBBE474-5772-AE19-97A2-40EEA7F7790C}"/>
                </a:ext>
              </a:extLst>
            </p:cNvPr>
            <p:cNvCxnSpPr>
              <a:cxnSpLocks/>
              <a:stCxn id="525" idx="6"/>
              <a:endCxn id="526"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538" name="Google Shape;538;p34">
              <a:extLst>
                <a:ext uri="{FF2B5EF4-FFF2-40B4-BE49-F238E27FC236}">
                  <a16:creationId xmlns:a16="http://schemas.microsoft.com/office/drawing/2014/main" id="{26F58580-B83B-439D-0505-2FAB3E388A29}"/>
                </a:ext>
              </a:extLst>
            </p:cNvPr>
            <p:cNvCxnSpPr>
              <a:cxnSpLocks/>
              <a:stCxn id="528" idx="1"/>
              <a:endCxn id="525"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539" name="Google Shape;539;p34">
              <a:extLst>
                <a:ext uri="{FF2B5EF4-FFF2-40B4-BE49-F238E27FC236}">
                  <a16:creationId xmlns:a16="http://schemas.microsoft.com/office/drawing/2014/main" id="{8E0C243E-D790-B861-8AE0-A4988334F7F8}"/>
                </a:ext>
              </a:extLst>
            </p:cNvPr>
            <p:cNvCxnSpPr>
              <a:cxnSpLocks/>
              <a:stCxn id="526" idx="4"/>
              <a:endCxn id="528"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540" name="Google Shape;540;p34">
              <a:extLst>
                <a:ext uri="{FF2B5EF4-FFF2-40B4-BE49-F238E27FC236}">
                  <a16:creationId xmlns:a16="http://schemas.microsoft.com/office/drawing/2014/main" id="{8AD85159-1447-A2C8-8F45-589533D266B0}"/>
                </a:ext>
              </a:extLst>
            </p:cNvPr>
            <p:cNvCxnSpPr>
              <a:cxnSpLocks/>
              <a:stCxn id="522" idx="5"/>
              <a:endCxn id="527" idx="1"/>
            </p:cNvCxnSpPr>
            <p:nvPr/>
          </p:nvCxnSpPr>
          <p:spPr>
            <a:xfrm>
              <a:off x="-1075127" y="1993229"/>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541" name="Google Shape;541;p34">
              <a:extLst>
                <a:ext uri="{FF2B5EF4-FFF2-40B4-BE49-F238E27FC236}">
                  <a16:creationId xmlns:a16="http://schemas.microsoft.com/office/drawing/2014/main" id="{EA0446F1-566A-C813-DAEF-117BB13355CA}"/>
                </a:ext>
              </a:extLst>
            </p:cNvPr>
            <p:cNvCxnSpPr>
              <a:cxnSpLocks/>
              <a:stCxn id="522" idx="4"/>
              <a:endCxn id="524" idx="0"/>
            </p:cNvCxnSpPr>
            <p:nvPr/>
          </p:nvCxnSpPr>
          <p:spPr>
            <a:xfrm flipH="1">
              <a:off x="-1347455" y="2035076"/>
              <a:ext cx="171300" cy="514500"/>
            </a:xfrm>
            <a:prstGeom prst="straightConnector1">
              <a:avLst/>
            </a:prstGeom>
            <a:noFill/>
            <a:ln w="9525" cap="flat" cmpd="sng">
              <a:solidFill>
                <a:schemeClr val="dk1"/>
              </a:solidFill>
              <a:prstDash val="solid"/>
              <a:round/>
              <a:headEnd type="none" w="med" len="med"/>
              <a:tailEnd type="triangle" w="med" len="med"/>
            </a:ln>
          </p:spPr>
        </p:cxnSp>
        <p:cxnSp>
          <p:nvCxnSpPr>
            <p:cNvPr id="542" name="Google Shape;542;p34">
              <a:extLst>
                <a:ext uri="{FF2B5EF4-FFF2-40B4-BE49-F238E27FC236}">
                  <a16:creationId xmlns:a16="http://schemas.microsoft.com/office/drawing/2014/main" id="{73A3DB62-DCCA-B22C-1A9C-C39E89232DFD}"/>
                </a:ext>
              </a:extLst>
            </p:cNvPr>
            <p:cNvCxnSpPr>
              <a:cxnSpLocks/>
              <a:stCxn id="524" idx="5"/>
              <a:endCxn id="527" idx="2"/>
            </p:cNvCxnSpPr>
            <p:nvPr/>
          </p:nvCxnSpPr>
          <p:spPr>
            <a:xfrm>
              <a:off x="-1246577" y="2793329"/>
              <a:ext cx="441900" cy="184800"/>
            </a:xfrm>
            <a:prstGeom prst="straightConnector1">
              <a:avLst/>
            </a:prstGeom>
            <a:noFill/>
            <a:ln w="9525" cap="flat" cmpd="sng">
              <a:solidFill>
                <a:schemeClr val="dk1"/>
              </a:solidFill>
              <a:prstDash val="solid"/>
              <a:round/>
              <a:headEnd type="none" w="med" len="med"/>
              <a:tailEnd type="triangle" w="med" len="med"/>
            </a:ln>
          </p:spPr>
        </p:cxnSp>
        <p:cxnSp>
          <p:nvCxnSpPr>
            <p:cNvPr id="543" name="Google Shape;543;p34">
              <a:extLst>
                <a:ext uri="{FF2B5EF4-FFF2-40B4-BE49-F238E27FC236}">
                  <a16:creationId xmlns:a16="http://schemas.microsoft.com/office/drawing/2014/main" id="{9A939680-3DFC-FC9E-9EAB-7B4ADBEB7AB8}"/>
                </a:ext>
              </a:extLst>
            </p:cNvPr>
            <p:cNvCxnSpPr>
              <a:cxnSpLocks/>
              <a:stCxn id="527" idx="3"/>
              <a:endCxn id="523"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544" name="Google Shape;544;p34">
              <a:extLst>
                <a:ext uri="{FF2B5EF4-FFF2-40B4-BE49-F238E27FC236}">
                  <a16:creationId xmlns:a16="http://schemas.microsoft.com/office/drawing/2014/main" id="{7D71280D-529E-4B4C-F6A4-5D7EB119418A}"/>
                </a:ext>
              </a:extLst>
            </p:cNvPr>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45" name="Google Shape;545;p34">
              <a:extLst>
                <a:ext uri="{FF2B5EF4-FFF2-40B4-BE49-F238E27FC236}">
                  <a16:creationId xmlns:a16="http://schemas.microsoft.com/office/drawing/2014/main" id="{F911537F-7552-B461-A120-31C9E5280B33}"/>
                </a:ext>
              </a:extLst>
            </p:cNvPr>
            <p:cNvSpPr txBox="1"/>
            <p:nvPr/>
          </p:nvSpPr>
          <p:spPr>
            <a:xfrm>
              <a:off x="-829383" y="165969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46" name="Google Shape;546;p34">
              <a:extLst>
                <a:ext uri="{FF2B5EF4-FFF2-40B4-BE49-F238E27FC236}">
                  <a16:creationId xmlns:a16="http://schemas.microsoft.com/office/drawing/2014/main" id="{5FC6C894-7BCE-45D4-2331-E9777CAA4662}"/>
                </a:ext>
              </a:extLst>
            </p:cNvPr>
            <p:cNvSpPr txBox="1"/>
            <p:nvPr/>
          </p:nvSpPr>
          <p:spPr>
            <a:xfrm>
              <a:off x="13506" y="166557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Calibri"/>
                  <a:ea typeface="Calibri"/>
                  <a:cs typeface="Calibri"/>
                  <a:sym typeface="Calibri"/>
                </a:rPr>
                <a:t>3</a:t>
              </a:r>
              <a:endParaRPr dirty="0"/>
            </a:p>
          </p:txBody>
        </p:sp>
        <p:sp>
          <p:nvSpPr>
            <p:cNvPr id="547" name="Google Shape;547;p34">
              <a:extLst>
                <a:ext uri="{FF2B5EF4-FFF2-40B4-BE49-F238E27FC236}">
                  <a16:creationId xmlns:a16="http://schemas.microsoft.com/office/drawing/2014/main" id="{9B7F1B87-7D05-9017-7B8A-A5D67AB7D055}"/>
                </a:ext>
              </a:extLst>
            </p:cNvPr>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548" name="Google Shape;548;p34">
              <a:extLst>
                <a:ext uri="{FF2B5EF4-FFF2-40B4-BE49-F238E27FC236}">
                  <a16:creationId xmlns:a16="http://schemas.microsoft.com/office/drawing/2014/main" id="{5EE22D4D-92B2-A165-5D4D-C223060647E5}"/>
                </a:ext>
              </a:extLst>
            </p:cNvPr>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549" name="Google Shape;549;p34">
              <a:extLst>
                <a:ext uri="{FF2B5EF4-FFF2-40B4-BE49-F238E27FC236}">
                  <a16:creationId xmlns:a16="http://schemas.microsoft.com/office/drawing/2014/main" id="{4A29A1C8-B9D4-BAEE-4DEE-2BE71EF2824E}"/>
                </a:ext>
              </a:extLst>
            </p:cNvPr>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50" name="Google Shape;550;p34">
              <a:extLst>
                <a:ext uri="{FF2B5EF4-FFF2-40B4-BE49-F238E27FC236}">
                  <a16:creationId xmlns:a16="http://schemas.microsoft.com/office/drawing/2014/main" id="{1366F974-A539-72CB-723C-E3DF315020C9}"/>
                </a:ext>
              </a:extLst>
            </p:cNvPr>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551" name="Google Shape;551;p34">
              <a:extLst>
                <a:ext uri="{FF2B5EF4-FFF2-40B4-BE49-F238E27FC236}">
                  <a16:creationId xmlns:a16="http://schemas.microsoft.com/office/drawing/2014/main" id="{08E43D00-1A8A-05AF-F1F2-04F14F4A45F6}"/>
                </a:ext>
              </a:extLst>
            </p:cNvPr>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552" name="Google Shape;552;p34">
              <a:extLst>
                <a:ext uri="{FF2B5EF4-FFF2-40B4-BE49-F238E27FC236}">
                  <a16:creationId xmlns:a16="http://schemas.microsoft.com/office/drawing/2014/main" id="{9D21B54D-EE5C-A372-83A9-AC21B4BEE1FB}"/>
                </a:ext>
              </a:extLst>
            </p:cNvPr>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11</a:t>
              </a:r>
              <a:endParaRPr/>
            </a:p>
          </p:txBody>
        </p:sp>
        <p:sp>
          <p:nvSpPr>
            <p:cNvPr id="553" name="Google Shape;553;p34">
              <a:extLst>
                <a:ext uri="{FF2B5EF4-FFF2-40B4-BE49-F238E27FC236}">
                  <a16:creationId xmlns:a16="http://schemas.microsoft.com/office/drawing/2014/main" id="{63856B7E-8F28-3C2F-D051-E36949C78A6C}"/>
                </a:ext>
              </a:extLst>
            </p:cNvPr>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554" name="Google Shape;554;p34">
              <a:extLst>
                <a:ext uri="{FF2B5EF4-FFF2-40B4-BE49-F238E27FC236}">
                  <a16:creationId xmlns:a16="http://schemas.microsoft.com/office/drawing/2014/main" id="{5BFA1093-A78F-6388-12D0-7376AE8DD083}"/>
                </a:ext>
              </a:extLst>
            </p:cNvPr>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555" name="Google Shape;555;p34">
              <a:extLst>
                <a:ext uri="{FF2B5EF4-FFF2-40B4-BE49-F238E27FC236}">
                  <a16:creationId xmlns:a16="http://schemas.microsoft.com/office/drawing/2014/main" id="{857F5AEC-0084-CEF0-9466-7B3636B51393}"/>
                </a:ext>
              </a:extLst>
            </p:cNvPr>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9</a:t>
              </a:r>
              <a:endParaRPr/>
            </a:p>
          </p:txBody>
        </p:sp>
        <p:sp>
          <p:nvSpPr>
            <p:cNvPr id="556" name="Google Shape;556;p34">
              <a:extLst>
                <a:ext uri="{FF2B5EF4-FFF2-40B4-BE49-F238E27FC236}">
                  <a16:creationId xmlns:a16="http://schemas.microsoft.com/office/drawing/2014/main" id="{78C23973-BA0A-B1A0-5ED2-39D9478D6261}"/>
                </a:ext>
              </a:extLst>
            </p:cNvPr>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57" name="Google Shape;557;p34">
              <a:extLst>
                <a:ext uri="{FF2B5EF4-FFF2-40B4-BE49-F238E27FC236}">
                  <a16:creationId xmlns:a16="http://schemas.microsoft.com/office/drawing/2014/main" id="{A6E4CC5D-B333-DFE0-8D74-4ABE5D6AD367}"/>
                </a:ext>
              </a:extLst>
            </p:cNvPr>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558" name="Google Shape;558;p34">
              <a:extLst>
                <a:ext uri="{FF2B5EF4-FFF2-40B4-BE49-F238E27FC236}">
                  <a16:creationId xmlns:a16="http://schemas.microsoft.com/office/drawing/2014/main" id="{260A4D58-F794-E9BE-BCA8-04151C9FFBEC}"/>
                </a:ext>
              </a:extLst>
            </p:cNvPr>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grpSp>
      <p:sp>
        <p:nvSpPr>
          <p:cNvPr id="567" name="Google Shape;567;p34">
            <a:extLst>
              <a:ext uri="{FF2B5EF4-FFF2-40B4-BE49-F238E27FC236}">
                <a16:creationId xmlns:a16="http://schemas.microsoft.com/office/drawing/2014/main" id="{1D141480-4E82-9BE8-E506-ADB9E07265AC}"/>
              </a:ext>
            </a:extLst>
          </p:cNvPr>
          <p:cNvSpPr txBox="1"/>
          <p:nvPr/>
        </p:nvSpPr>
        <p:spPr>
          <a:xfrm>
            <a:off x="187266" y="3974822"/>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3" name="Google Shape;1099;p44">
            <a:extLst>
              <a:ext uri="{FF2B5EF4-FFF2-40B4-BE49-F238E27FC236}">
                <a16:creationId xmlns:a16="http://schemas.microsoft.com/office/drawing/2014/main" id="{60AB3243-87AA-35CB-5ACD-0A0FC9FB4DB5}"/>
              </a:ext>
            </a:extLst>
          </p:cNvPr>
          <p:cNvSpPr txBox="1">
            <a:spLocks/>
          </p:cNvSpPr>
          <p:nvPr/>
        </p:nvSpPr>
        <p:spPr>
          <a:xfrm>
            <a:off x="-105701" y="3748462"/>
            <a:ext cx="6192622" cy="1121195"/>
          </a:xfrm>
          <a:prstGeom prst="rect">
            <a:avLst/>
          </a:prstGeom>
          <a:noFill/>
          <a:ln>
            <a:noFill/>
          </a:ln>
        </p:spPr>
        <p:txBody>
          <a:bodyPr spcFirstLastPara="1" wrap="square" lIns="45700" tIns="45700" rIns="45700"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93700">
              <a:lnSpc>
                <a:spcPct val="90000"/>
              </a:lnSpc>
              <a:buSzPts val="2600"/>
              <a:buFont typeface="Arial"/>
              <a:buChar char="●"/>
            </a:pPr>
            <a:endParaRPr lang="en-GB" sz="2000" dirty="0"/>
          </a:p>
        </p:txBody>
      </p:sp>
      <p:sp>
        <p:nvSpPr>
          <p:cNvPr id="4" name="Google Shape;1040;p43">
            <a:extLst>
              <a:ext uri="{FF2B5EF4-FFF2-40B4-BE49-F238E27FC236}">
                <a16:creationId xmlns:a16="http://schemas.microsoft.com/office/drawing/2014/main" id="{6C809592-953E-9DCF-D30E-38A7C8E8DE52}"/>
              </a:ext>
            </a:extLst>
          </p:cNvPr>
          <p:cNvSpPr txBox="1">
            <a:spLocks/>
          </p:cNvSpPr>
          <p:nvPr/>
        </p:nvSpPr>
        <p:spPr>
          <a:xfrm>
            <a:off x="462003" y="1196456"/>
            <a:ext cx="5682079" cy="2106715"/>
          </a:xfrm>
          <a:prstGeom prst="rect">
            <a:avLst/>
          </a:prstGeom>
          <a:noFill/>
          <a:ln>
            <a:noFill/>
          </a:ln>
        </p:spPr>
        <p:txBody>
          <a:bodyPr spcFirstLastPara="1" wrap="square" lIns="45700" tIns="45700" rIns="45700" bIns="45700" anchor="t" anchorCtr="0">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SzPct val="100000"/>
            </a:pPr>
            <a:r>
              <a:rPr lang="en-GB" sz="2400" dirty="0">
                <a:latin typeface="Quattrocento Sans" panose="020B0502050000020003" pitchFamily="34" charset="0"/>
              </a:rPr>
              <a:t>Exam question: Given this directed graph, run Dijkstra’s Algo to find shortest paths starting from source node A. Give the node visit order, and fill in this table of SN (Shortest Distance) and PN (Previous Node), crossing out old items as you find a shortcut path</a:t>
            </a:r>
          </a:p>
        </p:txBody>
      </p:sp>
      <p:sp>
        <p:nvSpPr>
          <p:cNvPr id="8" name="Google Shape;1032;p42">
            <a:extLst>
              <a:ext uri="{FF2B5EF4-FFF2-40B4-BE49-F238E27FC236}">
                <a16:creationId xmlns:a16="http://schemas.microsoft.com/office/drawing/2014/main" id="{C64F95F0-7F30-1246-86CD-91D193D10178}"/>
              </a:ext>
            </a:extLst>
          </p:cNvPr>
          <p:cNvSpPr txBox="1"/>
          <p:nvPr/>
        </p:nvSpPr>
        <p:spPr>
          <a:xfrm>
            <a:off x="6339227" y="1875173"/>
            <a:ext cx="3070361"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C, B, D, F, H, G, E</a:t>
            </a:r>
            <a:endParaRPr dirty="0">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42075179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3816D8-2144-208F-51D1-5DE1BA1EF4A7}"/>
              </a:ext>
            </a:extLst>
          </p:cNvPr>
          <p:cNvSpPr>
            <a:spLocks noGrp="1"/>
          </p:cNvSpPr>
          <p:nvPr>
            <p:ph idx="1"/>
          </p:nvPr>
        </p:nvSpPr>
        <p:spPr>
          <a:xfrm>
            <a:off x="746174" y="1568275"/>
            <a:ext cx="9820225" cy="603200"/>
          </a:xfrm>
        </p:spPr>
        <p:txBody>
          <a:bodyPr/>
          <a:lstStyle/>
          <a:p>
            <a:endParaRPr lang="en-SE" dirty="0"/>
          </a:p>
        </p:txBody>
      </p:sp>
      <p:pic>
        <p:nvPicPr>
          <p:cNvPr id="5" name="Picture 4">
            <a:extLst>
              <a:ext uri="{FF2B5EF4-FFF2-40B4-BE49-F238E27FC236}">
                <a16:creationId xmlns:a16="http://schemas.microsoft.com/office/drawing/2014/main" id="{1038EA37-DCE5-57B3-CDC7-126279ED9F3C}"/>
              </a:ext>
            </a:extLst>
          </p:cNvPr>
          <p:cNvPicPr>
            <a:picLocks noChangeAspect="1"/>
          </p:cNvPicPr>
          <p:nvPr/>
        </p:nvPicPr>
        <p:blipFill>
          <a:blip r:embed="rId2"/>
          <a:stretch>
            <a:fillRect/>
          </a:stretch>
        </p:blipFill>
        <p:spPr>
          <a:xfrm>
            <a:off x="2164769" y="1867933"/>
            <a:ext cx="7862463" cy="3990496"/>
          </a:xfrm>
          <a:prstGeom prst="rect">
            <a:avLst/>
          </a:prstGeom>
        </p:spPr>
      </p:pic>
      <p:sp>
        <p:nvSpPr>
          <p:cNvPr id="7" name="Google Shape;866;p40">
            <a:extLst>
              <a:ext uri="{FF2B5EF4-FFF2-40B4-BE49-F238E27FC236}">
                <a16:creationId xmlns:a16="http://schemas.microsoft.com/office/drawing/2014/main" id="{0327EEC0-EF41-3AA9-35E9-BE461905BE82}"/>
              </a:ext>
            </a:extLst>
          </p:cNvPr>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Example II</a:t>
            </a:r>
            <a:endParaRPr dirty="0"/>
          </a:p>
        </p:txBody>
      </p:sp>
    </p:spTree>
    <p:extLst>
      <p:ext uri="{BB962C8B-B14F-4D97-AF65-F5344CB8AC3E}">
        <p14:creationId xmlns:p14="http://schemas.microsoft.com/office/powerpoint/2010/main" val="9540303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E8041-B38F-2C46-34E4-12333279D8FC}"/>
              </a:ext>
            </a:extLst>
          </p:cNvPr>
          <p:cNvSpPr>
            <a:spLocks noGrp="1"/>
          </p:cNvSpPr>
          <p:nvPr>
            <p:ph type="title"/>
          </p:nvPr>
        </p:nvSpPr>
        <p:spPr/>
        <p:txBody>
          <a:bodyPr/>
          <a:lstStyle/>
          <a:p>
            <a:r>
              <a:rPr lang="en-GB" dirty="0"/>
              <a:t>Initialize</a:t>
            </a:r>
            <a:endParaRPr lang="en-SE" dirty="0"/>
          </a:p>
        </p:txBody>
      </p:sp>
      <p:sp>
        <p:nvSpPr>
          <p:cNvPr id="3" name="Content Placeholder 2">
            <a:extLst>
              <a:ext uri="{FF2B5EF4-FFF2-40B4-BE49-F238E27FC236}">
                <a16:creationId xmlns:a16="http://schemas.microsoft.com/office/drawing/2014/main" id="{BA967C86-4481-151F-69BA-6395BBA93E43}"/>
              </a:ext>
            </a:extLst>
          </p:cNvPr>
          <p:cNvSpPr>
            <a:spLocks noGrp="1"/>
          </p:cNvSpPr>
          <p:nvPr>
            <p:ph idx="1"/>
          </p:nvPr>
        </p:nvSpPr>
        <p:spPr>
          <a:xfrm>
            <a:off x="746174" y="1568275"/>
            <a:ext cx="9820225" cy="603200"/>
          </a:xfrm>
        </p:spPr>
        <p:txBody>
          <a:bodyPr/>
          <a:lstStyle/>
          <a:p>
            <a:endParaRPr lang="en-SE" dirty="0"/>
          </a:p>
        </p:txBody>
      </p:sp>
      <p:pic>
        <p:nvPicPr>
          <p:cNvPr id="7" name="Picture 6">
            <a:extLst>
              <a:ext uri="{FF2B5EF4-FFF2-40B4-BE49-F238E27FC236}">
                <a16:creationId xmlns:a16="http://schemas.microsoft.com/office/drawing/2014/main" id="{34BAF77F-78EE-8D22-20A0-24E4F7D08FC6}"/>
              </a:ext>
            </a:extLst>
          </p:cNvPr>
          <p:cNvPicPr>
            <a:picLocks noChangeAspect="1"/>
          </p:cNvPicPr>
          <p:nvPr/>
        </p:nvPicPr>
        <p:blipFill>
          <a:blip r:embed="rId2"/>
          <a:stretch>
            <a:fillRect/>
          </a:stretch>
        </p:blipFill>
        <p:spPr>
          <a:xfrm>
            <a:off x="2427515" y="1736028"/>
            <a:ext cx="7648339" cy="3385945"/>
          </a:xfrm>
          <a:prstGeom prst="rect">
            <a:avLst/>
          </a:prstGeom>
        </p:spPr>
      </p:pic>
    </p:spTree>
    <p:extLst>
      <p:ext uri="{BB962C8B-B14F-4D97-AF65-F5344CB8AC3E}">
        <p14:creationId xmlns:p14="http://schemas.microsoft.com/office/powerpoint/2010/main" val="36045467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68BE9-BAF9-7368-6B82-95FF25A192AE}"/>
              </a:ext>
            </a:extLst>
          </p:cNvPr>
          <p:cNvSpPr>
            <a:spLocks noGrp="1"/>
          </p:cNvSpPr>
          <p:nvPr>
            <p:ph type="title"/>
          </p:nvPr>
        </p:nvSpPr>
        <p:spPr/>
        <p:txBody>
          <a:bodyPr/>
          <a:lstStyle/>
          <a:p>
            <a:r>
              <a:rPr lang="en-GB" dirty="0"/>
              <a:t>Visit node A</a:t>
            </a:r>
            <a:endParaRPr lang="en-SE" dirty="0"/>
          </a:p>
        </p:txBody>
      </p:sp>
      <p:sp>
        <p:nvSpPr>
          <p:cNvPr id="3" name="Content Placeholder 2">
            <a:extLst>
              <a:ext uri="{FF2B5EF4-FFF2-40B4-BE49-F238E27FC236}">
                <a16:creationId xmlns:a16="http://schemas.microsoft.com/office/drawing/2014/main" id="{8C52CB22-8B02-6024-DB1A-DB7765E85768}"/>
              </a:ext>
            </a:extLst>
          </p:cNvPr>
          <p:cNvSpPr>
            <a:spLocks noGrp="1"/>
          </p:cNvSpPr>
          <p:nvPr>
            <p:ph idx="1"/>
          </p:nvPr>
        </p:nvSpPr>
        <p:spPr>
          <a:xfrm>
            <a:off x="746174" y="1568275"/>
            <a:ext cx="9820225" cy="603200"/>
          </a:xfrm>
        </p:spPr>
        <p:txBody>
          <a:bodyPr/>
          <a:lstStyle/>
          <a:p>
            <a:endParaRPr lang="en-SE"/>
          </a:p>
        </p:txBody>
      </p:sp>
      <p:pic>
        <p:nvPicPr>
          <p:cNvPr id="5" name="Picture 4">
            <a:extLst>
              <a:ext uri="{FF2B5EF4-FFF2-40B4-BE49-F238E27FC236}">
                <a16:creationId xmlns:a16="http://schemas.microsoft.com/office/drawing/2014/main" id="{F930F201-3B8A-2F91-FCF5-64B10D1DF89C}"/>
              </a:ext>
            </a:extLst>
          </p:cNvPr>
          <p:cNvPicPr>
            <a:picLocks noChangeAspect="1"/>
          </p:cNvPicPr>
          <p:nvPr/>
        </p:nvPicPr>
        <p:blipFill>
          <a:blip r:embed="rId2"/>
          <a:stretch>
            <a:fillRect/>
          </a:stretch>
        </p:blipFill>
        <p:spPr>
          <a:xfrm>
            <a:off x="2261605" y="1600200"/>
            <a:ext cx="7668791" cy="3401662"/>
          </a:xfrm>
          <a:prstGeom prst="rect">
            <a:avLst/>
          </a:prstGeom>
        </p:spPr>
      </p:pic>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EE7BF997-AFAE-BF31-2C13-E3DDA96E079A}"/>
                  </a:ext>
                </a:extLst>
              </p:cNvPr>
              <p:cNvSpPr/>
              <p:nvPr/>
            </p:nvSpPr>
            <p:spPr>
              <a:xfrm>
                <a:off x="2708478" y="5383034"/>
                <a:ext cx="6775042"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800" dirty="0">
                    <a:solidFill>
                      <a:schemeClr val="tx1"/>
                    </a:solidFill>
                    <a:latin typeface="Times New Roman" panose="02020603050405020304" pitchFamily="18" charset="0"/>
                    <a:cs typeface="Times New Roman" panose="02020603050405020304" pitchFamily="18" charset="0"/>
                  </a:rPr>
                  <a:t>OLD SD[B] = </a:t>
                </a:r>
                <a14:m>
                  <m:oMath xmlns:m="http://schemas.openxmlformats.org/officeDocument/2006/math">
                    <m:r>
                      <a:rPr lang="en-GB" sz="1800" i="1">
                        <a:solidFill>
                          <a:schemeClr val="tx1"/>
                        </a:solidFill>
                        <a:latin typeface="Cambria Math" panose="02040503050406030204" pitchFamily="18" charset="0"/>
                        <a:cs typeface="Times New Roman" panose="02020603050405020304" pitchFamily="18" charset="0"/>
                      </a:rPr>
                      <m:t>∞</m:t>
                    </m:r>
                  </m:oMath>
                </a14:m>
                <a:r>
                  <a:rPr lang="en-US" sz="1800" dirty="0">
                    <a:solidFill>
                      <a:schemeClr val="tx1"/>
                    </a:solidFill>
                    <a:latin typeface="Times New Roman" panose="02020603050405020304" pitchFamily="18" charset="0"/>
                    <a:cs typeface="Times New Roman" panose="02020603050405020304" pitchFamily="18" charset="0"/>
                  </a:rPr>
                  <a:t> &gt; SD[A] + w(A,B) =</a:t>
                </a:r>
                <a:r>
                  <a:rPr lang="en-GB" sz="1800" dirty="0">
                    <a:solidFill>
                      <a:schemeClr val="tx1"/>
                    </a:solidFill>
                    <a:latin typeface="Times New Roman" panose="02020603050405020304" pitchFamily="18" charset="0"/>
                    <a:cs typeface="Times New Roman" panose="02020603050405020304" pitchFamily="18" charset="0"/>
                  </a:rPr>
                  <a:t> 0+2 = 2</a:t>
                </a:r>
              </a:p>
              <a:p>
                <a:r>
                  <a:rPr lang="en-US" sz="1800" dirty="0">
                    <a:solidFill>
                      <a:schemeClr val="tx1"/>
                    </a:solidFill>
                    <a:latin typeface="Times New Roman" panose="02020603050405020304" pitchFamily="18" charset="0"/>
                    <a:cs typeface="Times New Roman" panose="02020603050405020304" pitchFamily="18" charset="0"/>
                  </a:rPr>
                  <a:t>NEW SD[B]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SD[A] + w(A,B) =</a:t>
                </a:r>
                <a:r>
                  <a:rPr lang="en-GB" sz="1800" dirty="0">
                    <a:solidFill>
                      <a:schemeClr val="tx1"/>
                    </a:solidFill>
                    <a:latin typeface="Times New Roman" panose="02020603050405020304" pitchFamily="18" charset="0"/>
                    <a:cs typeface="Times New Roman" panose="02020603050405020304" pitchFamily="18" charset="0"/>
                  </a:rPr>
                  <a:t> 2, PN</a:t>
                </a:r>
                <a:r>
                  <a:rPr lang="en-US" sz="1800" dirty="0">
                    <a:solidFill>
                      <a:schemeClr val="tx1"/>
                    </a:solidFill>
                    <a:latin typeface="Times New Roman" panose="02020603050405020304" pitchFamily="18" charset="0"/>
                    <a:cs typeface="Times New Roman" panose="02020603050405020304" pitchFamily="18" charset="0"/>
                  </a:rPr>
                  <a:t>[B] = A</a:t>
                </a:r>
                <a:endParaRPr lang="en-GB" sz="1800" dirty="0">
                  <a:solidFill>
                    <a:schemeClr val="tx1"/>
                  </a:solidFill>
                  <a:latin typeface="Times New Roman" panose="02020603050405020304" pitchFamily="18" charset="0"/>
                  <a:cs typeface="Times New Roman" panose="02020603050405020304" pitchFamily="18" charset="0"/>
                </a:endParaRPr>
              </a:p>
              <a:p>
                <a:r>
                  <a:rPr lang="en-US" sz="1800" dirty="0">
                    <a:solidFill>
                      <a:schemeClr val="tx1"/>
                    </a:solidFill>
                    <a:latin typeface="Times New Roman" panose="02020603050405020304" pitchFamily="18" charset="0"/>
                    <a:cs typeface="Times New Roman" panose="02020603050405020304" pitchFamily="18" charset="0"/>
                  </a:rPr>
                  <a:t>OLD SD[D] = </a:t>
                </a:r>
                <a14:m>
                  <m:oMath xmlns:m="http://schemas.openxmlformats.org/officeDocument/2006/math">
                    <m:r>
                      <a:rPr lang="en-GB" sz="1800" i="1">
                        <a:solidFill>
                          <a:schemeClr val="tx1"/>
                        </a:solidFill>
                        <a:latin typeface="Cambria Math" panose="02040503050406030204" pitchFamily="18" charset="0"/>
                        <a:cs typeface="Times New Roman" panose="02020603050405020304" pitchFamily="18" charset="0"/>
                      </a:rPr>
                      <m:t>∞</m:t>
                    </m:r>
                  </m:oMath>
                </a14:m>
                <a:r>
                  <a:rPr lang="en-US" sz="1800" dirty="0">
                    <a:solidFill>
                      <a:schemeClr val="tx1"/>
                    </a:solidFill>
                    <a:latin typeface="Times New Roman" panose="02020603050405020304" pitchFamily="18" charset="0"/>
                    <a:cs typeface="Times New Roman" panose="02020603050405020304" pitchFamily="18" charset="0"/>
                  </a:rPr>
                  <a:t> &gt; SD[A] + w(A,D) =</a:t>
                </a:r>
                <a:r>
                  <a:rPr lang="en-GB" sz="1800" dirty="0">
                    <a:solidFill>
                      <a:schemeClr val="tx1"/>
                    </a:solidFill>
                    <a:latin typeface="Times New Roman" panose="02020603050405020304" pitchFamily="18" charset="0"/>
                    <a:cs typeface="Times New Roman" panose="02020603050405020304" pitchFamily="18" charset="0"/>
                  </a:rPr>
                  <a:t> 0+8 = 8</a:t>
                </a:r>
              </a:p>
              <a:p>
                <a:r>
                  <a:rPr lang="en-US" sz="1800" dirty="0">
                    <a:solidFill>
                      <a:schemeClr val="tx1"/>
                    </a:solidFill>
                    <a:latin typeface="Times New Roman" panose="02020603050405020304" pitchFamily="18" charset="0"/>
                    <a:cs typeface="Times New Roman" panose="02020603050405020304" pitchFamily="18" charset="0"/>
                  </a:rPr>
                  <a:t>NEW SD[D]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SD[A] + w(A,D) = 8,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[D] = A</a:t>
                </a:r>
              </a:p>
            </p:txBody>
          </p:sp>
        </mc:Choice>
        <mc:Fallback>
          <p:sp>
            <p:nvSpPr>
              <p:cNvPr id="8" name="Rectangle 7">
                <a:extLst>
                  <a:ext uri="{FF2B5EF4-FFF2-40B4-BE49-F238E27FC236}">
                    <a16:creationId xmlns:a16="http://schemas.microsoft.com/office/drawing/2014/main" id="{EE7BF997-AFAE-BF31-2C13-E3DDA96E079A}"/>
                  </a:ext>
                </a:extLst>
              </p:cNvPr>
              <p:cNvSpPr>
                <a:spLocks noRot="1" noChangeAspect="1" noMove="1" noResize="1" noEditPoints="1" noAdjustHandles="1" noChangeArrowheads="1" noChangeShapeType="1" noTextEdit="1"/>
              </p:cNvSpPr>
              <p:nvPr/>
            </p:nvSpPr>
            <p:spPr>
              <a:xfrm>
                <a:off x="2708478" y="5383034"/>
                <a:ext cx="6775042" cy="1200329"/>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mc:Choice xmlns:p14="http://schemas.microsoft.com/office/powerpoint/2010/main" Requires="p14">
          <p:contentPart p14:bwMode="auto" r:id="rId4">
            <p14:nvContentPartPr>
              <p14:cNvPr id="29" name="Ink 28">
                <a:extLst>
                  <a:ext uri="{FF2B5EF4-FFF2-40B4-BE49-F238E27FC236}">
                    <a16:creationId xmlns:a16="http://schemas.microsoft.com/office/drawing/2014/main" id="{3414E581-497A-4E2B-BCDB-1BE2F6CDE145}"/>
                  </a:ext>
                </a:extLst>
              </p14:cNvPr>
              <p14:cNvContentPartPr/>
              <p14:nvPr/>
            </p14:nvContentPartPr>
            <p14:xfrm>
              <a:off x="15045012" y="5454608"/>
              <a:ext cx="360" cy="360"/>
            </p14:xfrm>
          </p:contentPart>
        </mc:Choice>
        <mc:Fallback>
          <p:pic>
            <p:nvPicPr>
              <p:cNvPr id="29" name="Ink 28">
                <a:extLst>
                  <a:ext uri="{FF2B5EF4-FFF2-40B4-BE49-F238E27FC236}">
                    <a16:creationId xmlns:a16="http://schemas.microsoft.com/office/drawing/2014/main" id="{3414E581-497A-4E2B-BCDB-1BE2F6CDE145}"/>
                  </a:ext>
                </a:extLst>
              </p:cNvPr>
              <p:cNvPicPr/>
              <p:nvPr/>
            </p:nvPicPr>
            <p:blipFill>
              <a:blip r:embed="rId5"/>
              <a:stretch>
                <a:fillRect/>
              </a:stretch>
            </p:blipFill>
            <p:spPr>
              <a:xfrm>
                <a:off x="15036012" y="5445608"/>
                <a:ext cx="18000" cy="18000"/>
              </a:xfrm>
              <a:prstGeom prst="rect">
                <a:avLst/>
              </a:prstGeom>
            </p:spPr>
          </p:pic>
        </mc:Fallback>
      </mc:AlternateContent>
    </p:spTree>
    <p:extLst>
      <p:ext uri="{BB962C8B-B14F-4D97-AF65-F5344CB8AC3E}">
        <p14:creationId xmlns:p14="http://schemas.microsoft.com/office/powerpoint/2010/main" val="167963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F8D1D-A738-2941-0E14-4854DDC88448}"/>
              </a:ext>
            </a:extLst>
          </p:cNvPr>
          <p:cNvSpPr>
            <a:spLocks noGrp="1"/>
          </p:cNvSpPr>
          <p:nvPr>
            <p:ph type="title"/>
          </p:nvPr>
        </p:nvSpPr>
        <p:spPr/>
        <p:txBody>
          <a:bodyPr/>
          <a:lstStyle/>
          <a:p>
            <a:r>
              <a:rPr lang="en-GB" dirty="0"/>
              <a:t>Visit node B</a:t>
            </a:r>
            <a:endParaRPr lang="en-SE" dirty="0"/>
          </a:p>
        </p:txBody>
      </p:sp>
      <p:sp>
        <p:nvSpPr>
          <p:cNvPr id="3" name="Content Placeholder 2">
            <a:extLst>
              <a:ext uri="{FF2B5EF4-FFF2-40B4-BE49-F238E27FC236}">
                <a16:creationId xmlns:a16="http://schemas.microsoft.com/office/drawing/2014/main" id="{31FDFA1F-E60C-28A1-CBF2-CD9129D07BCB}"/>
              </a:ext>
            </a:extLst>
          </p:cNvPr>
          <p:cNvSpPr>
            <a:spLocks noGrp="1"/>
          </p:cNvSpPr>
          <p:nvPr>
            <p:ph idx="1"/>
          </p:nvPr>
        </p:nvSpPr>
        <p:spPr>
          <a:xfrm>
            <a:off x="746174" y="1568275"/>
            <a:ext cx="9820225" cy="603200"/>
          </a:xfrm>
        </p:spPr>
        <p:txBody>
          <a:bodyPr/>
          <a:lstStyle/>
          <a:p>
            <a:endParaRPr lang="en-SE" dirty="0"/>
          </a:p>
        </p:txBody>
      </p:sp>
      <p:pic>
        <p:nvPicPr>
          <p:cNvPr id="7" name="Picture 6">
            <a:extLst>
              <a:ext uri="{FF2B5EF4-FFF2-40B4-BE49-F238E27FC236}">
                <a16:creationId xmlns:a16="http://schemas.microsoft.com/office/drawing/2014/main" id="{9E92E6F0-6E4F-8226-2C36-DBE19FB378DE}"/>
              </a:ext>
            </a:extLst>
          </p:cNvPr>
          <p:cNvPicPr>
            <a:picLocks noChangeAspect="1"/>
          </p:cNvPicPr>
          <p:nvPr/>
        </p:nvPicPr>
        <p:blipFill>
          <a:blip r:embed="rId3"/>
          <a:stretch>
            <a:fillRect/>
          </a:stretch>
        </p:blipFill>
        <p:spPr>
          <a:xfrm>
            <a:off x="2331085" y="1573502"/>
            <a:ext cx="7529830" cy="3353186"/>
          </a:xfrm>
          <a:prstGeom prst="rect">
            <a:avLst/>
          </a:prstGeom>
        </p:spPr>
      </p:pic>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230AFDE1-4BE3-1924-5DAC-80F6E009C6EA}"/>
                  </a:ext>
                </a:extLst>
              </p:cNvPr>
              <p:cNvSpPr/>
              <p:nvPr/>
            </p:nvSpPr>
            <p:spPr>
              <a:xfrm>
                <a:off x="2701405" y="5383034"/>
                <a:ext cx="6789190"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800" dirty="0">
                    <a:solidFill>
                      <a:schemeClr val="tx1"/>
                    </a:solidFill>
                    <a:latin typeface="Times New Roman" panose="02020603050405020304" pitchFamily="18" charset="0"/>
                    <a:cs typeface="Times New Roman" panose="02020603050405020304" pitchFamily="18" charset="0"/>
                  </a:rPr>
                  <a:t>OLD SD[D] = 8 &gt; SD[B] + w(B,D) =</a:t>
                </a:r>
                <a:r>
                  <a:rPr lang="en-GB" sz="1800" dirty="0">
                    <a:solidFill>
                      <a:schemeClr val="tx1"/>
                    </a:solidFill>
                    <a:latin typeface="Times New Roman" panose="02020603050405020304" pitchFamily="18" charset="0"/>
                    <a:cs typeface="Times New Roman" panose="02020603050405020304" pitchFamily="18" charset="0"/>
                  </a:rPr>
                  <a:t> 2+5 = 7</a:t>
                </a:r>
              </a:p>
              <a:p>
                <a:r>
                  <a:rPr lang="en-US" sz="1800" dirty="0">
                    <a:solidFill>
                      <a:schemeClr val="tx1"/>
                    </a:solidFill>
                    <a:latin typeface="Times New Roman" panose="02020603050405020304" pitchFamily="18" charset="0"/>
                    <a:cs typeface="Times New Roman" panose="02020603050405020304" pitchFamily="18" charset="0"/>
                  </a:rPr>
                  <a:t>NEW SD[D]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SD[B] + w(B,D) = 7,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[D] = B</a:t>
                </a:r>
              </a:p>
              <a:p>
                <a:r>
                  <a:rPr lang="en-US" sz="1800" dirty="0">
                    <a:solidFill>
                      <a:schemeClr val="tx1"/>
                    </a:solidFill>
                    <a:latin typeface="Times New Roman" panose="02020603050405020304" pitchFamily="18" charset="0"/>
                    <a:cs typeface="Times New Roman" panose="02020603050405020304" pitchFamily="18" charset="0"/>
                  </a:rPr>
                  <a:t>OLD SD[E] = </a:t>
                </a:r>
                <a14:m>
                  <m:oMath xmlns:m="http://schemas.openxmlformats.org/officeDocument/2006/math">
                    <m:r>
                      <a:rPr lang="en-GB" sz="1800" i="1">
                        <a:solidFill>
                          <a:schemeClr val="tx1"/>
                        </a:solidFill>
                        <a:latin typeface="Cambria Math" panose="02040503050406030204" pitchFamily="18" charset="0"/>
                        <a:cs typeface="Times New Roman" panose="02020603050405020304" pitchFamily="18" charset="0"/>
                      </a:rPr>
                      <m:t>∞</m:t>
                    </m:r>
                  </m:oMath>
                </a14:m>
                <a:r>
                  <a:rPr lang="en-US" sz="1800" dirty="0">
                    <a:solidFill>
                      <a:schemeClr val="tx1"/>
                    </a:solidFill>
                    <a:latin typeface="Times New Roman" panose="02020603050405020304" pitchFamily="18" charset="0"/>
                    <a:cs typeface="Times New Roman" panose="02020603050405020304" pitchFamily="18" charset="0"/>
                  </a:rPr>
                  <a:t> &gt; SD[B] + w(B,E) =</a:t>
                </a:r>
                <a:r>
                  <a:rPr lang="en-GB" sz="1800" dirty="0">
                    <a:solidFill>
                      <a:schemeClr val="tx1"/>
                    </a:solidFill>
                    <a:latin typeface="Times New Roman" panose="02020603050405020304" pitchFamily="18" charset="0"/>
                    <a:cs typeface="Times New Roman" panose="02020603050405020304" pitchFamily="18" charset="0"/>
                  </a:rPr>
                  <a:t> 2+6 = 8</a:t>
                </a:r>
              </a:p>
              <a:p>
                <a:r>
                  <a:rPr lang="en-US" sz="1800" dirty="0">
                    <a:solidFill>
                      <a:schemeClr val="tx1"/>
                    </a:solidFill>
                    <a:latin typeface="Times New Roman" panose="02020603050405020304" pitchFamily="18" charset="0"/>
                    <a:cs typeface="Times New Roman" panose="02020603050405020304" pitchFamily="18" charset="0"/>
                  </a:rPr>
                  <a:t>NEW SD[E]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SD[B] + w(B,E) = 8,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[E] = B</a:t>
                </a:r>
                <a:endParaRPr lang="en-GB" sz="1800" dirty="0">
                  <a:solidFill>
                    <a:schemeClr val="tx1"/>
                  </a:solidFill>
                  <a:latin typeface="Times New Roman" panose="02020603050405020304" pitchFamily="18" charset="0"/>
                  <a:cs typeface="Times New Roman" panose="02020603050405020304" pitchFamily="18" charset="0"/>
                </a:endParaRPr>
              </a:p>
            </p:txBody>
          </p:sp>
        </mc:Choice>
        <mc:Fallback>
          <p:sp>
            <p:nvSpPr>
              <p:cNvPr id="11" name="Rectangle 10">
                <a:extLst>
                  <a:ext uri="{FF2B5EF4-FFF2-40B4-BE49-F238E27FC236}">
                    <a16:creationId xmlns:a16="http://schemas.microsoft.com/office/drawing/2014/main" id="{230AFDE1-4BE3-1924-5DAC-80F6E009C6EA}"/>
                  </a:ext>
                </a:extLst>
              </p:cNvPr>
              <p:cNvSpPr>
                <a:spLocks noRot="1" noChangeAspect="1" noMove="1" noResize="1" noEditPoints="1" noAdjustHandles="1" noChangeArrowheads="1" noChangeShapeType="1" noTextEdit="1"/>
              </p:cNvSpPr>
              <p:nvPr/>
            </p:nvSpPr>
            <p:spPr>
              <a:xfrm>
                <a:off x="2701405" y="5383034"/>
                <a:ext cx="6789190" cy="1200329"/>
              </a:xfrm>
              <a:prstGeom prst="rect">
                <a:avLst/>
              </a:prstGeom>
              <a:blipFill>
                <a:blip r:embed="rId4"/>
                <a:stretch>
                  <a:fillRect/>
                </a:stretch>
              </a:blipFill>
            </p:spPr>
            <p:txBody>
              <a:bodyPr/>
              <a:lstStyle/>
              <a:p>
                <a:r>
                  <a:rPr lang="en-SE">
                    <a:noFill/>
                  </a:rPr>
                  <a:t> </a:t>
                </a:r>
              </a:p>
            </p:txBody>
          </p:sp>
        </mc:Fallback>
      </mc:AlternateContent>
      <p:sp>
        <p:nvSpPr>
          <p:cNvPr id="59" name="SMARTInkShape-169">
            <a:extLst>
              <a:ext uri="{FF2B5EF4-FFF2-40B4-BE49-F238E27FC236}">
                <a16:creationId xmlns:a16="http://schemas.microsoft.com/office/drawing/2014/main" id="{5BB196DC-AB5E-4997-9231-4C229A6DCFD9}"/>
              </a:ext>
            </a:extLst>
          </p:cNvPr>
          <p:cNvSpPr/>
          <p:nvPr>
            <p:custDataLst>
              <p:tags r:id="rId1"/>
            </p:custDataLst>
          </p:nvPr>
        </p:nvSpPr>
        <p:spPr>
          <a:xfrm>
            <a:off x="6292453" y="580430"/>
            <a:ext cx="17860" cy="17860"/>
          </a:xfrm>
          <a:custGeom>
            <a:avLst/>
            <a:gdLst/>
            <a:ahLst/>
            <a:cxnLst/>
            <a:rect l="0" t="0" r="0" b="0"/>
            <a:pathLst>
              <a:path w="17860" h="17860">
                <a:moveTo>
                  <a:pt x="17859" y="17859"/>
                </a:moveTo>
                <a:lnTo>
                  <a:pt x="17859" y="17859"/>
                </a:lnTo>
                <a:lnTo>
                  <a:pt x="10171" y="17859"/>
                </a:lnTo>
                <a:lnTo>
                  <a:pt x="4557" y="13119"/>
                </a:lnTo>
                <a:lnTo>
                  <a:pt x="2025" y="8145"/>
                </a:lnTo>
                <a:lnTo>
                  <a:pt x="0"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4576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2CFE2-7589-A0BC-5C3E-7541A9C4ABF5}"/>
              </a:ext>
            </a:extLst>
          </p:cNvPr>
          <p:cNvSpPr>
            <a:spLocks noGrp="1"/>
          </p:cNvSpPr>
          <p:nvPr>
            <p:ph type="title"/>
          </p:nvPr>
        </p:nvSpPr>
        <p:spPr/>
        <p:txBody>
          <a:bodyPr/>
          <a:lstStyle/>
          <a:p>
            <a:r>
              <a:rPr lang="en-GB" dirty="0"/>
              <a:t>Visit node D</a:t>
            </a:r>
            <a:endParaRPr lang="en-SE" dirty="0"/>
          </a:p>
        </p:txBody>
      </p:sp>
      <p:sp>
        <p:nvSpPr>
          <p:cNvPr id="3" name="Content Placeholder 2">
            <a:extLst>
              <a:ext uri="{FF2B5EF4-FFF2-40B4-BE49-F238E27FC236}">
                <a16:creationId xmlns:a16="http://schemas.microsoft.com/office/drawing/2014/main" id="{22F63FA0-2E08-1F91-DAEC-FEECED5A0DD5}"/>
              </a:ext>
            </a:extLst>
          </p:cNvPr>
          <p:cNvSpPr>
            <a:spLocks noGrp="1"/>
          </p:cNvSpPr>
          <p:nvPr>
            <p:ph idx="1"/>
          </p:nvPr>
        </p:nvSpPr>
        <p:spPr>
          <a:xfrm>
            <a:off x="1981200" y="1600200"/>
            <a:ext cx="8229600" cy="603200"/>
          </a:xfrm>
        </p:spPr>
        <p:txBody>
          <a:bodyPr/>
          <a:lstStyle/>
          <a:p>
            <a:endParaRPr lang="en-SE"/>
          </a:p>
        </p:txBody>
      </p:sp>
      <p:pic>
        <p:nvPicPr>
          <p:cNvPr id="7" name="Picture 6">
            <a:extLst>
              <a:ext uri="{FF2B5EF4-FFF2-40B4-BE49-F238E27FC236}">
                <a16:creationId xmlns:a16="http://schemas.microsoft.com/office/drawing/2014/main" id="{A434B5F2-A1CF-960F-18F1-2D3BB58BDE63}"/>
              </a:ext>
            </a:extLst>
          </p:cNvPr>
          <p:cNvPicPr>
            <a:picLocks noChangeAspect="1"/>
          </p:cNvPicPr>
          <p:nvPr/>
        </p:nvPicPr>
        <p:blipFill>
          <a:blip r:embed="rId2"/>
          <a:stretch>
            <a:fillRect/>
          </a:stretch>
        </p:blipFill>
        <p:spPr>
          <a:xfrm>
            <a:off x="2547258" y="1600201"/>
            <a:ext cx="7402285" cy="3305241"/>
          </a:xfrm>
          <a:prstGeom prst="rect">
            <a:avLst/>
          </a:prstGeom>
        </p:spPr>
      </p:pic>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F2AAD769-EEEB-B87E-6257-7690EB96F1FA}"/>
                  </a:ext>
                </a:extLst>
              </p:cNvPr>
              <p:cNvSpPr/>
              <p:nvPr/>
            </p:nvSpPr>
            <p:spPr>
              <a:xfrm>
                <a:off x="2706241" y="5397592"/>
                <a:ext cx="7084317"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800" dirty="0">
                    <a:solidFill>
                      <a:schemeClr val="tx1"/>
                    </a:solidFill>
                    <a:latin typeface="Times New Roman" panose="02020603050405020304" pitchFamily="18" charset="0"/>
                    <a:cs typeface="Times New Roman" panose="02020603050405020304" pitchFamily="18" charset="0"/>
                  </a:rPr>
                  <a:t>OLD SD[E] = 8 &lt; SD[D] + w(D,E) =</a:t>
                </a:r>
                <a:r>
                  <a:rPr lang="en-GB" sz="1800" dirty="0">
                    <a:solidFill>
                      <a:schemeClr val="tx1"/>
                    </a:solidFill>
                    <a:latin typeface="Times New Roman" panose="02020603050405020304" pitchFamily="18" charset="0"/>
                    <a:cs typeface="Times New Roman" panose="02020603050405020304" pitchFamily="18" charset="0"/>
                  </a:rPr>
                  <a:t> 7+3 = 10</a:t>
                </a:r>
              </a:p>
              <a:p>
                <a:r>
                  <a:rPr lang="en-US" sz="1800" dirty="0">
                    <a:solidFill>
                      <a:schemeClr val="tx1"/>
                    </a:solidFill>
                    <a:latin typeface="Times New Roman" panose="02020603050405020304" pitchFamily="18" charset="0"/>
                    <a:cs typeface="Times New Roman" panose="02020603050405020304" pitchFamily="18" charset="0"/>
                  </a:rPr>
                  <a:t>No update, SD[E] stays 8,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[E] stays B</a:t>
                </a:r>
              </a:p>
              <a:p>
                <a:r>
                  <a:rPr lang="en-US" sz="1800" dirty="0">
                    <a:solidFill>
                      <a:schemeClr val="tx1"/>
                    </a:solidFill>
                    <a:latin typeface="Times New Roman" panose="02020603050405020304" pitchFamily="18" charset="0"/>
                    <a:cs typeface="Times New Roman" panose="02020603050405020304" pitchFamily="18" charset="0"/>
                  </a:rPr>
                  <a:t>OLD SD[F] = </a:t>
                </a:r>
                <a14:m>
                  <m:oMath xmlns:m="http://schemas.openxmlformats.org/officeDocument/2006/math">
                    <m:r>
                      <a:rPr lang="en-GB" sz="1800" i="1">
                        <a:solidFill>
                          <a:schemeClr val="tx1"/>
                        </a:solidFill>
                        <a:latin typeface="Cambria Math" panose="02040503050406030204" pitchFamily="18" charset="0"/>
                        <a:cs typeface="Times New Roman" panose="02020603050405020304" pitchFamily="18" charset="0"/>
                      </a:rPr>
                      <m:t>∞</m:t>
                    </m:r>
                  </m:oMath>
                </a14:m>
                <a:r>
                  <a:rPr lang="en-US" sz="1800" dirty="0">
                    <a:solidFill>
                      <a:schemeClr val="tx1"/>
                    </a:solidFill>
                    <a:latin typeface="Times New Roman" panose="02020603050405020304" pitchFamily="18" charset="0"/>
                    <a:cs typeface="Times New Roman" panose="02020603050405020304" pitchFamily="18" charset="0"/>
                  </a:rPr>
                  <a:t> &gt; SD[D] + w(D,F) =</a:t>
                </a:r>
                <a:r>
                  <a:rPr lang="en-GB" sz="1800" dirty="0">
                    <a:solidFill>
                      <a:schemeClr val="tx1"/>
                    </a:solidFill>
                    <a:latin typeface="Times New Roman" panose="02020603050405020304" pitchFamily="18" charset="0"/>
                    <a:cs typeface="Times New Roman" panose="02020603050405020304" pitchFamily="18" charset="0"/>
                  </a:rPr>
                  <a:t> 7+2 = 9</a:t>
                </a:r>
              </a:p>
              <a:p>
                <a:r>
                  <a:rPr lang="en-US" sz="1800" dirty="0">
                    <a:solidFill>
                      <a:schemeClr val="tx1"/>
                    </a:solidFill>
                    <a:latin typeface="Times New Roman" panose="02020603050405020304" pitchFamily="18" charset="0"/>
                    <a:cs typeface="Times New Roman" panose="02020603050405020304" pitchFamily="18" charset="0"/>
                  </a:rPr>
                  <a:t>NEW SD[F]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SD[D] + w(D,F) = 9,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[F] = D</a:t>
                </a:r>
              </a:p>
            </p:txBody>
          </p:sp>
        </mc:Choice>
        <mc:Fallback>
          <p:sp>
            <p:nvSpPr>
              <p:cNvPr id="8" name="Rectangle 7">
                <a:extLst>
                  <a:ext uri="{FF2B5EF4-FFF2-40B4-BE49-F238E27FC236}">
                    <a16:creationId xmlns:a16="http://schemas.microsoft.com/office/drawing/2014/main" id="{F2AAD769-EEEB-B87E-6257-7690EB96F1FA}"/>
                  </a:ext>
                </a:extLst>
              </p:cNvPr>
              <p:cNvSpPr>
                <a:spLocks noRot="1" noChangeAspect="1" noMove="1" noResize="1" noEditPoints="1" noAdjustHandles="1" noChangeArrowheads="1" noChangeShapeType="1" noTextEdit="1"/>
              </p:cNvSpPr>
              <p:nvPr/>
            </p:nvSpPr>
            <p:spPr>
              <a:xfrm>
                <a:off x="2706241" y="5397592"/>
                <a:ext cx="7084317" cy="1200329"/>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80616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E61FD-BC1B-F772-7336-6DABCC2F80EC}"/>
              </a:ext>
            </a:extLst>
          </p:cNvPr>
          <p:cNvSpPr>
            <a:spLocks noGrp="1"/>
          </p:cNvSpPr>
          <p:nvPr>
            <p:ph type="title"/>
          </p:nvPr>
        </p:nvSpPr>
        <p:spPr/>
        <p:txBody>
          <a:bodyPr/>
          <a:lstStyle/>
          <a:p>
            <a:r>
              <a:rPr lang="en-GB" dirty="0"/>
              <a:t>Visit node E</a:t>
            </a:r>
            <a:endParaRPr lang="en-SE" dirty="0"/>
          </a:p>
        </p:txBody>
      </p:sp>
      <p:sp>
        <p:nvSpPr>
          <p:cNvPr id="3" name="Content Placeholder 2">
            <a:extLst>
              <a:ext uri="{FF2B5EF4-FFF2-40B4-BE49-F238E27FC236}">
                <a16:creationId xmlns:a16="http://schemas.microsoft.com/office/drawing/2014/main" id="{ABC2EBAB-D624-275D-2AA9-C87F5F591DE7}"/>
              </a:ext>
            </a:extLst>
          </p:cNvPr>
          <p:cNvSpPr>
            <a:spLocks noGrp="1"/>
          </p:cNvSpPr>
          <p:nvPr>
            <p:ph idx="1"/>
          </p:nvPr>
        </p:nvSpPr>
        <p:spPr>
          <a:xfrm>
            <a:off x="746174" y="1568275"/>
            <a:ext cx="9820225" cy="603200"/>
          </a:xfrm>
        </p:spPr>
        <p:txBody>
          <a:bodyPr/>
          <a:lstStyle/>
          <a:p>
            <a:endParaRPr lang="en-SE"/>
          </a:p>
        </p:txBody>
      </p:sp>
      <p:pic>
        <p:nvPicPr>
          <p:cNvPr id="10" name="Picture 9">
            <a:extLst>
              <a:ext uri="{FF2B5EF4-FFF2-40B4-BE49-F238E27FC236}">
                <a16:creationId xmlns:a16="http://schemas.microsoft.com/office/drawing/2014/main" id="{738F4B8A-132B-7B1B-B0A0-E8AE2B4CD077}"/>
              </a:ext>
            </a:extLst>
          </p:cNvPr>
          <p:cNvPicPr>
            <a:picLocks noChangeAspect="1"/>
          </p:cNvPicPr>
          <p:nvPr/>
        </p:nvPicPr>
        <p:blipFill>
          <a:blip r:embed="rId2"/>
          <a:stretch>
            <a:fillRect/>
          </a:stretch>
        </p:blipFill>
        <p:spPr>
          <a:xfrm>
            <a:off x="2534728" y="1558853"/>
            <a:ext cx="7377571" cy="3275700"/>
          </a:xfrm>
          <a:prstGeom prst="rect">
            <a:avLst/>
          </a:prstGeom>
        </p:spPr>
      </p:pic>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AB508262-F265-4F7D-A8B8-DD2CE10A66A1}"/>
                  </a:ext>
                </a:extLst>
              </p:cNvPr>
              <p:cNvSpPr/>
              <p:nvPr/>
            </p:nvSpPr>
            <p:spPr>
              <a:xfrm>
                <a:off x="2815856" y="5137013"/>
                <a:ext cx="6815313"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800" dirty="0">
                    <a:solidFill>
                      <a:schemeClr val="tx1"/>
                    </a:solidFill>
                    <a:latin typeface="Times New Roman" panose="02020603050405020304" pitchFamily="18" charset="0"/>
                    <a:cs typeface="Times New Roman" panose="02020603050405020304" pitchFamily="18" charset="0"/>
                  </a:rPr>
                  <a:t>OLD SD[C] = </a:t>
                </a:r>
                <a14:m>
                  <m:oMath xmlns:m="http://schemas.openxmlformats.org/officeDocument/2006/math">
                    <m:r>
                      <a:rPr lang="en-GB" sz="1800" i="1">
                        <a:solidFill>
                          <a:schemeClr val="tx1"/>
                        </a:solidFill>
                        <a:latin typeface="Cambria Math" panose="02040503050406030204" pitchFamily="18" charset="0"/>
                        <a:cs typeface="Times New Roman" panose="02020603050405020304" pitchFamily="18" charset="0"/>
                      </a:rPr>
                      <m:t>∞</m:t>
                    </m:r>
                  </m:oMath>
                </a14:m>
                <a:r>
                  <a:rPr lang="en-US" sz="1800" dirty="0">
                    <a:solidFill>
                      <a:schemeClr val="tx1"/>
                    </a:solidFill>
                    <a:latin typeface="Times New Roman" panose="02020603050405020304" pitchFamily="18" charset="0"/>
                    <a:cs typeface="Times New Roman" panose="02020603050405020304" pitchFamily="18" charset="0"/>
                  </a:rPr>
                  <a:t> &gt; SD[E] + w(E.C) =</a:t>
                </a:r>
                <a:r>
                  <a:rPr lang="en-GB" sz="1800" dirty="0">
                    <a:solidFill>
                      <a:schemeClr val="tx1"/>
                    </a:solidFill>
                    <a:latin typeface="Times New Roman" panose="02020603050405020304" pitchFamily="18" charset="0"/>
                    <a:cs typeface="Times New Roman" panose="02020603050405020304" pitchFamily="18" charset="0"/>
                  </a:rPr>
                  <a:t> 8+9 = 17</a:t>
                </a:r>
              </a:p>
              <a:p>
                <a:r>
                  <a:rPr lang="en-US" sz="1800" dirty="0">
                    <a:solidFill>
                      <a:schemeClr val="tx1"/>
                    </a:solidFill>
                    <a:latin typeface="Times New Roman" panose="02020603050405020304" pitchFamily="18" charset="0"/>
                    <a:cs typeface="Times New Roman" panose="02020603050405020304" pitchFamily="18" charset="0"/>
                  </a:rPr>
                  <a:t>NEW SD[C]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SD[E] + w(E.C) = 17,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[C] = E</a:t>
                </a:r>
              </a:p>
              <a:p>
                <a:r>
                  <a:rPr lang="en-US" sz="1800" dirty="0">
                    <a:solidFill>
                      <a:schemeClr val="tx1"/>
                    </a:solidFill>
                    <a:latin typeface="Times New Roman" panose="02020603050405020304" pitchFamily="18" charset="0"/>
                    <a:cs typeface="Times New Roman" panose="02020603050405020304" pitchFamily="18" charset="0"/>
                  </a:rPr>
                  <a:t>OLD SD[F] = 9 = SD[E] + w(E.F) =</a:t>
                </a:r>
                <a:r>
                  <a:rPr lang="en-GB" sz="1800" dirty="0">
                    <a:solidFill>
                      <a:schemeClr val="tx1"/>
                    </a:solidFill>
                    <a:latin typeface="Times New Roman" panose="02020603050405020304" pitchFamily="18" charset="0"/>
                    <a:cs typeface="Times New Roman" panose="02020603050405020304" pitchFamily="18" charset="0"/>
                  </a:rPr>
                  <a:t> 8+1 = 9</a:t>
                </a:r>
              </a:p>
              <a:p>
                <a:r>
                  <a:rPr lang="en-US" sz="1800" dirty="0">
                    <a:solidFill>
                      <a:schemeClr val="tx1"/>
                    </a:solidFill>
                    <a:latin typeface="Times New Roman" panose="02020603050405020304" pitchFamily="18" charset="0"/>
                    <a:cs typeface="Times New Roman" panose="02020603050405020304" pitchFamily="18" charset="0"/>
                  </a:rPr>
                  <a:t>No update, SD[F] stays 9,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[F] = D (You can also update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[F] = E.)</a:t>
                </a:r>
              </a:p>
            </p:txBody>
          </p:sp>
        </mc:Choice>
        <mc:Fallback>
          <p:sp>
            <p:nvSpPr>
              <p:cNvPr id="9" name="Rectangle 8">
                <a:extLst>
                  <a:ext uri="{FF2B5EF4-FFF2-40B4-BE49-F238E27FC236}">
                    <a16:creationId xmlns:a16="http://schemas.microsoft.com/office/drawing/2014/main" id="{AB508262-F265-4F7D-A8B8-DD2CE10A66A1}"/>
                  </a:ext>
                </a:extLst>
              </p:cNvPr>
              <p:cNvSpPr>
                <a:spLocks noRot="1" noChangeAspect="1" noMove="1" noResize="1" noEditPoints="1" noAdjustHandles="1" noChangeArrowheads="1" noChangeShapeType="1" noTextEdit="1"/>
              </p:cNvSpPr>
              <p:nvPr/>
            </p:nvSpPr>
            <p:spPr>
              <a:xfrm>
                <a:off x="2815856" y="5137013"/>
                <a:ext cx="6815313" cy="1200329"/>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16462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6"/>
          <p:cNvSpPr txBox="1">
            <a:spLocks noGrp="1"/>
          </p:cNvSpPr>
          <p:nvPr>
            <p:ph type="title"/>
          </p:nvPr>
        </p:nvSpPr>
        <p:spPr>
          <a:xfrm>
            <a:off x="575239" y="263276"/>
            <a:ext cx="11187000" cy="1014900"/>
          </a:xfrm>
          <a:prstGeom prst="rect">
            <a:avLst/>
          </a:prstGeom>
          <a:noFill/>
          <a:ln>
            <a:noFill/>
          </a:ln>
        </p:spPr>
        <p:txBody>
          <a:bodyPr spcFirstLastPara="1" wrap="square" lIns="91425" tIns="91425" rIns="91425" bIns="91425" anchor="b" anchorCtr="0">
            <a:noAutofit/>
          </a:bodyPr>
          <a:lstStyle/>
          <a:p>
            <a:pPr marL="0" lvl="0" indent="0" algn="l" rtl="0">
              <a:lnSpc>
                <a:spcPct val="80000"/>
              </a:lnSpc>
              <a:spcBef>
                <a:spcPts val="0"/>
              </a:spcBef>
              <a:spcAft>
                <a:spcPts val="0"/>
              </a:spcAft>
              <a:buClr>
                <a:srgbClr val="0C0C0C"/>
              </a:buClr>
              <a:buSzPts val="4400"/>
              <a:buFont typeface="Quattrocento Sans"/>
              <a:buNone/>
            </a:pPr>
            <a:r>
              <a:rPr lang="en-US"/>
              <a:t>Directed vs Undirected; Acyclic vs Cyclic</a:t>
            </a:r>
            <a:endParaRPr/>
          </a:p>
        </p:txBody>
      </p:sp>
      <p:sp>
        <p:nvSpPr>
          <p:cNvPr id="322" name="Google Shape;322;p26"/>
          <p:cNvSpPr/>
          <p:nvPr/>
        </p:nvSpPr>
        <p:spPr>
          <a:xfrm>
            <a:off x="3688848" y="274140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sp>
        <p:nvSpPr>
          <p:cNvPr id="323" name="Google Shape;323;p26"/>
          <p:cNvSpPr/>
          <p:nvPr/>
        </p:nvSpPr>
        <p:spPr>
          <a:xfrm>
            <a:off x="4238424" y="218252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324" name="Google Shape;324;p26"/>
          <p:cNvSpPr/>
          <p:nvPr/>
        </p:nvSpPr>
        <p:spPr>
          <a:xfrm>
            <a:off x="4788000" y="274140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325" name="Google Shape;325;p26"/>
          <p:cNvSpPr/>
          <p:nvPr/>
        </p:nvSpPr>
        <p:spPr>
          <a:xfrm>
            <a:off x="4238424" y="3248830"/>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326" name="Google Shape;326;p26"/>
          <p:cNvCxnSpPr>
            <a:stCxn id="322" idx="7"/>
            <a:endCxn id="323" idx="3"/>
          </p:cNvCxnSpPr>
          <p:nvPr/>
        </p:nvCxnSpPr>
        <p:spPr>
          <a:xfrm rot="10800000" flipH="1">
            <a:off x="4024294" y="2517856"/>
            <a:ext cx="271800" cy="281100"/>
          </a:xfrm>
          <a:prstGeom prst="straightConnector1">
            <a:avLst/>
          </a:prstGeom>
          <a:noFill/>
          <a:ln w="28575" cap="flat" cmpd="sng">
            <a:solidFill>
              <a:srgbClr val="B6A479"/>
            </a:solidFill>
            <a:prstDash val="solid"/>
            <a:round/>
            <a:headEnd type="none" w="sm" len="sm"/>
            <a:tailEnd type="triangle" w="med" len="med"/>
          </a:ln>
        </p:spPr>
      </p:cxnSp>
      <p:cxnSp>
        <p:nvCxnSpPr>
          <p:cNvPr id="327" name="Google Shape;327;p26"/>
          <p:cNvCxnSpPr>
            <a:stCxn id="322" idx="5"/>
            <a:endCxn id="325" idx="1"/>
          </p:cNvCxnSpPr>
          <p:nvPr/>
        </p:nvCxnSpPr>
        <p:spPr>
          <a:xfrm>
            <a:off x="4024294" y="3076848"/>
            <a:ext cx="271800" cy="229500"/>
          </a:xfrm>
          <a:prstGeom prst="straightConnector1">
            <a:avLst/>
          </a:prstGeom>
          <a:noFill/>
          <a:ln w="28575" cap="flat" cmpd="sng">
            <a:solidFill>
              <a:srgbClr val="B6A479"/>
            </a:solidFill>
            <a:prstDash val="solid"/>
            <a:round/>
            <a:headEnd type="none" w="sm" len="sm"/>
            <a:tailEnd type="triangle" w="med" len="med"/>
          </a:ln>
        </p:spPr>
      </p:cxnSp>
      <p:cxnSp>
        <p:nvCxnSpPr>
          <p:cNvPr id="328" name="Google Shape;328;p26"/>
          <p:cNvCxnSpPr>
            <a:stCxn id="323" idx="5"/>
            <a:endCxn id="324" idx="1"/>
          </p:cNvCxnSpPr>
          <p:nvPr/>
        </p:nvCxnSpPr>
        <p:spPr>
          <a:xfrm>
            <a:off x="4573870" y="2517968"/>
            <a:ext cx="271800" cy="281100"/>
          </a:xfrm>
          <a:prstGeom prst="straightConnector1">
            <a:avLst/>
          </a:prstGeom>
          <a:noFill/>
          <a:ln w="28575" cap="flat" cmpd="sng">
            <a:solidFill>
              <a:srgbClr val="B6A479"/>
            </a:solidFill>
            <a:prstDash val="solid"/>
            <a:round/>
            <a:headEnd type="none" w="sm" len="sm"/>
            <a:tailEnd type="triangle" w="med" len="med"/>
          </a:ln>
        </p:spPr>
      </p:cxnSp>
      <p:cxnSp>
        <p:nvCxnSpPr>
          <p:cNvPr id="329" name="Google Shape;329;p26"/>
          <p:cNvCxnSpPr>
            <a:stCxn id="325" idx="7"/>
            <a:endCxn id="324" idx="3"/>
          </p:cNvCxnSpPr>
          <p:nvPr/>
        </p:nvCxnSpPr>
        <p:spPr>
          <a:xfrm rot="10800000" flipH="1">
            <a:off x="4573870" y="3076884"/>
            <a:ext cx="271800" cy="229500"/>
          </a:xfrm>
          <a:prstGeom prst="straightConnector1">
            <a:avLst/>
          </a:prstGeom>
          <a:noFill/>
          <a:ln w="28575" cap="flat" cmpd="sng">
            <a:solidFill>
              <a:srgbClr val="B6A479"/>
            </a:solidFill>
            <a:prstDash val="solid"/>
            <a:round/>
            <a:headEnd type="none" w="sm" len="sm"/>
            <a:tailEnd type="triangle" w="med" len="med"/>
          </a:ln>
        </p:spPr>
      </p:cxnSp>
      <p:sp>
        <p:nvSpPr>
          <p:cNvPr id="330" name="Google Shape;330;p26"/>
          <p:cNvSpPr/>
          <p:nvPr/>
        </p:nvSpPr>
        <p:spPr>
          <a:xfrm>
            <a:off x="6900841" y="2753808"/>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sp>
        <p:nvSpPr>
          <p:cNvPr id="331" name="Google Shape;331;p26"/>
          <p:cNvSpPr/>
          <p:nvPr/>
        </p:nvSpPr>
        <p:spPr>
          <a:xfrm>
            <a:off x="7450417" y="2194928"/>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332" name="Google Shape;332;p26"/>
          <p:cNvSpPr/>
          <p:nvPr/>
        </p:nvSpPr>
        <p:spPr>
          <a:xfrm>
            <a:off x="7999992" y="2753808"/>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333" name="Google Shape;333;p26"/>
          <p:cNvSpPr/>
          <p:nvPr/>
        </p:nvSpPr>
        <p:spPr>
          <a:xfrm>
            <a:off x="7450417" y="3261236"/>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334" name="Google Shape;334;p26"/>
          <p:cNvCxnSpPr>
            <a:stCxn id="330" idx="7"/>
            <a:endCxn id="331" idx="3"/>
          </p:cNvCxnSpPr>
          <p:nvPr/>
        </p:nvCxnSpPr>
        <p:spPr>
          <a:xfrm rot="10800000" flipH="1">
            <a:off x="7236287" y="2530262"/>
            <a:ext cx="271800" cy="281100"/>
          </a:xfrm>
          <a:prstGeom prst="straightConnector1">
            <a:avLst/>
          </a:prstGeom>
          <a:noFill/>
          <a:ln w="28575" cap="flat" cmpd="sng">
            <a:solidFill>
              <a:srgbClr val="B6A479"/>
            </a:solidFill>
            <a:prstDash val="solid"/>
            <a:round/>
            <a:headEnd type="none" w="sm" len="sm"/>
            <a:tailEnd type="none" w="sm" len="sm"/>
          </a:ln>
        </p:spPr>
      </p:cxnSp>
      <p:cxnSp>
        <p:nvCxnSpPr>
          <p:cNvPr id="335" name="Google Shape;335;p26"/>
          <p:cNvCxnSpPr>
            <a:stCxn id="331" idx="5"/>
            <a:endCxn id="332" idx="1"/>
          </p:cNvCxnSpPr>
          <p:nvPr/>
        </p:nvCxnSpPr>
        <p:spPr>
          <a:xfrm>
            <a:off x="7785863" y="2530374"/>
            <a:ext cx="271800" cy="281100"/>
          </a:xfrm>
          <a:prstGeom prst="straightConnector1">
            <a:avLst/>
          </a:prstGeom>
          <a:noFill/>
          <a:ln w="28575" cap="flat" cmpd="sng">
            <a:solidFill>
              <a:srgbClr val="B6A479"/>
            </a:solidFill>
            <a:prstDash val="solid"/>
            <a:round/>
            <a:headEnd type="none" w="sm" len="sm"/>
            <a:tailEnd type="none" w="sm" len="sm"/>
          </a:ln>
        </p:spPr>
      </p:cxnSp>
      <p:cxnSp>
        <p:nvCxnSpPr>
          <p:cNvPr id="336" name="Google Shape;336;p26"/>
          <p:cNvCxnSpPr>
            <a:stCxn id="333" idx="7"/>
            <a:endCxn id="332" idx="3"/>
          </p:cNvCxnSpPr>
          <p:nvPr/>
        </p:nvCxnSpPr>
        <p:spPr>
          <a:xfrm rot="10800000" flipH="1">
            <a:off x="7785863" y="3089290"/>
            <a:ext cx="271800" cy="229500"/>
          </a:xfrm>
          <a:prstGeom prst="straightConnector1">
            <a:avLst/>
          </a:prstGeom>
          <a:noFill/>
          <a:ln w="28575" cap="flat" cmpd="sng">
            <a:solidFill>
              <a:srgbClr val="B6A479"/>
            </a:solidFill>
            <a:prstDash val="solid"/>
            <a:round/>
            <a:headEnd type="none" w="sm" len="sm"/>
            <a:tailEnd type="none" w="sm" len="sm"/>
          </a:ln>
        </p:spPr>
      </p:cxnSp>
      <p:sp>
        <p:nvSpPr>
          <p:cNvPr id="337" name="Google Shape;337;p26"/>
          <p:cNvSpPr/>
          <p:nvPr/>
        </p:nvSpPr>
        <p:spPr>
          <a:xfrm>
            <a:off x="8451013" y="2194921"/>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e</a:t>
            </a:r>
            <a:endParaRPr sz="1600" b="1">
              <a:solidFill>
                <a:schemeClr val="dk1"/>
              </a:solidFill>
              <a:latin typeface="Consolas"/>
              <a:ea typeface="Consolas"/>
              <a:cs typeface="Consolas"/>
              <a:sym typeface="Consolas"/>
            </a:endParaRPr>
          </a:p>
        </p:txBody>
      </p:sp>
      <p:cxnSp>
        <p:nvCxnSpPr>
          <p:cNvPr id="338" name="Google Shape;338;p26"/>
          <p:cNvCxnSpPr>
            <a:stCxn id="331" idx="6"/>
            <a:endCxn id="337" idx="2"/>
          </p:cNvCxnSpPr>
          <p:nvPr/>
        </p:nvCxnSpPr>
        <p:spPr>
          <a:xfrm>
            <a:off x="7843417" y="2391428"/>
            <a:ext cx="607500" cy="0"/>
          </a:xfrm>
          <a:prstGeom prst="straightConnector1">
            <a:avLst/>
          </a:prstGeom>
          <a:noFill/>
          <a:ln w="28575" cap="flat" cmpd="sng">
            <a:solidFill>
              <a:srgbClr val="B6A479"/>
            </a:solidFill>
            <a:prstDash val="solid"/>
            <a:round/>
            <a:headEnd type="none" w="sm" len="sm"/>
            <a:tailEnd type="none" w="sm" len="sm"/>
          </a:ln>
        </p:spPr>
      </p:cxnSp>
      <p:sp>
        <p:nvSpPr>
          <p:cNvPr id="339" name="Google Shape;339;p26"/>
          <p:cNvSpPr/>
          <p:nvPr/>
        </p:nvSpPr>
        <p:spPr>
          <a:xfrm>
            <a:off x="3688848" y="4779546"/>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sp>
        <p:nvSpPr>
          <p:cNvPr id="340" name="Google Shape;340;p26"/>
          <p:cNvSpPr/>
          <p:nvPr/>
        </p:nvSpPr>
        <p:spPr>
          <a:xfrm>
            <a:off x="4238424" y="4220666"/>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341" name="Google Shape;341;p26"/>
          <p:cNvSpPr/>
          <p:nvPr/>
        </p:nvSpPr>
        <p:spPr>
          <a:xfrm>
            <a:off x="4788000" y="4779546"/>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342" name="Google Shape;342;p26"/>
          <p:cNvSpPr/>
          <p:nvPr/>
        </p:nvSpPr>
        <p:spPr>
          <a:xfrm>
            <a:off x="4238424" y="5286976"/>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343" name="Google Shape;343;p26"/>
          <p:cNvCxnSpPr>
            <a:stCxn id="339" idx="7"/>
            <a:endCxn id="340" idx="3"/>
          </p:cNvCxnSpPr>
          <p:nvPr/>
        </p:nvCxnSpPr>
        <p:spPr>
          <a:xfrm rot="10800000" flipH="1">
            <a:off x="4024294" y="4556000"/>
            <a:ext cx="271800" cy="281100"/>
          </a:xfrm>
          <a:prstGeom prst="straightConnector1">
            <a:avLst/>
          </a:prstGeom>
          <a:noFill/>
          <a:ln w="28575" cap="flat" cmpd="sng">
            <a:solidFill>
              <a:srgbClr val="B6A479"/>
            </a:solidFill>
            <a:prstDash val="solid"/>
            <a:round/>
            <a:headEnd type="none" w="sm" len="sm"/>
            <a:tailEnd type="triangle" w="med" len="med"/>
          </a:ln>
        </p:spPr>
      </p:cxnSp>
      <p:cxnSp>
        <p:nvCxnSpPr>
          <p:cNvPr id="344" name="Google Shape;344;p26"/>
          <p:cNvCxnSpPr>
            <a:stCxn id="339" idx="5"/>
            <a:endCxn id="342" idx="1"/>
          </p:cNvCxnSpPr>
          <p:nvPr/>
        </p:nvCxnSpPr>
        <p:spPr>
          <a:xfrm>
            <a:off x="4024294" y="5114992"/>
            <a:ext cx="271800" cy="229500"/>
          </a:xfrm>
          <a:prstGeom prst="straightConnector1">
            <a:avLst/>
          </a:prstGeom>
          <a:noFill/>
          <a:ln w="28575" cap="flat" cmpd="sng">
            <a:solidFill>
              <a:srgbClr val="B6A479"/>
            </a:solidFill>
            <a:prstDash val="solid"/>
            <a:round/>
            <a:headEnd type="triangle" w="med" len="med"/>
            <a:tailEnd type="none" w="sm" len="sm"/>
          </a:ln>
        </p:spPr>
      </p:cxnSp>
      <p:cxnSp>
        <p:nvCxnSpPr>
          <p:cNvPr id="345" name="Google Shape;345;p26"/>
          <p:cNvCxnSpPr>
            <a:stCxn id="340" idx="5"/>
            <a:endCxn id="341" idx="1"/>
          </p:cNvCxnSpPr>
          <p:nvPr/>
        </p:nvCxnSpPr>
        <p:spPr>
          <a:xfrm>
            <a:off x="4573870" y="4556112"/>
            <a:ext cx="271800" cy="281100"/>
          </a:xfrm>
          <a:prstGeom prst="straightConnector1">
            <a:avLst/>
          </a:prstGeom>
          <a:noFill/>
          <a:ln w="28575" cap="flat" cmpd="sng">
            <a:solidFill>
              <a:srgbClr val="B6A479"/>
            </a:solidFill>
            <a:prstDash val="solid"/>
            <a:round/>
            <a:headEnd type="none" w="sm" len="sm"/>
            <a:tailEnd type="triangle" w="med" len="med"/>
          </a:ln>
        </p:spPr>
      </p:cxnSp>
      <p:cxnSp>
        <p:nvCxnSpPr>
          <p:cNvPr id="346" name="Google Shape;346;p26"/>
          <p:cNvCxnSpPr>
            <a:stCxn id="342" idx="7"/>
            <a:endCxn id="341" idx="3"/>
          </p:cNvCxnSpPr>
          <p:nvPr/>
        </p:nvCxnSpPr>
        <p:spPr>
          <a:xfrm rot="10800000" flipH="1">
            <a:off x="4573870" y="5115030"/>
            <a:ext cx="271800" cy="229500"/>
          </a:xfrm>
          <a:prstGeom prst="straightConnector1">
            <a:avLst/>
          </a:prstGeom>
          <a:noFill/>
          <a:ln w="28575" cap="flat" cmpd="sng">
            <a:solidFill>
              <a:srgbClr val="B6A479"/>
            </a:solidFill>
            <a:prstDash val="solid"/>
            <a:round/>
            <a:headEnd type="triangle" w="med" len="med"/>
            <a:tailEnd type="none" w="sm" len="sm"/>
          </a:ln>
        </p:spPr>
      </p:cxnSp>
      <p:sp>
        <p:nvSpPr>
          <p:cNvPr id="347" name="Google Shape;347;p26"/>
          <p:cNvSpPr/>
          <p:nvPr/>
        </p:nvSpPr>
        <p:spPr>
          <a:xfrm>
            <a:off x="7175602" y="479195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sp>
        <p:nvSpPr>
          <p:cNvPr id="348" name="Google Shape;348;p26"/>
          <p:cNvSpPr/>
          <p:nvPr/>
        </p:nvSpPr>
        <p:spPr>
          <a:xfrm>
            <a:off x="7725178" y="423307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349" name="Google Shape;349;p26"/>
          <p:cNvSpPr/>
          <p:nvPr/>
        </p:nvSpPr>
        <p:spPr>
          <a:xfrm>
            <a:off x="8274753" y="479195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350" name="Google Shape;350;p26"/>
          <p:cNvSpPr/>
          <p:nvPr/>
        </p:nvSpPr>
        <p:spPr>
          <a:xfrm>
            <a:off x="7725178" y="5299381"/>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351" name="Google Shape;351;p26"/>
          <p:cNvCxnSpPr>
            <a:stCxn id="347" idx="7"/>
            <a:endCxn id="348" idx="3"/>
          </p:cNvCxnSpPr>
          <p:nvPr/>
        </p:nvCxnSpPr>
        <p:spPr>
          <a:xfrm rot="10800000" flipH="1">
            <a:off x="7511048" y="4568406"/>
            <a:ext cx="271800" cy="281100"/>
          </a:xfrm>
          <a:prstGeom prst="straightConnector1">
            <a:avLst/>
          </a:prstGeom>
          <a:noFill/>
          <a:ln w="28575" cap="flat" cmpd="sng">
            <a:solidFill>
              <a:srgbClr val="B6A479"/>
            </a:solidFill>
            <a:prstDash val="solid"/>
            <a:round/>
            <a:headEnd type="none" w="sm" len="sm"/>
            <a:tailEnd type="none" w="sm" len="sm"/>
          </a:ln>
        </p:spPr>
      </p:cxnSp>
      <p:cxnSp>
        <p:nvCxnSpPr>
          <p:cNvPr id="352" name="Google Shape;352;p26"/>
          <p:cNvCxnSpPr>
            <a:stCxn id="347" idx="5"/>
            <a:endCxn id="350" idx="1"/>
          </p:cNvCxnSpPr>
          <p:nvPr/>
        </p:nvCxnSpPr>
        <p:spPr>
          <a:xfrm>
            <a:off x="7511048" y="5127398"/>
            <a:ext cx="271800" cy="229500"/>
          </a:xfrm>
          <a:prstGeom prst="straightConnector1">
            <a:avLst/>
          </a:prstGeom>
          <a:noFill/>
          <a:ln w="28575" cap="flat" cmpd="sng">
            <a:solidFill>
              <a:srgbClr val="B6A479"/>
            </a:solidFill>
            <a:prstDash val="solid"/>
            <a:round/>
            <a:headEnd type="none" w="sm" len="sm"/>
            <a:tailEnd type="none" w="sm" len="sm"/>
          </a:ln>
        </p:spPr>
      </p:cxnSp>
      <p:cxnSp>
        <p:nvCxnSpPr>
          <p:cNvPr id="353" name="Google Shape;353;p26"/>
          <p:cNvCxnSpPr>
            <a:stCxn id="348" idx="5"/>
            <a:endCxn id="349" idx="1"/>
          </p:cNvCxnSpPr>
          <p:nvPr/>
        </p:nvCxnSpPr>
        <p:spPr>
          <a:xfrm>
            <a:off x="8060624" y="4568518"/>
            <a:ext cx="271800" cy="281100"/>
          </a:xfrm>
          <a:prstGeom prst="straightConnector1">
            <a:avLst/>
          </a:prstGeom>
          <a:noFill/>
          <a:ln w="28575" cap="flat" cmpd="sng">
            <a:solidFill>
              <a:srgbClr val="B6A479"/>
            </a:solidFill>
            <a:prstDash val="solid"/>
            <a:round/>
            <a:headEnd type="none" w="sm" len="sm"/>
            <a:tailEnd type="none" w="sm" len="sm"/>
          </a:ln>
        </p:spPr>
      </p:cxnSp>
      <p:cxnSp>
        <p:nvCxnSpPr>
          <p:cNvPr id="354" name="Google Shape;354;p26"/>
          <p:cNvCxnSpPr>
            <a:stCxn id="350" idx="7"/>
            <a:endCxn id="349" idx="3"/>
          </p:cNvCxnSpPr>
          <p:nvPr/>
        </p:nvCxnSpPr>
        <p:spPr>
          <a:xfrm rot="10800000" flipH="1">
            <a:off x="8060624" y="5127435"/>
            <a:ext cx="271800" cy="229500"/>
          </a:xfrm>
          <a:prstGeom prst="straightConnector1">
            <a:avLst/>
          </a:prstGeom>
          <a:noFill/>
          <a:ln w="28575" cap="flat" cmpd="sng">
            <a:solidFill>
              <a:srgbClr val="B6A479"/>
            </a:solidFill>
            <a:prstDash val="solid"/>
            <a:round/>
            <a:headEnd type="none" w="sm" len="sm"/>
            <a:tailEnd type="none" w="sm" len="sm"/>
          </a:ln>
        </p:spPr>
      </p:cxnSp>
      <p:sp>
        <p:nvSpPr>
          <p:cNvPr id="355" name="Google Shape;355;p26"/>
          <p:cNvSpPr txBox="1"/>
          <p:nvPr/>
        </p:nvSpPr>
        <p:spPr>
          <a:xfrm>
            <a:off x="1974748" y="2637442"/>
            <a:ext cx="1212600" cy="668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2400" b="1">
                <a:solidFill>
                  <a:srgbClr val="4C3283"/>
                </a:solidFill>
                <a:latin typeface="Calibri"/>
                <a:ea typeface="Calibri"/>
                <a:cs typeface="Calibri"/>
                <a:sym typeface="Calibri"/>
              </a:rPr>
              <a:t>Acyclic:</a:t>
            </a:r>
            <a:endParaRPr sz="2400" b="1">
              <a:solidFill>
                <a:srgbClr val="4C3283"/>
              </a:solidFill>
              <a:latin typeface="Calibri"/>
              <a:ea typeface="Calibri"/>
              <a:cs typeface="Calibri"/>
              <a:sym typeface="Calibri"/>
            </a:endParaRPr>
          </a:p>
        </p:txBody>
      </p:sp>
      <p:sp>
        <p:nvSpPr>
          <p:cNvPr id="356" name="Google Shape;356;p26"/>
          <p:cNvSpPr txBox="1"/>
          <p:nvPr/>
        </p:nvSpPr>
        <p:spPr>
          <a:xfrm>
            <a:off x="2051348" y="4641992"/>
            <a:ext cx="1212600" cy="668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2400" b="1">
                <a:solidFill>
                  <a:srgbClr val="4C3283"/>
                </a:solidFill>
                <a:latin typeface="Calibri"/>
                <a:ea typeface="Calibri"/>
                <a:cs typeface="Calibri"/>
                <a:sym typeface="Calibri"/>
              </a:rPr>
              <a:t>Cyclic:</a:t>
            </a:r>
            <a:endParaRPr sz="2400" b="1">
              <a:solidFill>
                <a:srgbClr val="4C3283"/>
              </a:solidFill>
              <a:latin typeface="Calibri"/>
              <a:ea typeface="Calibri"/>
              <a:cs typeface="Calibri"/>
              <a:sym typeface="Calibri"/>
            </a:endParaRPr>
          </a:p>
        </p:txBody>
      </p:sp>
      <p:sp>
        <p:nvSpPr>
          <p:cNvPr id="357" name="Google Shape;357;p26"/>
          <p:cNvSpPr txBox="1"/>
          <p:nvPr/>
        </p:nvSpPr>
        <p:spPr>
          <a:xfrm>
            <a:off x="3828624" y="1495542"/>
            <a:ext cx="1403700" cy="668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2400" b="1">
                <a:solidFill>
                  <a:srgbClr val="4C3283"/>
                </a:solidFill>
                <a:latin typeface="Calibri"/>
                <a:ea typeface="Calibri"/>
                <a:cs typeface="Calibri"/>
                <a:sym typeface="Calibri"/>
              </a:rPr>
              <a:t>Directed:</a:t>
            </a:r>
            <a:endParaRPr sz="2400" b="1">
              <a:solidFill>
                <a:srgbClr val="4C3283"/>
              </a:solidFill>
              <a:latin typeface="Calibri"/>
              <a:ea typeface="Calibri"/>
              <a:cs typeface="Calibri"/>
              <a:sym typeface="Calibri"/>
            </a:endParaRPr>
          </a:p>
        </p:txBody>
      </p:sp>
      <p:sp>
        <p:nvSpPr>
          <p:cNvPr id="358" name="Google Shape;358;p26"/>
          <p:cNvSpPr txBox="1"/>
          <p:nvPr/>
        </p:nvSpPr>
        <p:spPr>
          <a:xfrm>
            <a:off x="7103000" y="1444546"/>
            <a:ext cx="2088336" cy="668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2400" b="1">
                <a:solidFill>
                  <a:srgbClr val="4C3283"/>
                </a:solidFill>
                <a:latin typeface="Calibri"/>
                <a:ea typeface="Calibri"/>
                <a:cs typeface="Calibri"/>
                <a:sym typeface="Calibri"/>
              </a:rPr>
              <a:t>Undirected:</a:t>
            </a:r>
            <a:endParaRPr sz="2400" b="1">
              <a:solidFill>
                <a:srgbClr val="4C3283"/>
              </a:solidFill>
              <a:latin typeface="Calibri"/>
              <a:ea typeface="Calibri"/>
              <a:cs typeface="Calibri"/>
              <a:sym typeface="Calibri"/>
            </a:endParaRPr>
          </a:p>
        </p:txBody>
      </p:sp>
      <p:cxnSp>
        <p:nvCxnSpPr>
          <p:cNvPr id="359" name="Google Shape;359;p26"/>
          <p:cNvCxnSpPr/>
          <p:nvPr/>
        </p:nvCxnSpPr>
        <p:spPr>
          <a:xfrm>
            <a:off x="6096000" y="1495542"/>
            <a:ext cx="0" cy="4433918"/>
          </a:xfrm>
          <a:prstGeom prst="straightConnector1">
            <a:avLst/>
          </a:prstGeom>
          <a:noFill/>
          <a:ln w="9525" cap="flat" cmpd="sng">
            <a:solidFill>
              <a:srgbClr val="6EA0C0"/>
            </a:solidFill>
            <a:prstDash val="solid"/>
            <a:round/>
            <a:headEnd type="none" w="sm" len="sm"/>
            <a:tailEnd type="none" w="sm" len="sm"/>
          </a:ln>
        </p:spPr>
      </p:cxnSp>
      <p:cxnSp>
        <p:nvCxnSpPr>
          <p:cNvPr id="360" name="Google Shape;360;p26"/>
          <p:cNvCxnSpPr/>
          <p:nvPr/>
        </p:nvCxnSpPr>
        <p:spPr>
          <a:xfrm rot="10800000">
            <a:off x="2051348" y="3955179"/>
            <a:ext cx="7139988" cy="0"/>
          </a:xfrm>
          <a:prstGeom prst="straightConnector1">
            <a:avLst/>
          </a:prstGeom>
          <a:noFill/>
          <a:ln w="9525" cap="flat" cmpd="sng">
            <a:solidFill>
              <a:srgbClr val="6EA0C0"/>
            </a:solidFill>
            <a:prstDash val="solid"/>
            <a:round/>
            <a:headEnd type="none" w="sm" len="sm"/>
            <a:tailEnd type="none" w="sm" len="sm"/>
          </a:ln>
        </p:spPr>
      </p:cxn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2058F-B253-6034-C2D9-63E2059F0519}"/>
              </a:ext>
            </a:extLst>
          </p:cNvPr>
          <p:cNvSpPr>
            <a:spLocks noGrp="1"/>
          </p:cNvSpPr>
          <p:nvPr>
            <p:ph type="title"/>
          </p:nvPr>
        </p:nvSpPr>
        <p:spPr/>
        <p:txBody>
          <a:bodyPr/>
          <a:lstStyle/>
          <a:p>
            <a:r>
              <a:rPr lang="en-GB" dirty="0"/>
              <a:t>Visit node F</a:t>
            </a:r>
            <a:endParaRPr lang="en-SE" dirty="0"/>
          </a:p>
        </p:txBody>
      </p:sp>
      <p:sp>
        <p:nvSpPr>
          <p:cNvPr id="3" name="Content Placeholder 2">
            <a:extLst>
              <a:ext uri="{FF2B5EF4-FFF2-40B4-BE49-F238E27FC236}">
                <a16:creationId xmlns:a16="http://schemas.microsoft.com/office/drawing/2014/main" id="{85A9B6F2-0A2E-64B5-FCFE-CFD60C36F62E}"/>
              </a:ext>
            </a:extLst>
          </p:cNvPr>
          <p:cNvSpPr>
            <a:spLocks noGrp="1"/>
          </p:cNvSpPr>
          <p:nvPr>
            <p:ph idx="1"/>
          </p:nvPr>
        </p:nvSpPr>
        <p:spPr>
          <a:xfrm>
            <a:off x="746174" y="1568275"/>
            <a:ext cx="9820225" cy="603200"/>
          </a:xfrm>
        </p:spPr>
        <p:txBody>
          <a:bodyPr/>
          <a:lstStyle/>
          <a:p>
            <a:endParaRPr lang="en-SE" dirty="0"/>
          </a:p>
        </p:txBody>
      </p:sp>
      <p:sp>
        <p:nvSpPr>
          <p:cNvPr id="8" name="Rectangle 7">
            <a:extLst>
              <a:ext uri="{FF2B5EF4-FFF2-40B4-BE49-F238E27FC236}">
                <a16:creationId xmlns:a16="http://schemas.microsoft.com/office/drawing/2014/main" id="{BA61F58A-D3A3-86DE-6EA5-E362546AC44D}"/>
              </a:ext>
            </a:extLst>
          </p:cNvPr>
          <p:cNvSpPr/>
          <p:nvPr/>
        </p:nvSpPr>
        <p:spPr>
          <a:xfrm>
            <a:off x="2768033" y="5647044"/>
            <a:ext cx="6808334"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800" dirty="0">
                <a:solidFill>
                  <a:schemeClr val="tx1"/>
                </a:solidFill>
                <a:latin typeface="Times New Roman" panose="02020603050405020304" pitchFamily="18" charset="0"/>
                <a:cs typeface="Times New Roman" panose="02020603050405020304" pitchFamily="18" charset="0"/>
              </a:rPr>
              <a:t>OLD SD[C] = 17 &gt; SD[F] + w(F,C) =</a:t>
            </a:r>
            <a:r>
              <a:rPr lang="en-GB" sz="1800" dirty="0">
                <a:solidFill>
                  <a:schemeClr val="tx1"/>
                </a:solidFill>
                <a:latin typeface="Times New Roman" panose="02020603050405020304" pitchFamily="18" charset="0"/>
                <a:cs typeface="Times New Roman" panose="02020603050405020304" pitchFamily="18" charset="0"/>
              </a:rPr>
              <a:t> 9+3 = 12</a:t>
            </a:r>
          </a:p>
          <a:p>
            <a:r>
              <a:rPr lang="en-US" sz="1800" dirty="0">
                <a:solidFill>
                  <a:schemeClr val="tx1"/>
                </a:solidFill>
                <a:latin typeface="Times New Roman" panose="02020603050405020304" pitchFamily="18" charset="0"/>
                <a:cs typeface="Times New Roman" panose="02020603050405020304" pitchFamily="18" charset="0"/>
              </a:rPr>
              <a:t>NEW SD[C] </a:t>
            </a:r>
            <a:r>
              <a:rPr lang="en-US" sz="1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dirty="0">
                <a:solidFill>
                  <a:schemeClr val="tx1"/>
                </a:solidFill>
                <a:latin typeface="Times New Roman" panose="02020603050405020304" pitchFamily="18" charset="0"/>
                <a:cs typeface="Times New Roman" panose="02020603050405020304" pitchFamily="18" charset="0"/>
              </a:rPr>
              <a:t> SD[F] + w(F,C) = 12, </a:t>
            </a:r>
            <a:r>
              <a:rPr lang="en-GB" sz="1800" dirty="0">
                <a:solidFill>
                  <a:schemeClr val="tx1"/>
                </a:solidFill>
                <a:latin typeface="Times New Roman" panose="02020603050405020304" pitchFamily="18" charset="0"/>
                <a:cs typeface="Times New Roman" panose="02020603050405020304" pitchFamily="18" charset="0"/>
              </a:rPr>
              <a:t>PN</a:t>
            </a:r>
            <a:r>
              <a:rPr lang="en-US" sz="1800" dirty="0">
                <a:solidFill>
                  <a:schemeClr val="tx1"/>
                </a:solidFill>
                <a:latin typeface="Times New Roman" panose="02020603050405020304" pitchFamily="18" charset="0"/>
                <a:cs typeface="Times New Roman" panose="02020603050405020304" pitchFamily="18" charset="0"/>
              </a:rPr>
              <a:t>[C] = F </a:t>
            </a:r>
          </a:p>
        </p:txBody>
      </p:sp>
      <p:pic>
        <p:nvPicPr>
          <p:cNvPr id="7" name="Picture 6">
            <a:extLst>
              <a:ext uri="{FF2B5EF4-FFF2-40B4-BE49-F238E27FC236}">
                <a16:creationId xmlns:a16="http://schemas.microsoft.com/office/drawing/2014/main" id="{AA47957E-630F-A719-CF36-C27F1A303CF8}"/>
              </a:ext>
            </a:extLst>
          </p:cNvPr>
          <p:cNvPicPr>
            <a:picLocks noChangeAspect="1"/>
          </p:cNvPicPr>
          <p:nvPr/>
        </p:nvPicPr>
        <p:blipFill>
          <a:blip r:embed="rId2"/>
          <a:srcRect/>
          <a:stretch/>
        </p:blipFill>
        <p:spPr>
          <a:xfrm>
            <a:off x="2466295" y="1589099"/>
            <a:ext cx="7411810" cy="3322286"/>
          </a:xfrm>
          <a:prstGeom prst="rect">
            <a:avLst/>
          </a:prstGeom>
        </p:spPr>
      </p:pic>
    </p:spTree>
    <p:extLst>
      <p:ext uri="{BB962C8B-B14F-4D97-AF65-F5344CB8AC3E}">
        <p14:creationId xmlns:p14="http://schemas.microsoft.com/office/powerpoint/2010/main" val="357978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FA0B-9743-2592-CD91-F42E270F805F}"/>
              </a:ext>
            </a:extLst>
          </p:cNvPr>
          <p:cNvSpPr>
            <a:spLocks noGrp="1"/>
          </p:cNvSpPr>
          <p:nvPr>
            <p:ph type="title"/>
          </p:nvPr>
        </p:nvSpPr>
        <p:spPr/>
        <p:txBody>
          <a:bodyPr/>
          <a:lstStyle/>
          <a:p>
            <a:r>
              <a:rPr lang="en-GB" dirty="0"/>
              <a:t>Visit node C</a:t>
            </a:r>
            <a:endParaRPr lang="en-SE" dirty="0"/>
          </a:p>
        </p:txBody>
      </p:sp>
      <p:sp>
        <p:nvSpPr>
          <p:cNvPr id="3" name="Content Placeholder 2">
            <a:extLst>
              <a:ext uri="{FF2B5EF4-FFF2-40B4-BE49-F238E27FC236}">
                <a16:creationId xmlns:a16="http://schemas.microsoft.com/office/drawing/2014/main" id="{0FBDCF12-A957-2D54-64AC-AEC67807B79C}"/>
              </a:ext>
            </a:extLst>
          </p:cNvPr>
          <p:cNvSpPr>
            <a:spLocks noGrp="1"/>
          </p:cNvSpPr>
          <p:nvPr>
            <p:ph idx="1"/>
          </p:nvPr>
        </p:nvSpPr>
        <p:spPr>
          <a:xfrm>
            <a:off x="746174" y="1568275"/>
            <a:ext cx="9820225" cy="603200"/>
          </a:xfrm>
        </p:spPr>
        <p:txBody>
          <a:bodyPr/>
          <a:lstStyle/>
          <a:p>
            <a:endParaRPr lang="en-SE" dirty="0"/>
          </a:p>
        </p:txBody>
      </p:sp>
      <p:pic>
        <p:nvPicPr>
          <p:cNvPr id="5" name="Picture 4">
            <a:extLst>
              <a:ext uri="{FF2B5EF4-FFF2-40B4-BE49-F238E27FC236}">
                <a16:creationId xmlns:a16="http://schemas.microsoft.com/office/drawing/2014/main" id="{AAD4E036-BD22-D272-8AE1-78F0E5F1A3C2}"/>
              </a:ext>
            </a:extLst>
          </p:cNvPr>
          <p:cNvPicPr>
            <a:picLocks noChangeAspect="1"/>
          </p:cNvPicPr>
          <p:nvPr/>
        </p:nvPicPr>
        <p:blipFill>
          <a:blip r:embed="rId2"/>
          <a:stretch>
            <a:fillRect/>
          </a:stretch>
        </p:blipFill>
        <p:spPr>
          <a:xfrm>
            <a:off x="2184591" y="1750617"/>
            <a:ext cx="7822818" cy="2871760"/>
          </a:xfrm>
          <a:prstGeom prst="rect">
            <a:avLst/>
          </a:prstGeom>
        </p:spPr>
      </p:pic>
      <p:sp>
        <p:nvSpPr>
          <p:cNvPr id="6" name="Rectangle 5">
            <a:extLst>
              <a:ext uri="{FF2B5EF4-FFF2-40B4-BE49-F238E27FC236}">
                <a16:creationId xmlns:a16="http://schemas.microsoft.com/office/drawing/2014/main" id="{C6BBC817-94A7-C6E0-6D24-035D52795778}"/>
              </a:ext>
            </a:extLst>
          </p:cNvPr>
          <p:cNvSpPr/>
          <p:nvPr/>
        </p:nvSpPr>
        <p:spPr>
          <a:xfrm>
            <a:off x="3276601" y="5177944"/>
            <a:ext cx="5998028"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1800" dirty="0">
                <a:solidFill>
                  <a:schemeClr val="tx1"/>
                </a:solidFill>
                <a:latin typeface="Times New Roman" panose="02020603050405020304" pitchFamily="18" charset="0"/>
                <a:cs typeface="Times New Roman" panose="02020603050405020304" pitchFamily="18" charset="0"/>
              </a:rPr>
              <a:t>Nothing changes, since C has no unvisited </a:t>
            </a:r>
            <a:r>
              <a:rPr lang="en-GB" sz="1800" dirty="0" err="1">
                <a:solidFill>
                  <a:schemeClr val="tx1"/>
                </a:solidFill>
                <a:latin typeface="Times New Roman" panose="02020603050405020304" pitchFamily="18" charset="0"/>
                <a:cs typeface="Times New Roman" panose="02020603050405020304" pitchFamily="18" charset="0"/>
              </a:rPr>
              <a:t>neighbor</a:t>
            </a:r>
            <a:r>
              <a:rPr lang="en-GB" sz="1800" dirty="0">
                <a:solidFill>
                  <a:schemeClr val="tx1"/>
                </a:solidFill>
                <a:latin typeface="Times New Roman" panose="02020603050405020304" pitchFamily="18" charset="0"/>
                <a:cs typeface="Times New Roman" panose="02020603050405020304" pitchFamily="18" charset="0"/>
              </a:rPr>
              <a:t> nodes</a:t>
            </a:r>
            <a:endParaRPr lang="en-US" sz="1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601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2C97D-008F-8B35-91F2-B7015BDAF19C}"/>
              </a:ext>
            </a:extLst>
          </p:cNvPr>
          <p:cNvSpPr>
            <a:spLocks noGrp="1"/>
          </p:cNvSpPr>
          <p:nvPr>
            <p:ph type="title"/>
          </p:nvPr>
        </p:nvSpPr>
        <p:spPr/>
        <p:txBody>
          <a:bodyPr/>
          <a:lstStyle/>
          <a:p>
            <a:r>
              <a:rPr lang="en-GB" dirty="0"/>
              <a:t>End of Algorithm</a:t>
            </a:r>
            <a:endParaRPr lang="en-SE" dirty="0"/>
          </a:p>
        </p:txBody>
      </p:sp>
      <p:sp>
        <p:nvSpPr>
          <p:cNvPr id="3" name="Content Placeholder 2">
            <a:extLst>
              <a:ext uri="{FF2B5EF4-FFF2-40B4-BE49-F238E27FC236}">
                <a16:creationId xmlns:a16="http://schemas.microsoft.com/office/drawing/2014/main" id="{F935BB42-8E0F-51A2-999D-78DB7AF3C5B3}"/>
              </a:ext>
            </a:extLst>
          </p:cNvPr>
          <p:cNvSpPr>
            <a:spLocks noGrp="1"/>
          </p:cNvSpPr>
          <p:nvPr>
            <p:ph idx="1"/>
          </p:nvPr>
        </p:nvSpPr>
        <p:spPr>
          <a:xfrm>
            <a:off x="746174" y="1568275"/>
            <a:ext cx="9820225" cy="963298"/>
          </a:xfrm>
        </p:spPr>
        <p:txBody>
          <a:bodyPr/>
          <a:lstStyle/>
          <a:p>
            <a:r>
              <a:rPr lang="en-GB" dirty="0"/>
              <a:t>Table now contains the shortest distance to each node N from the source node A, and its previous node in the shortest path</a:t>
            </a:r>
            <a:endParaRPr lang="en-SE" dirty="0"/>
          </a:p>
        </p:txBody>
      </p:sp>
      <p:pic>
        <p:nvPicPr>
          <p:cNvPr id="5" name="Picture 4">
            <a:extLst>
              <a:ext uri="{FF2B5EF4-FFF2-40B4-BE49-F238E27FC236}">
                <a16:creationId xmlns:a16="http://schemas.microsoft.com/office/drawing/2014/main" id="{F0550E8A-A4B4-3EEB-0DBF-2DDCEFE649C4}"/>
              </a:ext>
            </a:extLst>
          </p:cNvPr>
          <p:cNvPicPr>
            <a:picLocks noChangeAspect="1"/>
          </p:cNvPicPr>
          <p:nvPr/>
        </p:nvPicPr>
        <p:blipFill>
          <a:blip r:embed="rId2"/>
          <a:stretch>
            <a:fillRect/>
          </a:stretch>
        </p:blipFill>
        <p:spPr>
          <a:xfrm>
            <a:off x="2505187" y="2732313"/>
            <a:ext cx="7377571" cy="3258004"/>
          </a:xfrm>
          <a:prstGeom prst="rect">
            <a:avLst/>
          </a:prstGeom>
        </p:spPr>
      </p:pic>
    </p:spTree>
    <p:extLst>
      <p:ext uri="{BB962C8B-B14F-4D97-AF65-F5344CB8AC3E}">
        <p14:creationId xmlns:p14="http://schemas.microsoft.com/office/powerpoint/2010/main" val="34217892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1786D-A742-5EFF-285B-A1270A4112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7FE2A-44BF-FBC4-6484-554D34A7BB9D}"/>
              </a:ext>
            </a:extLst>
          </p:cNvPr>
          <p:cNvSpPr>
            <a:spLocks noGrp="1"/>
          </p:cNvSpPr>
          <p:nvPr>
            <p:ph type="title"/>
          </p:nvPr>
        </p:nvSpPr>
        <p:spPr/>
        <p:txBody>
          <a:bodyPr/>
          <a:lstStyle/>
          <a:p>
            <a:r>
              <a:rPr lang="en-GB" dirty="0"/>
              <a:t>Getting the Shortest Path from A to C</a:t>
            </a:r>
            <a:endParaRPr lang="en-SE" dirty="0"/>
          </a:p>
        </p:txBody>
      </p:sp>
      <p:sp>
        <p:nvSpPr>
          <p:cNvPr id="3" name="Content Placeholder 2">
            <a:extLst>
              <a:ext uri="{FF2B5EF4-FFF2-40B4-BE49-F238E27FC236}">
                <a16:creationId xmlns:a16="http://schemas.microsoft.com/office/drawing/2014/main" id="{D43A3A6D-03DA-DBFE-15B4-0376D24C7A19}"/>
              </a:ext>
            </a:extLst>
          </p:cNvPr>
          <p:cNvSpPr>
            <a:spLocks noGrp="1"/>
          </p:cNvSpPr>
          <p:nvPr>
            <p:ph idx="1"/>
          </p:nvPr>
        </p:nvSpPr>
        <p:spPr>
          <a:xfrm>
            <a:off x="780898" y="1417804"/>
            <a:ext cx="9820225" cy="2505259"/>
          </a:xfrm>
        </p:spPr>
        <p:txBody>
          <a:bodyPr/>
          <a:lstStyle/>
          <a:p>
            <a:r>
              <a:rPr lang="en-GB" dirty="0"/>
              <a:t>C’s previous node is F; F’s previous node is D; D’s previous node is B; B’s previous node is A</a:t>
            </a:r>
          </a:p>
          <a:p>
            <a:r>
              <a:rPr lang="en-GB" dirty="0"/>
              <a:t>Shortest Path from A to C is ABDFC</a:t>
            </a:r>
            <a:endParaRPr lang="en-SE" dirty="0"/>
          </a:p>
          <a:p>
            <a:endParaRPr lang="en-SE" dirty="0"/>
          </a:p>
          <a:p>
            <a:endParaRPr lang="en-SE" dirty="0"/>
          </a:p>
        </p:txBody>
      </p:sp>
      <p:pic>
        <p:nvPicPr>
          <p:cNvPr id="5" name="Picture 4">
            <a:extLst>
              <a:ext uri="{FF2B5EF4-FFF2-40B4-BE49-F238E27FC236}">
                <a16:creationId xmlns:a16="http://schemas.microsoft.com/office/drawing/2014/main" id="{00994B03-C0B2-0222-E13D-CE6F1699B07F}"/>
              </a:ext>
            </a:extLst>
          </p:cNvPr>
          <p:cNvPicPr>
            <a:picLocks noChangeAspect="1"/>
          </p:cNvPicPr>
          <p:nvPr/>
        </p:nvPicPr>
        <p:blipFill>
          <a:blip r:embed="rId2"/>
          <a:srcRect/>
          <a:stretch/>
        </p:blipFill>
        <p:spPr>
          <a:xfrm>
            <a:off x="2339350" y="2960913"/>
            <a:ext cx="7360901" cy="3258004"/>
          </a:xfrm>
          <a:prstGeom prst="rect">
            <a:avLst/>
          </a:prstGeom>
        </p:spPr>
      </p:pic>
      <mc:AlternateContent xmlns:mc="http://schemas.openxmlformats.org/markup-compatibility/2006">
        <mc:Choice xmlns:p14="http://schemas.microsoft.com/office/powerpoint/2010/main" Requires="p14">
          <p:contentPart p14:bwMode="auto" r:id="rId3">
            <p14:nvContentPartPr>
              <p14:cNvPr id="11" name="Ink 10">
                <a:extLst>
                  <a:ext uri="{FF2B5EF4-FFF2-40B4-BE49-F238E27FC236}">
                    <a16:creationId xmlns:a16="http://schemas.microsoft.com/office/drawing/2014/main" id="{7DF8F2C2-FA1D-46C4-8FA3-93A868ECA30A}"/>
                  </a:ext>
                </a:extLst>
              </p14:cNvPr>
              <p14:cNvContentPartPr/>
              <p14:nvPr/>
            </p14:nvContentPartPr>
            <p14:xfrm>
              <a:off x="-315708" y="3231248"/>
              <a:ext cx="360" cy="360"/>
            </p14:xfrm>
          </p:contentPart>
        </mc:Choice>
        <mc:Fallback>
          <p:pic>
            <p:nvPicPr>
              <p:cNvPr id="11" name="Ink 10">
                <a:extLst>
                  <a:ext uri="{FF2B5EF4-FFF2-40B4-BE49-F238E27FC236}">
                    <a16:creationId xmlns:a16="http://schemas.microsoft.com/office/drawing/2014/main" id="{7DF8F2C2-FA1D-46C4-8FA3-93A868ECA30A}"/>
                  </a:ext>
                </a:extLst>
              </p:cNvPr>
              <p:cNvPicPr/>
              <p:nvPr/>
            </p:nvPicPr>
            <p:blipFill>
              <a:blip r:embed="rId4"/>
              <a:stretch>
                <a:fillRect/>
              </a:stretch>
            </p:blipFill>
            <p:spPr>
              <a:xfrm>
                <a:off x="-324708" y="3222248"/>
                <a:ext cx="18000" cy="18000"/>
              </a:xfrm>
              <a:prstGeom prst="rect">
                <a:avLst/>
              </a:prstGeom>
            </p:spPr>
          </p:pic>
        </mc:Fallback>
      </mc:AlternateContent>
    </p:spTree>
    <p:extLst>
      <p:ext uri="{BB962C8B-B14F-4D97-AF65-F5344CB8AC3E}">
        <p14:creationId xmlns:p14="http://schemas.microsoft.com/office/powerpoint/2010/main" val="15224837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oogle Shape;519;p34">
            <a:extLst>
              <a:ext uri="{FF2B5EF4-FFF2-40B4-BE49-F238E27FC236}">
                <a16:creationId xmlns:a16="http://schemas.microsoft.com/office/drawing/2014/main" id="{1C495B8D-96DE-C5F1-516F-E3E8B5F93DE4}"/>
              </a:ext>
            </a:extLst>
          </p:cNvPr>
          <p:cNvGraphicFramePr/>
          <p:nvPr>
            <p:extLst>
              <p:ext uri="{D42A27DB-BD31-4B8C-83A1-F6EECF244321}">
                <p14:modId xmlns:p14="http://schemas.microsoft.com/office/powerpoint/2010/main" val="3794303479"/>
              </p:ext>
            </p:extLst>
          </p:nvPr>
        </p:nvGraphicFramePr>
        <p:xfrm>
          <a:off x="6618469" y="3012230"/>
          <a:ext cx="3092700" cy="26059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2</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sngStrike" cap="none" dirty="0">
                          <a:solidFill>
                            <a:schemeClr val="dk1"/>
                          </a:solidFill>
                          <a:latin typeface="Quattrocento Sans"/>
                          <a:ea typeface="Quattrocento Sans"/>
                          <a:cs typeface="Quattrocento Sans"/>
                          <a:sym typeface="Quattrocento Sans"/>
                        </a:rPr>
                        <a:t>17</a:t>
                      </a:r>
                      <a:r>
                        <a:rPr lang="en-US" sz="1600" i="0" u="none" strike="noStrike" cap="none" dirty="0">
                          <a:solidFill>
                            <a:schemeClr val="dk1"/>
                          </a:solidFill>
                          <a:latin typeface="Quattrocento Sans"/>
                          <a:ea typeface="Quattrocento Sans"/>
                          <a:cs typeface="Quattrocento Sans"/>
                          <a:sym typeface="Quattrocento Sans"/>
                        </a:rPr>
                        <a:t> 12</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u="none" strike="sngStrike" dirty="0">
                          <a:solidFill>
                            <a:schemeClr val="dk1"/>
                          </a:solidFill>
                          <a:latin typeface="Quattrocento Sans"/>
                          <a:ea typeface="Quattrocento Sans"/>
                          <a:cs typeface="Quattrocento Sans"/>
                          <a:sym typeface="Quattrocento Sans"/>
                        </a:rPr>
                        <a:t>E</a:t>
                      </a:r>
                      <a:r>
                        <a:rPr lang="en-US" sz="1600" dirty="0">
                          <a:solidFill>
                            <a:schemeClr val="dk1"/>
                          </a:solidFill>
                          <a:latin typeface="Quattrocento Sans"/>
                          <a:ea typeface="Quattrocento Sans"/>
                          <a:cs typeface="Quattrocento Sans"/>
                          <a:sym typeface="Quattrocento Sans"/>
                        </a:rPr>
                        <a:t> F</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sngStrike" cap="none" dirty="0">
                          <a:solidFill>
                            <a:schemeClr val="dk1"/>
                          </a:solidFill>
                          <a:latin typeface="Quattrocento Sans"/>
                          <a:ea typeface="Quattrocento Sans"/>
                          <a:cs typeface="Quattrocento Sans"/>
                          <a:sym typeface="Quattrocento Sans"/>
                        </a:rPr>
                        <a:t>8</a:t>
                      </a:r>
                      <a:r>
                        <a:rPr lang="en-US" sz="1600" i="0" u="none" strike="noStrike" cap="none" dirty="0">
                          <a:solidFill>
                            <a:schemeClr val="dk1"/>
                          </a:solidFill>
                          <a:latin typeface="Quattrocento Sans"/>
                          <a:ea typeface="Quattrocento Sans"/>
                          <a:cs typeface="Quattrocento Sans"/>
                          <a:sym typeface="Quattrocento Sans"/>
                        </a:rPr>
                        <a:t> 7</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sngStrike" dirty="0">
                          <a:solidFill>
                            <a:schemeClr val="dk1"/>
                          </a:solidFill>
                          <a:latin typeface="Quattrocento Sans"/>
                          <a:ea typeface="Quattrocento Sans"/>
                          <a:cs typeface="Quattrocento Sans"/>
                          <a:sym typeface="Quattrocento Sans"/>
                        </a:rPr>
                        <a:t>A</a:t>
                      </a:r>
                      <a:r>
                        <a:rPr lang="en-US" sz="1600" dirty="0">
                          <a:solidFill>
                            <a:schemeClr val="dk1"/>
                          </a:solidFill>
                          <a:latin typeface="Quattrocento Sans"/>
                          <a:ea typeface="Quattrocento Sans"/>
                          <a:cs typeface="Quattrocento Sans"/>
                          <a:sym typeface="Quattrocento Sans"/>
                        </a:rPr>
                        <a:t> B</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8</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dirty="0">
                          <a:solidFill>
                            <a:schemeClr val="dk1"/>
                          </a:solidFill>
                          <a:latin typeface="Quattrocento Sans"/>
                          <a:ea typeface="Quattrocento Sans"/>
                          <a:cs typeface="Quattrocento Sans"/>
                          <a:sym typeface="Quattrocento Sans"/>
                        </a:rPr>
                        <a:t>B</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F</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9</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D</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pic>
        <p:nvPicPr>
          <p:cNvPr id="5" name="Picture 4">
            <a:extLst>
              <a:ext uri="{FF2B5EF4-FFF2-40B4-BE49-F238E27FC236}">
                <a16:creationId xmlns:a16="http://schemas.microsoft.com/office/drawing/2014/main" id="{9C364FD4-65E9-2AAE-BB89-55EEE9922A71}"/>
              </a:ext>
            </a:extLst>
          </p:cNvPr>
          <p:cNvPicPr>
            <a:picLocks noChangeAspect="1"/>
          </p:cNvPicPr>
          <p:nvPr/>
        </p:nvPicPr>
        <p:blipFill>
          <a:blip r:embed="rId2"/>
          <a:stretch>
            <a:fillRect/>
          </a:stretch>
        </p:blipFill>
        <p:spPr>
          <a:xfrm>
            <a:off x="548528" y="3390793"/>
            <a:ext cx="5620211" cy="2852469"/>
          </a:xfrm>
          <a:prstGeom prst="rect">
            <a:avLst/>
          </a:prstGeom>
        </p:spPr>
      </p:pic>
      <p:sp>
        <p:nvSpPr>
          <p:cNvPr id="9" name="Google Shape;866;p40">
            <a:extLst>
              <a:ext uri="{FF2B5EF4-FFF2-40B4-BE49-F238E27FC236}">
                <a16:creationId xmlns:a16="http://schemas.microsoft.com/office/drawing/2014/main" id="{B092D229-D4D5-838D-8220-C585E94CBD06}"/>
              </a:ext>
            </a:extLst>
          </p:cNvPr>
          <p:cNvSpPr txBox="1">
            <a:spLocks/>
          </p:cNvSpPr>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C0C0C"/>
              </a:buClr>
              <a:buSzPts val="18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dirty="0"/>
              <a:t>Example II: </a:t>
            </a:r>
            <a:r>
              <a:rPr lang="en-GB" dirty="0"/>
              <a:t>Final Answer (for Exams)</a:t>
            </a:r>
            <a:endParaRPr lang="en-US" dirty="0"/>
          </a:p>
        </p:txBody>
      </p:sp>
      <p:sp>
        <p:nvSpPr>
          <p:cNvPr id="13" name="Google Shape;1040;p43">
            <a:extLst>
              <a:ext uri="{FF2B5EF4-FFF2-40B4-BE49-F238E27FC236}">
                <a16:creationId xmlns:a16="http://schemas.microsoft.com/office/drawing/2014/main" id="{C32FE99B-98BF-329C-AA44-951867D73DB4}"/>
              </a:ext>
            </a:extLst>
          </p:cNvPr>
          <p:cNvSpPr txBox="1">
            <a:spLocks/>
          </p:cNvSpPr>
          <p:nvPr/>
        </p:nvSpPr>
        <p:spPr>
          <a:xfrm>
            <a:off x="462003" y="1196456"/>
            <a:ext cx="5682079" cy="2106715"/>
          </a:xfrm>
          <a:prstGeom prst="rect">
            <a:avLst/>
          </a:prstGeom>
          <a:noFill/>
          <a:ln>
            <a:noFill/>
          </a:ln>
        </p:spPr>
        <p:txBody>
          <a:bodyPr spcFirstLastPara="1" wrap="square" lIns="45700" tIns="45700" rIns="45700" bIns="45700" anchor="t" anchorCtr="0">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SzPct val="100000"/>
            </a:pPr>
            <a:r>
              <a:rPr lang="en-GB" sz="2400" dirty="0">
                <a:latin typeface="Quattrocento Sans" panose="020B0502050000020003" pitchFamily="34" charset="0"/>
              </a:rPr>
              <a:t>Exam question: Given this directed graph, run Dijkstra’s Algo to find shortest paths starting from source node A. Give the node visit order, and fill in this table of SN (Shortest Distance) and PN (Previous Node), crossing out old items as you find a shortcut path</a:t>
            </a:r>
          </a:p>
        </p:txBody>
      </p:sp>
      <p:sp>
        <p:nvSpPr>
          <p:cNvPr id="14" name="Google Shape;1032;p42">
            <a:extLst>
              <a:ext uri="{FF2B5EF4-FFF2-40B4-BE49-F238E27FC236}">
                <a16:creationId xmlns:a16="http://schemas.microsoft.com/office/drawing/2014/main" id="{84C768E1-66E6-5F84-C24B-8014D4D75EF5}"/>
              </a:ext>
            </a:extLst>
          </p:cNvPr>
          <p:cNvSpPr txBox="1"/>
          <p:nvPr/>
        </p:nvSpPr>
        <p:spPr>
          <a:xfrm>
            <a:off x="6618469" y="1930633"/>
            <a:ext cx="3070361"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B, D, E, F, C</a:t>
            </a:r>
            <a:endParaRPr dirty="0">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4267300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3BEA7560-F295-CA1B-6853-548133908178}"/>
              </a:ext>
            </a:extLst>
          </p:cNvPr>
          <p:cNvSpPr/>
          <p:nvPr/>
        </p:nvSpPr>
        <p:spPr>
          <a:xfrm>
            <a:off x="2244431" y="191107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EE5D7967-94FB-D3AB-5327-7D739DEE313D}"/>
              </a:ext>
            </a:extLst>
          </p:cNvPr>
          <p:cNvCxnSpPr>
            <a:cxnSpLocks/>
            <a:stCxn id="20" idx="1"/>
            <a:endCxn id="5" idx="5"/>
          </p:cNvCxnSpPr>
          <p:nvPr/>
        </p:nvCxnSpPr>
        <p:spPr>
          <a:xfrm flipH="1" flipV="1">
            <a:off x="2642451" y="2326549"/>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C1351769-073B-E993-8E05-FDC29EA15995}"/>
              </a:ext>
            </a:extLst>
          </p:cNvPr>
          <p:cNvCxnSpPr>
            <a:cxnSpLocks/>
            <a:stCxn id="21" idx="5"/>
            <a:endCxn id="24" idx="0"/>
          </p:cNvCxnSpPr>
          <p:nvPr/>
        </p:nvCxnSpPr>
        <p:spPr>
          <a:xfrm>
            <a:off x="4315087" y="2695861"/>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60120B3-CC1A-E06F-13F0-995F61FB8051}"/>
              </a:ext>
            </a:extLst>
          </p:cNvPr>
          <p:cNvCxnSpPr>
            <a:cxnSpLocks/>
            <a:stCxn id="25" idx="7"/>
            <a:endCxn id="20" idx="3"/>
          </p:cNvCxnSpPr>
          <p:nvPr/>
        </p:nvCxnSpPr>
        <p:spPr>
          <a:xfrm flipV="1">
            <a:off x="3107059" y="3761580"/>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BB589860-B24A-769A-42E7-B3D3E9A126F8}"/>
              </a:ext>
            </a:extLst>
          </p:cNvPr>
          <p:cNvCxnSpPr>
            <a:cxnSpLocks/>
            <a:stCxn id="21" idx="2"/>
            <a:endCxn id="5" idx="6"/>
          </p:cNvCxnSpPr>
          <p:nvPr/>
        </p:nvCxnSpPr>
        <p:spPr>
          <a:xfrm flipH="1" flipV="1">
            <a:off x="2710739" y="2154452"/>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6FFD88D9-B1F8-C503-F7E6-E32C8D253F13}"/>
              </a:ext>
            </a:extLst>
          </p:cNvPr>
          <p:cNvCxnSpPr>
            <a:cxnSpLocks/>
            <a:stCxn id="23" idx="4"/>
            <a:endCxn id="22" idx="0"/>
          </p:cNvCxnSpPr>
          <p:nvPr/>
        </p:nvCxnSpPr>
        <p:spPr>
          <a:xfrm>
            <a:off x="853165" y="3597469"/>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C35CE1E4-D68D-5DEE-3ACC-D7153EB2245F}"/>
              </a:ext>
            </a:extLst>
          </p:cNvPr>
          <p:cNvCxnSpPr>
            <a:cxnSpLocks/>
            <a:stCxn id="5" idx="4"/>
            <a:endCxn id="26" idx="0"/>
          </p:cNvCxnSpPr>
          <p:nvPr/>
        </p:nvCxnSpPr>
        <p:spPr>
          <a:xfrm flipH="1">
            <a:off x="2146549" y="2397833"/>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CEB38CB6-D2ED-F5D6-805D-2134D55BC44F}"/>
              </a:ext>
            </a:extLst>
          </p:cNvPr>
          <p:cNvCxnSpPr>
            <a:cxnSpLocks/>
            <a:stCxn id="26" idx="4"/>
            <a:endCxn id="25" idx="1"/>
          </p:cNvCxnSpPr>
          <p:nvPr/>
        </p:nvCxnSpPr>
        <p:spPr>
          <a:xfrm>
            <a:off x="2146549" y="3775548"/>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513D69C-09BF-289F-52CA-EE7E4E3D8B9D}"/>
              </a:ext>
            </a:extLst>
          </p:cNvPr>
          <p:cNvCxnSpPr>
            <a:cxnSpLocks/>
            <a:stCxn id="22" idx="7"/>
            <a:endCxn id="26" idx="3"/>
          </p:cNvCxnSpPr>
          <p:nvPr/>
        </p:nvCxnSpPr>
        <p:spPr>
          <a:xfrm flipV="1">
            <a:off x="1251184" y="3704264"/>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0B55FE4-4D0D-90E9-B9B8-A7282ECB3F4E}"/>
              </a:ext>
            </a:extLst>
          </p:cNvPr>
          <p:cNvCxnSpPr>
            <a:cxnSpLocks/>
            <a:stCxn id="22" idx="6"/>
            <a:endCxn id="24" idx="3"/>
          </p:cNvCxnSpPr>
          <p:nvPr/>
        </p:nvCxnSpPr>
        <p:spPr>
          <a:xfrm>
            <a:off x="1319473" y="4748724"/>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D9174BB5-DFC7-A9A8-3F20-10B3CECB17C3}"/>
              </a:ext>
            </a:extLst>
          </p:cNvPr>
          <p:cNvCxnSpPr>
            <a:cxnSpLocks/>
            <a:stCxn id="25" idx="6"/>
            <a:endCxn id="24" idx="2"/>
          </p:cNvCxnSpPr>
          <p:nvPr/>
        </p:nvCxnSpPr>
        <p:spPr>
          <a:xfrm>
            <a:off x="3175348" y="4404528"/>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F7CAEDFC-C88C-8161-81C9-17DBBCAEF77A}"/>
              </a:ext>
            </a:extLst>
          </p:cNvPr>
          <p:cNvCxnSpPr>
            <a:cxnSpLocks/>
            <a:stCxn id="25" idx="2"/>
            <a:endCxn id="22" idx="6"/>
          </p:cNvCxnSpPr>
          <p:nvPr/>
        </p:nvCxnSpPr>
        <p:spPr>
          <a:xfrm flipH="1">
            <a:off x="1319473" y="4404528"/>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6ACFE8F3-BEC8-4D08-E9CF-41F1E34F39AF}"/>
              </a:ext>
            </a:extLst>
          </p:cNvPr>
          <p:cNvCxnSpPr>
            <a:cxnSpLocks/>
            <a:stCxn id="23" idx="6"/>
            <a:endCxn id="26" idx="2"/>
          </p:cNvCxnSpPr>
          <p:nvPr/>
        </p:nvCxnSpPr>
        <p:spPr>
          <a:xfrm>
            <a:off x="1086319" y="3354087"/>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8B09821-9CBC-E0BD-4A7E-63C23D9EB8C6}"/>
              </a:ext>
            </a:extLst>
          </p:cNvPr>
          <p:cNvCxnSpPr>
            <a:cxnSpLocks/>
            <a:stCxn id="20" idx="2"/>
            <a:endCxn id="26" idx="6"/>
          </p:cNvCxnSpPr>
          <p:nvPr/>
        </p:nvCxnSpPr>
        <p:spPr>
          <a:xfrm flipH="1" flipV="1">
            <a:off x="2379703" y="3532167"/>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FE1AE17-6242-A0E7-A55F-7F20A0FC391D}"/>
              </a:ext>
            </a:extLst>
          </p:cNvPr>
          <p:cNvCxnSpPr>
            <a:cxnSpLocks/>
            <a:stCxn id="5" idx="3"/>
            <a:endCxn id="23" idx="7"/>
          </p:cNvCxnSpPr>
          <p:nvPr/>
        </p:nvCxnSpPr>
        <p:spPr>
          <a:xfrm flipH="1">
            <a:off x="1018030" y="2326549"/>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C67877B5-14DC-6A7F-3557-D13E22F7B1ED}"/>
              </a:ext>
            </a:extLst>
          </p:cNvPr>
          <p:cNvSpPr/>
          <p:nvPr/>
        </p:nvSpPr>
        <p:spPr>
          <a:xfrm>
            <a:off x="3508221" y="334610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E7D5360D-7B65-F684-50CA-AA3BBEE1F897}"/>
              </a:ext>
            </a:extLst>
          </p:cNvPr>
          <p:cNvSpPr/>
          <p:nvPr/>
        </p:nvSpPr>
        <p:spPr>
          <a:xfrm>
            <a:off x="3917068" y="228038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1F903A38-D0E2-79E0-7E72-6A6CC09028D0}"/>
              </a:ext>
            </a:extLst>
          </p:cNvPr>
          <p:cNvSpPr/>
          <p:nvPr/>
        </p:nvSpPr>
        <p:spPr>
          <a:xfrm>
            <a:off x="853165" y="450534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F2B87DE6-2A1F-7FE1-3845-766FCC33C267}"/>
              </a:ext>
            </a:extLst>
          </p:cNvPr>
          <p:cNvSpPr/>
          <p:nvPr/>
        </p:nvSpPr>
        <p:spPr>
          <a:xfrm>
            <a:off x="620011" y="311070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8276A33E-C284-6C24-7612-C3990D341B39}"/>
              </a:ext>
            </a:extLst>
          </p:cNvPr>
          <p:cNvSpPr/>
          <p:nvPr/>
        </p:nvSpPr>
        <p:spPr>
          <a:xfrm>
            <a:off x="5196761" y="472177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53D32BE2-C9D6-C1E2-22E7-71BB1361D881}"/>
              </a:ext>
            </a:extLst>
          </p:cNvPr>
          <p:cNvSpPr/>
          <p:nvPr/>
        </p:nvSpPr>
        <p:spPr>
          <a:xfrm>
            <a:off x="2709040" y="4161146"/>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ED451F4A-B091-880D-EB85-F11C366F1C7A}"/>
              </a:ext>
            </a:extLst>
          </p:cNvPr>
          <p:cNvSpPr/>
          <p:nvPr/>
        </p:nvSpPr>
        <p:spPr>
          <a:xfrm>
            <a:off x="1913395" y="328878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7" name="Straight Connector 26">
            <a:extLst>
              <a:ext uri="{FF2B5EF4-FFF2-40B4-BE49-F238E27FC236}">
                <a16:creationId xmlns:a16="http://schemas.microsoft.com/office/drawing/2014/main" id="{62C9EBF3-DB33-E9DE-D5FA-D9E854A2C26B}"/>
              </a:ext>
            </a:extLst>
          </p:cNvPr>
          <p:cNvCxnSpPr>
            <a:cxnSpLocks/>
            <a:stCxn id="21" idx="4"/>
            <a:endCxn id="20" idx="0"/>
          </p:cNvCxnSpPr>
          <p:nvPr/>
        </p:nvCxnSpPr>
        <p:spPr>
          <a:xfrm flipH="1">
            <a:off x="3741375" y="2767145"/>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7949671-A7F5-F713-086D-05E160A9EB7D}"/>
              </a:ext>
            </a:extLst>
          </p:cNvPr>
          <p:cNvCxnSpPr>
            <a:cxnSpLocks/>
            <a:stCxn id="20" idx="5"/>
            <a:endCxn id="24" idx="1"/>
          </p:cNvCxnSpPr>
          <p:nvPr/>
        </p:nvCxnSpPr>
        <p:spPr>
          <a:xfrm>
            <a:off x="3906240" y="3761580"/>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7911B73B-D47D-0D71-0181-58E9385E42DF}"/>
              </a:ext>
            </a:extLst>
          </p:cNvPr>
          <p:cNvSpPr txBox="1"/>
          <p:nvPr/>
        </p:nvSpPr>
        <p:spPr>
          <a:xfrm>
            <a:off x="3237416" y="394606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8B7F9CE6-7873-7F99-B4CE-86431CFF3179}"/>
              </a:ext>
            </a:extLst>
          </p:cNvPr>
          <p:cNvSpPr txBox="1"/>
          <p:nvPr/>
        </p:nvSpPr>
        <p:spPr>
          <a:xfrm>
            <a:off x="3806197" y="297623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1910F446-4C72-96E3-D309-614E97666B7E}"/>
              </a:ext>
            </a:extLst>
          </p:cNvPr>
          <p:cNvSpPr txBox="1"/>
          <p:nvPr/>
        </p:nvSpPr>
        <p:spPr>
          <a:xfrm>
            <a:off x="2310026" y="3916112"/>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171EFC23-8B07-25B3-7C97-05B39627A18B}"/>
              </a:ext>
            </a:extLst>
          </p:cNvPr>
          <p:cNvSpPr txBox="1"/>
          <p:nvPr/>
        </p:nvSpPr>
        <p:spPr>
          <a:xfrm>
            <a:off x="2201805" y="277935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D9D7AC15-E1F7-9E1B-58CE-DE0F61FA396F}"/>
              </a:ext>
            </a:extLst>
          </p:cNvPr>
          <p:cNvSpPr txBox="1"/>
          <p:nvPr/>
        </p:nvSpPr>
        <p:spPr>
          <a:xfrm>
            <a:off x="2978785" y="275866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5EB64EBB-E734-AF5A-FA40-06CC787F0BF4}"/>
              </a:ext>
            </a:extLst>
          </p:cNvPr>
          <p:cNvSpPr txBox="1"/>
          <p:nvPr/>
        </p:nvSpPr>
        <p:spPr>
          <a:xfrm>
            <a:off x="1361199" y="339012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1E69A3AF-14A6-14DA-1F48-921B3F350D83}"/>
              </a:ext>
            </a:extLst>
          </p:cNvPr>
          <p:cNvSpPr txBox="1"/>
          <p:nvPr/>
        </p:nvSpPr>
        <p:spPr>
          <a:xfrm>
            <a:off x="3268224" y="224190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DF1DA2C5-CC74-F4A4-F989-79896BCDE417}"/>
              </a:ext>
            </a:extLst>
          </p:cNvPr>
          <p:cNvSpPr txBox="1"/>
          <p:nvPr/>
        </p:nvSpPr>
        <p:spPr>
          <a:xfrm>
            <a:off x="1560650" y="2668541"/>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9342D5B8-4B19-F43E-1398-49176A09A14B}"/>
              </a:ext>
            </a:extLst>
          </p:cNvPr>
          <p:cNvSpPr txBox="1"/>
          <p:nvPr/>
        </p:nvSpPr>
        <p:spPr>
          <a:xfrm>
            <a:off x="2845745" y="3459111"/>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BEE843BC-B8EE-6A6F-73F6-3810B88ED858}"/>
              </a:ext>
            </a:extLst>
          </p:cNvPr>
          <p:cNvSpPr txBox="1"/>
          <p:nvPr/>
        </p:nvSpPr>
        <p:spPr>
          <a:xfrm>
            <a:off x="871456" y="393495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0AA943F5-4311-E597-0B0A-0B491CC8C992}"/>
              </a:ext>
            </a:extLst>
          </p:cNvPr>
          <p:cNvSpPr txBox="1"/>
          <p:nvPr/>
        </p:nvSpPr>
        <p:spPr>
          <a:xfrm>
            <a:off x="1561283" y="398044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BF1011CA-2B0D-8EFE-9E01-F7215A85F334}"/>
              </a:ext>
            </a:extLst>
          </p:cNvPr>
          <p:cNvSpPr txBox="1"/>
          <p:nvPr/>
        </p:nvSpPr>
        <p:spPr>
          <a:xfrm>
            <a:off x="2001939" y="445531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BBB4115-F17F-9459-C9BC-7452456159C6}"/>
              </a:ext>
            </a:extLst>
          </p:cNvPr>
          <p:cNvSpPr txBox="1"/>
          <p:nvPr/>
        </p:nvSpPr>
        <p:spPr>
          <a:xfrm>
            <a:off x="4313489" y="406681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37DC928C-4AAB-F49D-E35D-1662D2CCB89D}"/>
              </a:ext>
            </a:extLst>
          </p:cNvPr>
          <p:cNvSpPr txBox="1"/>
          <p:nvPr/>
        </p:nvSpPr>
        <p:spPr>
          <a:xfrm>
            <a:off x="4655260" y="344437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C6238205-B40B-BBCE-1E47-65989EA7DFA5}"/>
              </a:ext>
            </a:extLst>
          </p:cNvPr>
          <p:cNvSpPr txBox="1"/>
          <p:nvPr/>
        </p:nvSpPr>
        <p:spPr>
          <a:xfrm>
            <a:off x="3716777" y="452616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7418D85D-77D8-370A-D3FB-738A184473C8}"/>
              </a:ext>
            </a:extLst>
          </p:cNvPr>
          <p:cNvSpPr txBox="1"/>
          <p:nvPr/>
        </p:nvSpPr>
        <p:spPr>
          <a:xfrm>
            <a:off x="2983346" y="4835581"/>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5" name="Rectangle 44">
            <a:extLst>
              <a:ext uri="{FF2B5EF4-FFF2-40B4-BE49-F238E27FC236}">
                <a16:creationId xmlns:a16="http://schemas.microsoft.com/office/drawing/2014/main" id="{8AC67641-0CA2-9FD8-FBB4-BC60E15B6071}"/>
              </a:ext>
            </a:extLst>
          </p:cNvPr>
          <p:cNvSpPr/>
          <p:nvPr/>
        </p:nvSpPr>
        <p:spPr>
          <a:xfrm>
            <a:off x="300946" y="5028251"/>
            <a:ext cx="2100255" cy="830997"/>
          </a:xfrm>
          <a:prstGeom prst="rect">
            <a:avLst/>
          </a:prstGeom>
        </p:spPr>
        <p:txBody>
          <a:bodyPr wrap="none">
            <a:spAutoFit/>
          </a:bodyPr>
          <a:lstStyle/>
          <a:p>
            <a:r>
              <a:rPr lang="en-US" sz="1200" dirty="0">
                <a:solidFill>
                  <a:srgbClr val="8C3023"/>
                </a:solidFill>
                <a:latin typeface="LucidaGrande" panose="020B0600040502020204" pitchFamily="34" charset="0"/>
              </a:rPr>
              <a:t>choose source node 0</a:t>
            </a:r>
          </a:p>
          <a:p>
            <a:r>
              <a:rPr lang="en-US" sz="1200" dirty="0">
                <a:solidFill>
                  <a:srgbClr val="8C3023"/>
                </a:solidFill>
                <a:latin typeface="LucidaGrande" panose="020B0600040502020204" pitchFamily="34" charset="0"/>
              </a:rPr>
              <a:t>relax all edges adjacent from 0</a:t>
            </a:r>
          </a:p>
          <a:p>
            <a:r>
              <a:rPr lang="en-US" sz="1200" dirty="0">
                <a:solidFill>
                  <a:srgbClr val="8C3023"/>
                </a:solidFill>
                <a:latin typeface="LucidaGrande" panose="020B0600040502020204" pitchFamily="34" charset="0"/>
              </a:rPr>
              <a:t>choose node 1  </a:t>
            </a:r>
          </a:p>
          <a:p>
            <a:r>
              <a:rPr lang="en-US" sz="1200" dirty="0">
                <a:solidFill>
                  <a:srgbClr val="8C3023"/>
                </a:solidFill>
                <a:latin typeface="LucidaGrande" panose="020B0600040502020204" pitchFamily="34" charset="0"/>
              </a:rPr>
              <a:t>relax all edges adjacent from 1</a:t>
            </a:r>
          </a:p>
        </p:txBody>
      </p:sp>
      <p:sp>
        <p:nvSpPr>
          <p:cNvPr id="46" name="Rectangle 45">
            <a:extLst>
              <a:ext uri="{FF2B5EF4-FFF2-40B4-BE49-F238E27FC236}">
                <a16:creationId xmlns:a16="http://schemas.microsoft.com/office/drawing/2014/main" id="{F6FE52C2-9CA6-EC89-025C-D2359921315E}"/>
              </a:ext>
            </a:extLst>
          </p:cNvPr>
          <p:cNvSpPr/>
          <p:nvPr/>
        </p:nvSpPr>
        <p:spPr>
          <a:xfrm>
            <a:off x="6298671" y="2002688"/>
            <a:ext cx="958917"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SD </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47" name="Rectangle 46">
            <a:extLst>
              <a:ext uri="{FF2B5EF4-FFF2-40B4-BE49-F238E27FC236}">
                <a16:creationId xmlns:a16="http://schemas.microsoft.com/office/drawing/2014/main" id="{A70DD4AA-7D0D-8E83-8193-E420B798BD5A}"/>
              </a:ext>
            </a:extLst>
          </p:cNvPr>
          <p:cNvSpPr/>
          <p:nvPr/>
        </p:nvSpPr>
        <p:spPr>
          <a:xfrm>
            <a:off x="6298671" y="2403122"/>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8" name="Straight Connector 47">
            <a:extLst>
              <a:ext uri="{FF2B5EF4-FFF2-40B4-BE49-F238E27FC236}">
                <a16:creationId xmlns:a16="http://schemas.microsoft.com/office/drawing/2014/main" id="{8FEF66A0-4EF5-B83B-99A3-03C9DE50D31B}"/>
              </a:ext>
            </a:extLst>
          </p:cNvPr>
          <p:cNvCxnSpPr/>
          <p:nvPr/>
        </p:nvCxnSpPr>
        <p:spPr>
          <a:xfrm>
            <a:off x="6252607" y="2348567"/>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49" name="Rectangle 48">
                <a:extLst>
                  <a:ext uri="{FF2B5EF4-FFF2-40B4-BE49-F238E27FC236}">
                    <a16:creationId xmlns:a16="http://schemas.microsoft.com/office/drawing/2014/main" id="{53BE8F01-7DB0-EFC7-7C0C-E2F76F844CA9}"/>
                  </a:ext>
                </a:extLst>
              </p:cNvPr>
              <p:cNvSpPr/>
              <p:nvPr/>
            </p:nvSpPr>
            <p:spPr>
              <a:xfrm>
                <a:off x="6803769" y="2373701"/>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p:sp>
            <p:nvSpPr>
              <p:cNvPr id="49" name="Rectangle 48">
                <a:extLst>
                  <a:ext uri="{FF2B5EF4-FFF2-40B4-BE49-F238E27FC236}">
                    <a16:creationId xmlns:a16="http://schemas.microsoft.com/office/drawing/2014/main" id="{53BE8F01-7DB0-EFC7-7C0C-E2F76F844CA9}"/>
                  </a:ext>
                </a:extLst>
              </p:cNvPr>
              <p:cNvSpPr>
                <a:spLocks noRot="1" noChangeAspect="1" noMove="1" noResize="1" noEditPoints="1" noAdjustHandles="1" noChangeArrowheads="1" noChangeShapeType="1" noTextEdit="1"/>
              </p:cNvSpPr>
              <p:nvPr/>
            </p:nvSpPr>
            <p:spPr>
              <a:xfrm>
                <a:off x="6803769" y="2373701"/>
                <a:ext cx="304221" cy="1774845"/>
              </a:xfrm>
              <a:prstGeom prst="rect">
                <a:avLst/>
              </a:prstGeom>
              <a:blipFill>
                <a:blip r:embed="rId3"/>
                <a:stretch>
                  <a:fillRect/>
                </a:stretch>
              </a:blipFill>
              <a:effectLst/>
            </p:spPr>
            <p:txBody>
              <a:bodyPr/>
              <a:lstStyle/>
              <a:p>
                <a:r>
                  <a:rPr lang="en-SE">
                    <a:noFill/>
                  </a:rPr>
                  <a:t> </a:t>
                </a:r>
              </a:p>
            </p:txBody>
          </p:sp>
        </mc:Fallback>
      </mc:AlternateContent>
      <p:sp>
        <p:nvSpPr>
          <p:cNvPr id="50" name="Rectangle 49">
            <a:extLst>
              <a:ext uri="{FF2B5EF4-FFF2-40B4-BE49-F238E27FC236}">
                <a16:creationId xmlns:a16="http://schemas.microsoft.com/office/drawing/2014/main" id="{FF757A8E-0C4E-0377-02EF-4BC743CEBB8D}"/>
              </a:ext>
            </a:extLst>
          </p:cNvPr>
          <p:cNvSpPr/>
          <p:nvPr/>
        </p:nvSpPr>
        <p:spPr>
          <a:xfrm>
            <a:off x="6339661" y="4263934"/>
            <a:ext cx="907621"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PN</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1" name="Rectangle 50">
            <a:extLst>
              <a:ext uri="{FF2B5EF4-FFF2-40B4-BE49-F238E27FC236}">
                <a16:creationId xmlns:a16="http://schemas.microsoft.com/office/drawing/2014/main" id="{884F833C-657A-FFA8-D75F-D47F359D9F6C}"/>
              </a:ext>
            </a:extLst>
          </p:cNvPr>
          <p:cNvSpPr/>
          <p:nvPr/>
        </p:nvSpPr>
        <p:spPr>
          <a:xfrm>
            <a:off x="6339661" y="4655979"/>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2" name="Straight Connector 51">
            <a:extLst>
              <a:ext uri="{FF2B5EF4-FFF2-40B4-BE49-F238E27FC236}">
                <a16:creationId xmlns:a16="http://schemas.microsoft.com/office/drawing/2014/main" id="{C0BDA301-328D-CBBA-357E-BC218322A9C6}"/>
              </a:ext>
            </a:extLst>
          </p:cNvPr>
          <p:cNvCxnSpPr/>
          <p:nvPr/>
        </p:nvCxnSpPr>
        <p:spPr>
          <a:xfrm>
            <a:off x="6293597" y="4601424"/>
            <a:ext cx="1174452" cy="0"/>
          </a:xfrm>
          <a:prstGeom prst="line">
            <a:avLst/>
          </a:prstGeom>
        </p:spPr>
        <p:style>
          <a:lnRef idx="1">
            <a:schemeClr val="dk1"/>
          </a:lnRef>
          <a:fillRef idx="0">
            <a:schemeClr val="dk1"/>
          </a:fillRef>
          <a:effectRef idx="0">
            <a:schemeClr val="dk1"/>
          </a:effectRef>
          <a:fontRef idx="minor">
            <a:schemeClr val="tx1"/>
          </a:fontRef>
        </p:style>
      </p:cxnSp>
      <p:sp>
        <p:nvSpPr>
          <p:cNvPr id="53" name="Rectangle 52">
            <a:extLst>
              <a:ext uri="{FF2B5EF4-FFF2-40B4-BE49-F238E27FC236}">
                <a16:creationId xmlns:a16="http://schemas.microsoft.com/office/drawing/2014/main" id="{762EA5FE-7B46-4A0B-F5BA-16CFBB02D689}"/>
              </a:ext>
            </a:extLst>
          </p:cNvPr>
          <p:cNvSpPr/>
          <p:nvPr/>
        </p:nvSpPr>
        <p:spPr>
          <a:xfrm>
            <a:off x="6844759" y="463494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4" name="Straight Connector 53">
            <a:extLst>
              <a:ext uri="{FF2B5EF4-FFF2-40B4-BE49-F238E27FC236}">
                <a16:creationId xmlns:a16="http://schemas.microsoft.com/office/drawing/2014/main" id="{3DDD44B3-019D-7DD3-0A45-99E5D71AAF5A}"/>
              </a:ext>
            </a:extLst>
          </p:cNvPr>
          <p:cNvCxnSpPr/>
          <p:nvPr/>
        </p:nvCxnSpPr>
        <p:spPr>
          <a:xfrm>
            <a:off x="6880823" y="274496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A39C01B2-D755-6D85-C193-99A92C68F3DD}"/>
              </a:ext>
            </a:extLst>
          </p:cNvPr>
          <p:cNvCxnSpPr/>
          <p:nvPr/>
        </p:nvCxnSpPr>
        <p:spPr>
          <a:xfrm>
            <a:off x="6883146" y="395559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9CE734AF-5FFB-2B2A-3E89-9B86EBD4C73F}"/>
              </a:ext>
            </a:extLst>
          </p:cNvPr>
          <p:cNvCxnSpPr/>
          <p:nvPr/>
        </p:nvCxnSpPr>
        <p:spPr>
          <a:xfrm>
            <a:off x="6883146" y="334189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7" name="Rectangle 56">
            <a:extLst>
              <a:ext uri="{FF2B5EF4-FFF2-40B4-BE49-F238E27FC236}">
                <a16:creationId xmlns:a16="http://schemas.microsoft.com/office/drawing/2014/main" id="{05B6EFF9-F493-7F39-1813-529C01F4570D}"/>
              </a:ext>
            </a:extLst>
          </p:cNvPr>
          <p:cNvSpPr/>
          <p:nvPr/>
        </p:nvSpPr>
        <p:spPr>
          <a:xfrm>
            <a:off x="7260933" y="2373701"/>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8" name="Rectangle 57">
            <a:extLst>
              <a:ext uri="{FF2B5EF4-FFF2-40B4-BE49-F238E27FC236}">
                <a16:creationId xmlns:a16="http://schemas.microsoft.com/office/drawing/2014/main" id="{8C4DC2C7-F2FE-1944-4471-75F76DEFC11A}"/>
              </a:ext>
            </a:extLst>
          </p:cNvPr>
          <p:cNvSpPr/>
          <p:nvPr/>
        </p:nvSpPr>
        <p:spPr>
          <a:xfrm>
            <a:off x="7260933" y="4655978"/>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59" name="Straight Connector 58">
            <a:extLst>
              <a:ext uri="{FF2B5EF4-FFF2-40B4-BE49-F238E27FC236}">
                <a16:creationId xmlns:a16="http://schemas.microsoft.com/office/drawing/2014/main" id="{62025680-3071-F0A8-659B-6B614944FAF6}"/>
              </a:ext>
            </a:extLst>
          </p:cNvPr>
          <p:cNvCxnSpPr/>
          <p:nvPr/>
        </p:nvCxnSpPr>
        <p:spPr>
          <a:xfrm>
            <a:off x="6897294" y="498354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6A75D6AD-B794-0A74-1049-C01657EC470A}"/>
              </a:ext>
            </a:extLst>
          </p:cNvPr>
          <p:cNvCxnSpPr/>
          <p:nvPr/>
        </p:nvCxnSpPr>
        <p:spPr>
          <a:xfrm>
            <a:off x="6899617" y="62361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0EDE7185-0FFD-CF4D-19FC-EF45542321E5}"/>
              </a:ext>
            </a:extLst>
          </p:cNvPr>
          <p:cNvCxnSpPr/>
          <p:nvPr/>
        </p:nvCxnSpPr>
        <p:spPr>
          <a:xfrm>
            <a:off x="6899617" y="561402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EA0D96A7-4CE4-9DB8-858C-63196F4E9F8F}"/>
              </a:ext>
            </a:extLst>
          </p:cNvPr>
          <p:cNvCxnSpPr/>
          <p:nvPr/>
        </p:nvCxnSpPr>
        <p:spPr>
          <a:xfrm>
            <a:off x="6880823" y="313944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B882FC10-38E5-A6B1-7CEF-0A1E7AA50971}"/>
              </a:ext>
            </a:extLst>
          </p:cNvPr>
          <p:cNvCxnSpPr/>
          <p:nvPr/>
        </p:nvCxnSpPr>
        <p:spPr>
          <a:xfrm>
            <a:off x="6880823" y="293379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EEAA58AC-CC75-A411-8202-4ABCB1C02C7C}"/>
              </a:ext>
            </a:extLst>
          </p:cNvPr>
          <p:cNvCxnSpPr/>
          <p:nvPr/>
        </p:nvCxnSpPr>
        <p:spPr>
          <a:xfrm>
            <a:off x="6897294" y="519647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E2F31763-D5BD-DC44-ABBA-DFA7AC1F27B4}"/>
              </a:ext>
            </a:extLst>
          </p:cNvPr>
          <p:cNvCxnSpPr/>
          <p:nvPr/>
        </p:nvCxnSpPr>
        <p:spPr>
          <a:xfrm>
            <a:off x="6897294" y="540522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6" name="Rectangle 65">
            <a:extLst>
              <a:ext uri="{FF2B5EF4-FFF2-40B4-BE49-F238E27FC236}">
                <a16:creationId xmlns:a16="http://schemas.microsoft.com/office/drawing/2014/main" id="{3DA2CBC3-F9E4-99BA-F46F-C931D832F66D}"/>
              </a:ext>
            </a:extLst>
          </p:cNvPr>
          <p:cNvSpPr/>
          <p:nvPr/>
        </p:nvSpPr>
        <p:spPr>
          <a:xfrm>
            <a:off x="3081410" y="5042771"/>
            <a:ext cx="2100255" cy="830997"/>
          </a:xfrm>
          <a:prstGeom prst="rect">
            <a:avLst/>
          </a:prstGeom>
        </p:spPr>
        <p:txBody>
          <a:bodyPr wrap="none">
            <a:spAutoFit/>
          </a:bodyPr>
          <a:lstStyle/>
          <a:p>
            <a:r>
              <a:rPr lang="en-US" sz="1200" dirty="0">
                <a:solidFill>
                  <a:srgbClr val="8C3023"/>
                </a:solidFill>
                <a:latin typeface="LucidaGrande" panose="020B0600040502020204" pitchFamily="34" charset="0"/>
              </a:rPr>
              <a:t>choose node 7</a:t>
            </a:r>
          </a:p>
          <a:p>
            <a:r>
              <a:rPr lang="en-US" sz="1200" dirty="0">
                <a:solidFill>
                  <a:srgbClr val="8C3023"/>
                </a:solidFill>
                <a:latin typeface="LucidaGrande" panose="020B0600040502020204" pitchFamily="34" charset="0"/>
              </a:rPr>
              <a:t>relax all edges adjacent from 7</a:t>
            </a:r>
          </a:p>
          <a:p>
            <a:r>
              <a:rPr lang="en-US" sz="1200" dirty="0">
                <a:solidFill>
                  <a:srgbClr val="8C3023"/>
                </a:solidFill>
                <a:latin typeface="LucidaGrande" panose="020B0600040502020204" pitchFamily="34" charset="0"/>
              </a:rPr>
              <a:t>choose node 4</a:t>
            </a:r>
          </a:p>
          <a:p>
            <a:r>
              <a:rPr lang="en-US" sz="1200" dirty="0">
                <a:solidFill>
                  <a:srgbClr val="8C3023"/>
                </a:solidFill>
                <a:latin typeface="LucidaGrande" panose="020B0600040502020204" pitchFamily="34" charset="0"/>
              </a:rPr>
              <a:t>relax all edges adjacent from 4</a:t>
            </a:r>
          </a:p>
        </p:txBody>
      </p:sp>
      <p:sp>
        <p:nvSpPr>
          <p:cNvPr id="67" name="Rectangle 66">
            <a:extLst>
              <a:ext uri="{FF2B5EF4-FFF2-40B4-BE49-F238E27FC236}">
                <a16:creationId xmlns:a16="http://schemas.microsoft.com/office/drawing/2014/main" id="{B550B7CA-1AB4-BD00-994D-86943B209E29}"/>
              </a:ext>
            </a:extLst>
          </p:cNvPr>
          <p:cNvSpPr/>
          <p:nvPr/>
        </p:nvSpPr>
        <p:spPr>
          <a:xfrm>
            <a:off x="7632449" y="2373700"/>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CD083BD5-FCEB-FC16-1393-FDAD61EDAAE9}"/>
              </a:ext>
            </a:extLst>
          </p:cNvPr>
          <p:cNvCxnSpPr/>
          <p:nvPr/>
        </p:nvCxnSpPr>
        <p:spPr>
          <a:xfrm>
            <a:off x="6883146" y="355429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7586DA4C-72D4-BAF7-150C-B6FFA9F26BA6}"/>
              </a:ext>
            </a:extLst>
          </p:cNvPr>
          <p:cNvCxnSpPr/>
          <p:nvPr/>
        </p:nvCxnSpPr>
        <p:spPr>
          <a:xfrm>
            <a:off x="7347820" y="293379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CEC7F30F-2362-21C6-9530-9A7673A3F9BE}"/>
              </a:ext>
            </a:extLst>
          </p:cNvPr>
          <p:cNvCxnSpPr/>
          <p:nvPr/>
        </p:nvCxnSpPr>
        <p:spPr>
          <a:xfrm>
            <a:off x="6904142" y="581420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E5FC72A1-1E01-CCFE-2955-2773DA8C3031}"/>
              </a:ext>
            </a:extLst>
          </p:cNvPr>
          <p:cNvCxnSpPr/>
          <p:nvPr/>
        </p:nvCxnSpPr>
        <p:spPr>
          <a:xfrm>
            <a:off x="7309571" y="51923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92951FA0-89A3-A903-03B0-5FD796C75128}"/>
              </a:ext>
            </a:extLst>
          </p:cNvPr>
          <p:cNvSpPr/>
          <p:nvPr/>
        </p:nvSpPr>
        <p:spPr>
          <a:xfrm>
            <a:off x="7565154" y="4653464"/>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Arrow Connector 72">
            <a:extLst>
              <a:ext uri="{FF2B5EF4-FFF2-40B4-BE49-F238E27FC236}">
                <a16:creationId xmlns:a16="http://schemas.microsoft.com/office/drawing/2014/main" id="{89360C65-39F3-05BE-6914-6572136558F1}"/>
              </a:ext>
            </a:extLst>
          </p:cNvPr>
          <p:cNvCxnSpPr>
            <a:cxnSpLocks/>
          </p:cNvCxnSpPr>
          <p:nvPr/>
        </p:nvCxnSpPr>
        <p:spPr>
          <a:xfrm>
            <a:off x="5716791" y="2512066"/>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5F33A39A-A379-8CF0-2211-D776FC9104F5}"/>
              </a:ext>
            </a:extLst>
          </p:cNvPr>
          <p:cNvCxnSpPr>
            <a:cxnSpLocks/>
          </p:cNvCxnSpPr>
          <p:nvPr/>
        </p:nvCxnSpPr>
        <p:spPr>
          <a:xfrm>
            <a:off x="5716791" y="2721164"/>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E9002E9D-F60F-4E43-7B46-78FEE652E8F8}"/>
              </a:ext>
            </a:extLst>
          </p:cNvPr>
          <p:cNvCxnSpPr>
            <a:cxnSpLocks/>
          </p:cNvCxnSpPr>
          <p:nvPr/>
        </p:nvCxnSpPr>
        <p:spPr>
          <a:xfrm>
            <a:off x="5716791" y="2930262"/>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a:extLst>
              <a:ext uri="{FF2B5EF4-FFF2-40B4-BE49-F238E27FC236}">
                <a16:creationId xmlns:a16="http://schemas.microsoft.com/office/drawing/2014/main" id="{20BC2CAD-178F-DF87-005D-F6B06F063B7F}"/>
              </a:ext>
            </a:extLst>
          </p:cNvPr>
          <p:cNvCxnSpPr>
            <a:cxnSpLocks/>
          </p:cNvCxnSpPr>
          <p:nvPr/>
        </p:nvCxnSpPr>
        <p:spPr>
          <a:xfrm>
            <a:off x="5716791" y="3139360"/>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24F6B9D8-7324-45CE-198D-CE053B64D5B1}"/>
              </a:ext>
            </a:extLst>
          </p:cNvPr>
          <p:cNvCxnSpPr>
            <a:cxnSpLocks/>
          </p:cNvCxnSpPr>
          <p:nvPr/>
        </p:nvCxnSpPr>
        <p:spPr>
          <a:xfrm>
            <a:off x="5716791" y="3348458"/>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7EFB029C-DEB6-53B5-5E23-0C8DD887FAEC}"/>
              </a:ext>
            </a:extLst>
          </p:cNvPr>
          <p:cNvCxnSpPr>
            <a:cxnSpLocks/>
          </p:cNvCxnSpPr>
          <p:nvPr/>
        </p:nvCxnSpPr>
        <p:spPr>
          <a:xfrm>
            <a:off x="5716791" y="3557556"/>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52B94E9B-6BEF-6895-DFB7-A240B0DC4231}"/>
              </a:ext>
            </a:extLst>
          </p:cNvPr>
          <p:cNvCxnSpPr>
            <a:cxnSpLocks/>
          </p:cNvCxnSpPr>
          <p:nvPr/>
        </p:nvCxnSpPr>
        <p:spPr>
          <a:xfrm>
            <a:off x="5716791" y="3766654"/>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96E784A1-6800-65D3-ECE6-3ABA2979FE52}"/>
              </a:ext>
            </a:extLst>
          </p:cNvPr>
          <p:cNvCxnSpPr>
            <a:cxnSpLocks/>
          </p:cNvCxnSpPr>
          <p:nvPr/>
        </p:nvCxnSpPr>
        <p:spPr>
          <a:xfrm>
            <a:off x="5716791" y="397575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23741E2D-9594-FAF8-72C1-8CAEC737CB1A}"/>
              </a:ext>
            </a:extLst>
          </p:cNvPr>
          <p:cNvCxnSpPr/>
          <p:nvPr/>
        </p:nvCxnSpPr>
        <p:spPr>
          <a:xfrm>
            <a:off x="6880823" y="376665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EB65E812-2A93-3A81-7CB0-A565FAC4CBA8}"/>
              </a:ext>
            </a:extLst>
          </p:cNvPr>
          <p:cNvCxnSpPr/>
          <p:nvPr/>
        </p:nvCxnSpPr>
        <p:spPr>
          <a:xfrm>
            <a:off x="7349347" y="355429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AA7EF3A7-C765-AB68-5679-CEB0C8E8DEB9}"/>
              </a:ext>
            </a:extLst>
          </p:cNvPr>
          <p:cNvCxnSpPr/>
          <p:nvPr/>
        </p:nvCxnSpPr>
        <p:spPr>
          <a:xfrm>
            <a:off x="6912806" y="602656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BC92A89-74D4-DD9A-C356-4B0EF310409C}"/>
              </a:ext>
            </a:extLst>
          </p:cNvPr>
          <p:cNvCxnSpPr/>
          <p:nvPr/>
        </p:nvCxnSpPr>
        <p:spPr>
          <a:xfrm>
            <a:off x="7305829" y="581420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F02E6879-0568-D282-2F6C-A947A5ABA78E}"/>
              </a:ext>
            </a:extLst>
          </p:cNvPr>
          <p:cNvCxnSpPr>
            <a:cxnSpLocks/>
          </p:cNvCxnSpPr>
          <p:nvPr/>
        </p:nvCxnSpPr>
        <p:spPr>
          <a:xfrm>
            <a:off x="6871199" y="251148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6" name="Rectangle 85">
            <a:extLst>
              <a:ext uri="{FF2B5EF4-FFF2-40B4-BE49-F238E27FC236}">
                <a16:creationId xmlns:a16="http://schemas.microsoft.com/office/drawing/2014/main" id="{8709D8D4-35FD-C531-28DE-30FFD7D48093}"/>
              </a:ext>
            </a:extLst>
          </p:cNvPr>
          <p:cNvSpPr/>
          <p:nvPr/>
        </p:nvSpPr>
        <p:spPr>
          <a:xfrm>
            <a:off x="6547603" y="401013"/>
            <a:ext cx="2100255" cy="1754326"/>
          </a:xfrm>
          <a:prstGeom prst="rect">
            <a:avLst/>
          </a:prstGeom>
        </p:spPr>
        <p:txBody>
          <a:bodyPr wrap="none">
            <a:spAutoFit/>
          </a:bodyPr>
          <a:lstStyle/>
          <a:p>
            <a:r>
              <a:rPr lang="en-US" sz="1200" dirty="0">
                <a:solidFill>
                  <a:srgbClr val="8C3023"/>
                </a:solidFill>
                <a:latin typeface="LucidaGrande" panose="020B0600040502020204" pitchFamily="34" charset="0"/>
              </a:rPr>
              <a:t>choose node 5</a:t>
            </a:r>
          </a:p>
          <a:p>
            <a:r>
              <a:rPr lang="en-US" sz="1200" dirty="0">
                <a:solidFill>
                  <a:srgbClr val="8C3023"/>
                </a:solidFill>
                <a:latin typeface="LucidaGrande" panose="020B0600040502020204" pitchFamily="34" charset="0"/>
              </a:rPr>
              <a:t>relax all edges adjacent from 5</a:t>
            </a:r>
          </a:p>
          <a:p>
            <a:r>
              <a:rPr lang="en-US" sz="1200" dirty="0">
                <a:solidFill>
                  <a:srgbClr val="8C3023"/>
                </a:solidFill>
                <a:latin typeface="LucidaGrande" panose="020B0600040502020204" pitchFamily="34" charset="0"/>
              </a:rPr>
              <a:t>choose node 2</a:t>
            </a:r>
          </a:p>
          <a:p>
            <a:r>
              <a:rPr lang="en-US" sz="1200" dirty="0">
                <a:solidFill>
                  <a:srgbClr val="8C3023"/>
                </a:solidFill>
                <a:latin typeface="LucidaGrande" panose="020B0600040502020204" pitchFamily="34" charset="0"/>
              </a:rPr>
              <a:t>relax all edges adjacent from 2</a:t>
            </a:r>
          </a:p>
          <a:p>
            <a:r>
              <a:rPr lang="en-US" sz="1200" dirty="0">
                <a:solidFill>
                  <a:srgbClr val="8C3023"/>
                </a:solidFill>
                <a:latin typeface="LucidaGrande" panose="020B0600040502020204" pitchFamily="34" charset="0"/>
              </a:rPr>
              <a:t>choose node 3</a:t>
            </a:r>
          </a:p>
          <a:p>
            <a:r>
              <a:rPr lang="en-US" sz="1200" dirty="0">
                <a:solidFill>
                  <a:srgbClr val="8C3023"/>
                </a:solidFill>
                <a:latin typeface="LucidaGrande" panose="020B0600040502020204" pitchFamily="34" charset="0"/>
              </a:rPr>
              <a:t>relax all edges adjacent from 3</a:t>
            </a:r>
          </a:p>
          <a:p>
            <a:r>
              <a:rPr lang="en-US" sz="1200" dirty="0">
                <a:solidFill>
                  <a:srgbClr val="8C3023"/>
                </a:solidFill>
                <a:latin typeface="LucidaGrande" panose="020B0600040502020204" pitchFamily="34" charset="0"/>
              </a:rPr>
              <a:t>choose node 6</a:t>
            </a:r>
          </a:p>
          <a:p>
            <a:r>
              <a:rPr lang="en-US" sz="1200" dirty="0">
                <a:solidFill>
                  <a:srgbClr val="8C3023"/>
                </a:solidFill>
                <a:latin typeface="LucidaGrande" panose="020B0600040502020204" pitchFamily="34" charset="0"/>
              </a:rPr>
              <a:t>relax all edges adjacent from 6</a:t>
            </a:r>
          </a:p>
          <a:p>
            <a:endParaRPr lang="en-US" sz="1200" dirty="0">
              <a:solidFill>
                <a:srgbClr val="8C3023"/>
              </a:solidFill>
              <a:latin typeface="LucidaGrande" panose="020B0600040502020204" pitchFamily="34" charset="0"/>
            </a:endParaRPr>
          </a:p>
        </p:txBody>
      </p:sp>
      <p:cxnSp>
        <p:nvCxnSpPr>
          <p:cNvPr id="87" name="Straight Connector 86">
            <a:extLst>
              <a:ext uri="{FF2B5EF4-FFF2-40B4-BE49-F238E27FC236}">
                <a16:creationId xmlns:a16="http://schemas.microsoft.com/office/drawing/2014/main" id="{CB6B2626-4CD6-74EA-B4D5-FF94E70A27DC}"/>
              </a:ext>
            </a:extLst>
          </p:cNvPr>
          <p:cNvCxnSpPr/>
          <p:nvPr/>
        </p:nvCxnSpPr>
        <p:spPr>
          <a:xfrm>
            <a:off x="7333804" y="376233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02732431-88EC-BC87-CAC0-54A5C28EE242}"/>
              </a:ext>
            </a:extLst>
          </p:cNvPr>
          <p:cNvCxnSpPr/>
          <p:nvPr/>
        </p:nvCxnSpPr>
        <p:spPr>
          <a:xfrm>
            <a:off x="7717264" y="292162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9" name="Rectangle 88">
            <a:extLst>
              <a:ext uri="{FF2B5EF4-FFF2-40B4-BE49-F238E27FC236}">
                <a16:creationId xmlns:a16="http://schemas.microsoft.com/office/drawing/2014/main" id="{300ECCD9-0B1D-DEE9-59AB-AE9B09DA3DE2}"/>
              </a:ext>
            </a:extLst>
          </p:cNvPr>
          <p:cNvSpPr/>
          <p:nvPr/>
        </p:nvSpPr>
        <p:spPr>
          <a:xfrm>
            <a:off x="7933742" y="2373699"/>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90" name="Straight Connector 89">
            <a:extLst>
              <a:ext uri="{FF2B5EF4-FFF2-40B4-BE49-F238E27FC236}">
                <a16:creationId xmlns:a16="http://schemas.microsoft.com/office/drawing/2014/main" id="{6625A9CC-B5A8-11F5-E396-0032EC0F937B}"/>
              </a:ext>
            </a:extLst>
          </p:cNvPr>
          <p:cNvCxnSpPr/>
          <p:nvPr/>
        </p:nvCxnSpPr>
        <p:spPr>
          <a:xfrm>
            <a:off x="7315661" y="603301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A4AEEC8B-7428-880A-E043-A8D8876F1B8F}"/>
              </a:ext>
            </a:extLst>
          </p:cNvPr>
          <p:cNvCxnSpPr/>
          <p:nvPr/>
        </p:nvCxnSpPr>
        <p:spPr>
          <a:xfrm>
            <a:off x="7598453" y="51923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92" name="Rectangle 91">
            <a:extLst>
              <a:ext uri="{FF2B5EF4-FFF2-40B4-BE49-F238E27FC236}">
                <a16:creationId xmlns:a16="http://schemas.microsoft.com/office/drawing/2014/main" id="{49099C16-9010-3068-1ED5-95BF5710C780}"/>
              </a:ext>
            </a:extLst>
          </p:cNvPr>
          <p:cNvSpPr/>
          <p:nvPr/>
        </p:nvSpPr>
        <p:spPr>
          <a:xfrm>
            <a:off x="7818111" y="4645720"/>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93" name="Straight Connector 92">
            <a:extLst>
              <a:ext uri="{FF2B5EF4-FFF2-40B4-BE49-F238E27FC236}">
                <a16:creationId xmlns:a16="http://schemas.microsoft.com/office/drawing/2014/main" id="{9E335750-5C61-70C4-F9F0-D05679BD5221}"/>
              </a:ext>
            </a:extLst>
          </p:cNvPr>
          <p:cNvCxnSpPr/>
          <p:nvPr/>
        </p:nvCxnSpPr>
        <p:spPr>
          <a:xfrm>
            <a:off x="7717264" y="374914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CA204F3E-0176-2076-32D2-A5E0CEB09776}"/>
              </a:ext>
            </a:extLst>
          </p:cNvPr>
          <p:cNvCxnSpPr/>
          <p:nvPr/>
        </p:nvCxnSpPr>
        <p:spPr>
          <a:xfrm>
            <a:off x="7352651" y="312364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4A278DF8-928D-2C4D-D7D7-03DE9F7CA369}"/>
              </a:ext>
            </a:extLst>
          </p:cNvPr>
          <p:cNvCxnSpPr/>
          <p:nvPr/>
        </p:nvCxnSpPr>
        <p:spPr>
          <a:xfrm>
            <a:off x="7598453" y="603495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1D3CD806-DCA4-53E2-C3B0-64518CE8FFA8}"/>
              </a:ext>
            </a:extLst>
          </p:cNvPr>
          <p:cNvCxnSpPr/>
          <p:nvPr/>
        </p:nvCxnSpPr>
        <p:spPr>
          <a:xfrm>
            <a:off x="7305829" y="541361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97" name="Google Shape;866;p40">
            <a:extLst>
              <a:ext uri="{FF2B5EF4-FFF2-40B4-BE49-F238E27FC236}">
                <a16:creationId xmlns:a16="http://schemas.microsoft.com/office/drawing/2014/main" id="{15EE8A36-363D-69DA-EE2F-6E92518F70D8}"/>
              </a:ext>
            </a:extLst>
          </p:cNvPr>
          <p:cNvSpPr txBox="1">
            <a:spLocks/>
          </p:cNvSpPr>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C0C0C"/>
              </a:buClr>
              <a:buSzPts val="18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dirty="0"/>
              <a:t>Example III</a:t>
            </a:r>
          </a:p>
        </p:txBody>
      </p:sp>
      <p:grpSp>
        <p:nvGrpSpPr>
          <p:cNvPr id="100" name="Group 99">
            <a:extLst>
              <a:ext uri="{FF2B5EF4-FFF2-40B4-BE49-F238E27FC236}">
                <a16:creationId xmlns:a16="http://schemas.microsoft.com/office/drawing/2014/main" id="{FD7A9E48-3429-6DC2-A893-E9664837C3C1}"/>
              </a:ext>
            </a:extLst>
          </p:cNvPr>
          <p:cNvGrpSpPr/>
          <p:nvPr/>
        </p:nvGrpSpPr>
        <p:grpSpPr>
          <a:xfrm>
            <a:off x="8841391" y="1894638"/>
            <a:ext cx="3092700" cy="4601877"/>
            <a:chOff x="8841391" y="1894638"/>
            <a:chExt cx="3092700" cy="4601877"/>
          </a:xfrm>
        </p:grpSpPr>
        <p:graphicFrame>
          <p:nvGraphicFramePr>
            <p:cNvPr id="98" name="Google Shape;519;p34">
              <a:extLst>
                <a:ext uri="{FF2B5EF4-FFF2-40B4-BE49-F238E27FC236}">
                  <a16:creationId xmlns:a16="http://schemas.microsoft.com/office/drawing/2014/main" id="{1395630F-5167-3E5C-8F9A-7EC5F7AB9871}"/>
                </a:ext>
              </a:extLst>
            </p:cNvPr>
            <p:cNvGraphicFramePr/>
            <p:nvPr>
              <p:extLst>
                <p:ext uri="{D42A27DB-BD31-4B8C-83A1-F6EECF244321}">
                  <p14:modId xmlns:p14="http://schemas.microsoft.com/office/powerpoint/2010/main" val="3361501789"/>
                </p:ext>
              </p:extLst>
            </p:nvPr>
          </p:nvGraphicFramePr>
          <p:xfrm>
            <a:off x="8841391" y="2976235"/>
            <a:ext cx="3092700" cy="352028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SD</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dirty="0">
                            <a:solidFill>
                              <a:schemeClr val="lt1"/>
                            </a:solidFill>
                            <a:latin typeface="Quattrocento Sans"/>
                            <a:ea typeface="Quattrocento Sans"/>
                            <a:cs typeface="Quattrocento Sans"/>
                            <a:sym typeface="Quattrocento Sans"/>
                          </a:rPr>
                          <a:t>PN</a:t>
                        </a:r>
                        <a:endParaRPr sz="1900"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0</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1</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5</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dirty="0">
                            <a:solidFill>
                              <a:schemeClr val="dk1"/>
                            </a:solidFill>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2</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17</a:t>
                        </a:r>
                        <a:r>
                          <a:rPr lang="en-GB" sz="1600" i="0" u="none" strike="noStrike" cap="none" dirty="0">
                            <a:solidFill>
                              <a:schemeClr val="dk1"/>
                            </a:solidFill>
                            <a:latin typeface="Quattrocento Sans"/>
                            <a:ea typeface="Quattrocento Sans"/>
                            <a:cs typeface="Quattrocento Sans"/>
                            <a:sym typeface="Quattrocento Sans"/>
                          </a:rPr>
                          <a:t> </a:t>
                        </a:r>
                        <a:r>
                          <a:rPr lang="en-GB" sz="1600" i="0" u="none" strike="sngStrike" cap="none" dirty="0">
                            <a:solidFill>
                              <a:schemeClr val="dk1"/>
                            </a:solidFill>
                            <a:latin typeface="Quattrocento Sans"/>
                            <a:ea typeface="Quattrocento Sans"/>
                            <a:cs typeface="Quattrocento Sans"/>
                            <a:sym typeface="Quattrocento Sans"/>
                          </a:rPr>
                          <a:t>15</a:t>
                        </a:r>
                        <a:r>
                          <a:rPr lang="en-GB" sz="1600" i="0" u="none" strike="noStrike" cap="none" dirty="0">
                            <a:solidFill>
                              <a:schemeClr val="dk1"/>
                            </a:solidFill>
                            <a:latin typeface="Quattrocento Sans"/>
                            <a:ea typeface="Quattrocento Sans"/>
                            <a:cs typeface="Quattrocento Sans"/>
                            <a:sym typeface="Quattrocento Sans"/>
                          </a:rPr>
                          <a:t> 14</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1</a:t>
                        </a:r>
                        <a:r>
                          <a:rPr lang="en-GB" dirty="0">
                            <a:latin typeface="Quattrocento Sans"/>
                            <a:ea typeface="Quattrocento Sans"/>
                            <a:cs typeface="Quattrocento Sans"/>
                            <a:sym typeface="Quattrocento Sans"/>
                          </a:rPr>
                          <a:t> </a:t>
                        </a:r>
                        <a:r>
                          <a:rPr lang="en-GB" strike="sngStrike" dirty="0">
                            <a:latin typeface="Quattrocento Sans"/>
                            <a:ea typeface="Quattrocento Sans"/>
                            <a:cs typeface="Quattrocento Sans"/>
                            <a:sym typeface="Quattrocento Sans"/>
                          </a:rPr>
                          <a:t>7</a:t>
                        </a:r>
                        <a:r>
                          <a:rPr lang="en-GB" dirty="0">
                            <a:latin typeface="Quattrocento Sans"/>
                            <a:ea typeface="Quattrocento Sans"/>
                            <a:cs typeface="Quattrocento Sans"/>
                            <a:sym typeface="Quattrocento Sans"/>
                          </a:rPr>
                          <a:t> 5</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3</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20</a:t>
                        </a:r>
                        <a:r>
                          <a:rPr lang="en-GB" sz="1600" i="0" u="none" strike="noStrike" cap="none" dirty="0">
                            <a:solidFill>
                              <a:schemeClr val="dk1"/>
                            </a:solidFill>
                            <a:latin typeface="Quattrocento Sans"/>
                            <a:ea typeface="Quattrocento Sans"/>
                            <a:cs typeface="Quattrocento Sans"/>
                            <a:sym typeface="Quattrocento Sans"/>
                          </a:rPr>
                          <a:t> 17</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1</a:t>
                        </a:r>
                        <a:r>
                          <a:rPr lang="en-GB" dirty="0">
                            <a:latin typeface="Quattrocento Sans"/>
                            <a:ea typeface="Quattrocento Sans"/>
                            <a:cs typeface="Quattrocento Sans"/>
                            <a:sym typeface="Quattrocento Sans"/>
                          </a:rPr>
                          <a:t> 2</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4</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9</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5</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14</a:t>
                        </a:r>
                        <a:r>
                          <a:rPr lang="en-GB" sz="1600" i="0" u="none" strike="noStrike" cap="none" dirty="0">
                            <a:solidFill>
                              <a:schemeClr val="dk1"/>
                            </a:solidFill>
                            <a:latin typeface="Quattrocento Sans"/>
                            <a:ea typeface="Quattrocento Sans"/>
                            <a:cs typeface="Quattrocento Sans"/>
                            <a:sym typeface="Quattrocento Sans"/>
                          </a:rPr>
                          <a:t> 13</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7</a:t>
                        </a:r>
                        <a:r>
                          <a:rPr lang="en-GB" dirty="0">
                            <a:latin typeface="Quattrocento Sans"/>
                            <a:ea typeface="Quattrocento Sans"/>
                            <a:cs typeface="Quattrocento Sans"/>
                            <a:sym typeface="Quattrocento Sans"/>
                          </a:rPr>
                          <a:t> 4</a:t>
                        </a:r>
                        <a:endParaRPr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GB" dirty="0">
                            <a:solidFill>
                              <a:srgbClr val="0C0C0C"/>
                            </a:solidFill>
                            <a:latin typeface="Quattrocento Sans"/>
                            <a:ea typeface="Quattrocento Sans"/>
                            <a:cs typeface="Quattrocento Sans"/>
                            <a:sym typeface="Quattrocento Sans"/>
                          </a:rPr>
                          <a:t>6</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29</a:t>
                        </a:r>
                        <a:r>
                          <a:rPr lang="en-GB" sz="1600" i="0" u="none" strike="noStrike" cap="none" dirty="0">
                            <a:solidFill>
                              <a:schemeClr val="dk1"/>
                            </a:solidFill>
                            <a:latin typeface="Quattrocento Sans"/>
                            <a:ea typeface="Quattrocento Sans"/>
                            <a:cs typeface="Quattrocento Sans"/>
                            <a:sym typeface="Quattrocento Sans"/>
                          </a:rPr>
                          <a:t> </a:t>
                        </a:r>
                        <a:r>
                          <a:rPr lang="en-GB" sz="1600" i="0" u="none" strike="sngStrike" cap="none" dirty="0">
                            <a:solidFill>
                              <a:schemeClr val="dk1"/>
                            </a:solidFill>
                            <a:latin typeface="Quattrocento Sans"/>
                            <a:ea typeface="Quattrocento Sans"/>
                            <a:cs typeface="Quattrocento Sans"/>
                            <a:sym typeface="Quattrocento Sans"/>
                          </a:rPr>
                          <a:t>26</a:t>
                        </a:r>
                        <a:r>
                          <a:rPr lang="en-GB" sz="1600" i="0" u="none" strike="noStrike" cap="none" dirty="0">
                            <a:solidFill>
                              <a:schemeClr val="dk1"/>
                            </a:solidFill>
                            <a:latin typeface="Quattrocento Sans"/>
                            <a:ea typeface="Quattrocento Sans"/>
                            <a:cs typeface="Quattrocento Sans"/>
                            <a:sym typeface="Quattrocento Sans"/>
                          </a:rPr>
                          <a:t> 25</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4</a:t>
                        </a:r>
                        <a:r>
                          <a:rPr lang="en-GB" dirty="0">
                            <a:latin typeface="Quattrocento Sans"/>
                            <a:ea typeface="Quattrocento Sans"/>
                            <a:cs typeface="Quattrocento Sans"/>
                            <a:sym typeface="Quattrocento Sans"/>
                          </a:rPr>
                          <a:t> </a:t>
                        </a:r>
                        <a:r>
                          <a:rPr lang="en-GB" strike="sngStrike" dirty="0">
                            <a:latin typeface="Quattrocento Sans"/>
                            <a:ea typeface="Quattrocento Sans"/>
                            <a:cs typeface="Quattrocento Sans"/>
                            <a:sym typeface="Quattrocento Sans"/>
                          </a:rPr>
                          <a:t>5</a:t>
                        </a:r>
                        <a:r>
                          <a:rPr lang="en-GB" dirty="0">
                            <a:latin typeface="Quattrocento Sans"/>
                            <a:ea typeface="Quattrocento Sans"/>
                            <a:cs typeface="Quattrocento Sans"/>
                            <a:sym typeface="Quattrocento Sans"/>
                          </a:rPr>
                          <a:t> 2</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841691893"/>
                    </a:ext>
                  </a:extLst>
                </a:tr>
                <a:tr h="365750">
                  <a:tc>
                    <a:txBody>
                      <a:bodyPr/>
                      <a:lstStyle/>
                      <a:p>
                        <a:pPr marL="0" marR="0" lvl="0" indent="0" algn="ctr" rtl="0">
                          <a:spcBef>
                            <a:spcPts val="0"/>
                          </a:spcBef>
                          <a:spcAft>
                            <a:spcPts val="0"/>
                          </a:spcAft>
                          <a:buNone/>
                        </a:pPr>
                        <a:r>
                          <a:rPr lang="en-GB" dirty="0">
                            <a:solidFill>
                              <a:srgbClr val="0C0C0C"/>
                            </a:solidFill>
                            <a:latin typeface="Quattrocento Sans"/>
                            <a:ea typeface="Quattrocento Sans"/>
                            <a:cs typeface="Quattrocento Sans"/>
                            <a:sym typeface="Quattrocento Sans"/>
                          </a:rPr>
                          <a:t>7</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8</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dirty="0">
                            <a:latin typeface="Quattrocento Sans"/>
                            <a:ea typeface="Quattrocento Sans"/>
                            <a:cs typeface="Quattrocento Sans"/>
                            <a:sym typeface="Quattrocento Sans"/>
                          </a:rPr>
                          <a:t>0</a:t>
                        </a:r>
                        <a:endParaRPr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84826116"/>
                    </a:ext>
                  </a:extLst>
                </a:tr>
              </a:tbl>
            </a:graphicData>
          </a:graphic>
        </p:graphicFrame>
        <p:sp>
          <p:nvSpPr>
            <p:cNvPr id="99" name="Google Shape;1032;p42">
              <a:extLst>
                <a:ext uri="{FF2B5EF4-FFF2-40B4-BE49-F238E27FC236}">
                  <a16:creationId xmlns:a16="http://schemas.microsoft.com/office/drawing/2014/main" id="{79DAC74C-149C-AB41-BA28-068B151BF028}"/>
                </a:ext>
              </a:extLst>
            </p:cNvPr>
            <p:cNvSpPr txBox="1"/>
            <p:nvPr/>
          </p:nvSpPr>
          <p:spPr>
            <a:xfrm>
              <a:off x="8841391" y="1894638"/>
              <a:ext cx="3070361"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0, 1, 7, 4, 5, 2, 3, 6</a:t>
              </a:r>
              <a:endParaRPr dirty="0">
                <a:latin typeface="Quattrocento Sans"/>
                <a:ea typeface="Quattrocento Sans"/>
                <a:cs typeface="Quattrocento Sans"/>
                <a:sym typeface="Quattrocento Sans"/>
              </a:endParaRPr>
            </a:p>
          </p:txBody>
        </p:sp>
      </p:grpSp>
    </p:spTree>
    <p:extLst>
      <p:ext uri="{BB962C8B-B14F-4D97-AF65-F5344CB8AC3E}">
        <p14:creationId xmlns:p14="http://schemas.microsoft.com/office/powerpoint/2010/main" val="90716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par>
                                <p:cTn id="14" presetID="9"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par>
                                <p:cTn id="17" presetID="9"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dissolve">
                                      <p:cBhvr>
                                        <p:cTn id="19" dur="500"/>
                                        <p:tgtEl>
                                          <p:spTgt spid="9"/>
                                        </p:tgtEl>
                                      </p:cBhvr>
                                    </p:animEffect>
                                  </p:childTnLst>
                                </p:cTn>
                              </p:par>
                              <p:par>
                                <p:cTn id="20" presetID="9"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par>
                                <p:cTn id="23" presetID="9"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dissolve">
                                      <p:cBhvr>
                                        <p:cTn id="25" dur="500"/>
                                        <p:tgtEl>
                                          <p:spTgt spid="11"/>
                                        </p:tgtEl>
                                      </p:cBhvr>
                                    </p:animEffect>
                                  </p:childTnLst>
                                </p:cTn>
                              </p:par>
                              <p:par>
                                <p:cTn id="26" presetID="9"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ssolve">
                                      <p:cBhvr>
                                        <p:cTn id="28" dur="500"/>
                                        <p:tgtEl>
                                          <p:spTgt spid="12"/>
                                        </p:tgtEl>
                                      </p:cBhvr>
                                    </p:animEffect>
                                  </p:childTnLst>
                                </p:cTn>
                              </p:par>
                              <p:par>
                                <p:cTn id="29" presetID="9"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dissolve">
                                      <p:cBhvr>
                                        <p:cTn id="31" dur="500"/>
                                        <p:tgtEl>
                                          <p:spTgt spid="13"/>
                                        </p:tgtEl>
                                      </p:cBhvr>
                                    </p:animEffect>
                                  </p:childTnLst>
                                </p:cTn>
                              </p:par>
                              <p:par>
                                <p:cTn id="32" presetID="9"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dissolve">
                                      <p:cBhvr>
                                        <p:cTn id="34" dur="500"/>
                                        <p:tgtEl>
                                          <p:spTgt spid="14"/>
                                        </p:tgtEl>
                                      </p:cBhvr>
                                    </p:animEffect>
                                  </p:childTnLst>
                                </p:cTn>
                              </p:par>
                              <p:par>
                                <p:cTn id="35" presetID="9"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dissolve">
                                      <p:cBhvr>
                                        <p:cTn id="37" dur="500"/>
                                        <p:tgtEl>
                                          <p:spTgt spid="15"/>
                                        </p:tgtEl>
                                      </p:cBhvr>
                                    </p:animEffect>
                                  </p:childTnLst>
                                </p:cTn>
                              </p:par>
                              <p:par>
                                <p:cTn id="38" presetID="9"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dissolve">
                                      <p:cBhvr>
                                        <p:cTn id="40" dur="500"/>
                                        <p:tgtEl>
                                          <p:spTgt spid="16"/>
                                        </p:tgtEl>
                                      </p:cBhvr>
                                    </p:animEffect>
                                  </p:childTnLst>
                                </p:cTn>
                              </p:par>
                              <p:par>
                                <p:cTn id="41" presetID="9"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dissolve">
                                      <p:cBhvr>
                                        <p:cTn id="43" dur="500"/>
                                        <p:tgtEl>
                                          <p:spTgt spid="17"/>
                                        </p:tgtEl>
                                      </p:cBhvr>
                                    </p:animEffect>
                                  </p:childTnLst>
                                </p:cTn>
                              </p:par>
                              <p:par>
                                <p:cTn id="44" presetID="9" presetClass="entr" presetSubtype="0"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dissolve">
                                      <p:cBhvr>
                                        <p:cTn id="46" dur="500"/>
                                        <p:tgtEl>
                                          <p:spTgt spid="18"/>
                                        </p:tgtEl>
                                      </p:cBhvr>
                                    </p:animEffect>
                                  </p:childTnLst>
                                </p:cTn>
                              </p:par>
                              <p:par>
                                <p:cTn id="47" presetID="9"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dissolve">
                                      <p:cBhvr>
                                        <p:cTn id="49" dur="500"/>
                                        <p:tgtEl>
                                          <p:spTgt spid="19"/>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dissolve">
                                      <p:cBhvr>
                                        <p:cTn id="52" dur="500"/>
                                        <p:tgtEl>
                                          <p:spTgt spid="20"/>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dissolve">
                                      <p:cBhvr>
                                        <p:cTn id="55" dur="500"/>
                                        <p:tgtEl>
                                          <p:spTgt spid="21"/>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dissolve">
                                      <p:cBhvr>
                                        <p:cTn id="58" dur="500"/>
                                        <p:tgtEl>
                                          <p:spTgt spid="22"/>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dissolve">
                                      <p:cBhvr>
                                        <p:cTn id="61" dur="500"/>
                                        <p:tgtEl>
                                          <p:spTgt spid="23"/>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dissolve">
                                      <p:cBhvr>
                                        <p:cTn id="64" dur="500"/>
                                        <p:tgtEl>
                                          <p:spTgt spid="24"/>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dissolve">
                                      <p:cBhvr>
                                        <p:cTn id="67" dur="500"/>
                                        <p:tgtEl>
                                          <p:spTgt spid="25"/>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dissolve">
                                      <p:cBhvr>
                                        <p:cTn id="70" dur="500"/>
                                        <p:tgtEl>
                                          <p:spTgt spid="26"/>
                                        </p:tgtEl>
                                      </p:cBhvr>
                                    </p:animEffect>
                                  </p:childTnLst>
                                </p:cTn>
                              </p:par>
                              <p:par>
                                <p:cTn id="71" presetID="9" presetClass="entr" presetSubtype="0"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dissolve">
                                      <p:cBhvr>
                                        <p:cTn id="73" dur="500"/>
                                        <p:tgtEl>
                                          <p:spTgt spid="27"/>
                                        </p:tgtEl>
                                      </p:cBhvr>
                                    </p:animEffect>
                                  </p:childTnLst>
                                </p:cTn>
                              </p:par>
                              <p:par>
                                <p:cTn id="74" presetID="9" presetClass="entr" presetSubtype="0" fill="hold" nodeType="with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dissolve">
                                      <p:cBhvr>
                                        <p:cTn id="76" dur="500"/>
                                        <p:tgtEl>
                                          <p:spTgt spid="28"/>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dissolve">
                                      <p:cBhvr>
                                        <p:cTn id="79" dur="500"/>
                                        <p:tgtEl>
                                          <p:spTgt spid="29"/>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dissolve">
                                      <p:cBhvr>
                                        <p:cTn id="82" dur="500"/>
                                        <p:tgtEl>
                                          <p:spTgt spid="30"/>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dissolve">
                                      <p:cBhvr>
                                        <p:cTn id="85" dur="500"/>
                                        <p:tgtEl>
                                          <p:spTgt spid="31"/>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dissolve">
                                      <p:cBhvr>
                                        <p:cTn id="88" dur="500"/>
                                        <p:tgtEl>
                                          <p:spTgt spid="32"/>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dissolve">
                                      <p:cBhvr>
                                        <p:cTn id="91" dur="500"/>
                                        <p:tgtEl>
                                          <p:spTgt spid="33"/>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4"/>
                                        </p:tgtEl>
                                        <p:attrNameLst>
                                          <p:attrName>style.visibility</p:attrName>
                                        </p:attrNameLst>
                                      </p:cBhvr>
                                      <p:to>
                                        <p:strVal val="visible"/>
                                      </p:to>
                                    </p:set>
                                    <p:animEffect transition="in" filter="dissolve">
                                      <p:cBhvr>
                                        <p:cTn id="94" dur="500"/>
                                        <p:tgtEl>
                                          <p:spTgt spid="34"/>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dissolve">
                                      <p:cBhvr>
                                        <p:cTn id="97" dur="500"/>
                                        <p:tgtEl>
                                          <p:spTgt spid="35"/>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6"/>
                                        </p:tgtEl>
                                        <p:attrNameLst>
                                          <p:attrName>style.visibility</p:attrName>
                                        </p:attrNameLst>
                                      </p:cBhvr>
                                      <p:to>
                                        <p:strVal val="visible"/>
                                      </p:to>
                                    </p:set>
                                    <p:animEffect transition="in" filter="dissolve">
                                      <p:cBhvr>
                                        <p:cTn id="100" dur="500"/>
                                        <p:tgtEl>
                                          <p:spTgt spid="36"/>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7"/>
                                        </p:tgtEl>
                                        <p:attrNameLst>
                                          <p:attrName>style.visibility</p:attrName>
                                        </p:attrNameLst>
                                      </p:cBhvr>
                                      <p:to>
                                        <p:strVal val="visible"/>
                                      </p:to>
                                    </p:set>
                                    <p:animEffect transition="in" filter="dissolve">
                                      <p:cBhvr>
                                        <p:cTn id="103" dur="500"/>
                                        <p:tgtEl>
                                          <p:spTgt spid="37"/>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38"/>
                                        </p:tgtEl>
                                        <p:attrNameLst>
                                          <p:attrName>style.visibility</p:attrName>
                                        </p:attrNameLst>
                                      </p:cBhvr>
                                      <p:to>
                                        <p:strVal val="visible"/>
                                      </p:to>
                                    </p:set>
                                    <p:animEffect transition="in" filter="dissolve">
                                      <p:cBhvr>
                                        <p:cTn id="106" dur="500"/>
                                        <p:tgtEl>
                                          <p:spTgt spid="38"/>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39"/>
                                        </p:tgtEl>
                                        <p:attrNameLst>
                                          <p:attrName>style.visibility</p:attrName>
                                        </p:attrNameLst>
                                      </p:cBhvr>
                                      <p:to>
                                        <p:strVal val="visible"/>
                                      </p:to>
                                    </p:set>
                                    <p:animEffect transition="in" filter="dissolve">
                                      <p:cBhvr>
                                        <p:cTn id="109" dur="500"/>
                                        <p:tgtEl>
                                          <p:spTgt spid="39"/>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0"/>
                                        </p:tgtEl>
                                        <p:attrNameLst>
                                          <p:attrName>style.visibility</p:attrName>
                                        </p:attrNameLst>
                                      </p:cBhvr>
                                      <p:to>
                                        <p:strVal val="visible"/>
                                      </p:to>
                                    </p:set>
                                    <p:animEffect transition="in" filter="dissolve">
                                      <p:cBhvr>
                                        <p:cTn id="112" dur="500"/>
                                        <p:tgtEl>
                                          <p:spTgt spid="40"/>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1"/>
                                        </p:tgtEl>
                                        <p:attrNameLst>
                                          <p:attrName>style.visibility</p:attrName>
                                        </p:attrNameLst>
                                      </p:cBhvr>
                                      <p:to>
                                        <p:strVal val="visible"/>
                                      </p:to>
                                    </p:set>
                                    <p:animEffect transition="in" filter="dissolve">
                                      <p:cBhvr>
                                        <p:cTn id="115" dur="500"/>
                                        <p:tgtEl>
                                          <p:spTgt spid="41"/>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2"/>
                                        </p:tgtEl>
                                        <p:attrNameLst>
                                          <p:attrName>style.visibility</p:attrName>
                                        </p:attrNameLst>
                                      </p:cBhvr>
                                      <p:to>
                                        <p:strVal val="visible"/>
                                      </p:to>
                                    </p:set>
                                    <p:animEffect transition="in" filter="dissolve">
                                      <p:cBhvr>
                                        <p:cTn id="118" dur="500"/>
                                        <p:tgtEl>
                                          <p:spTgt spid="42"/>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3"/>
                                        </p:tgtEl>
                                        <p:attrNameLst>
                                          <p:attrName>style.visibility</p:attrName>
                                        </p:attrNameLst>
                                      </p:cBhvr>
                                      <p:to>
                                        <p:strVal val="visible"/>
                                      </p:to>
                                    </p:set>
                                    <p:animEffect transition="in" filter="dissolve">
                                      <p:cBhvr>
                                        <p:cTn id="121" dur="500"/>
                                        <p:tgtEl>
                                          <p:spTgt spid="43"/>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4"/>
                                        </p:tgtEl>
                                        <p:attrNameLst>
                                          <p:attrName>style.visibility</p:attrName>
                                        </p:attrNameLst>
                                      </p:cBhvr>
                                      <p:to>
                                        <p:strVal val="visible"/>
                                      </p:to>
                                    </p:set>
                                    <p:animEffect transition="in" filter="dissolve">
                                      <p:cBhvr>
                                        <p:cTn id="124" dur="500"/>
                                        <p:tgtEl>
                                          <p:spTgt spid="44"/>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46"/>
                                        </p:tgtEl>
                                        <p:attrNameLst>
                                          <p:attrName>style.visibility</p:attrName>
                                        </p:attrNameLst>
                                      </p:cBhvr>
                                      <p:to>
                                        <p:strVal val="visible"/>
                                      </p:to>
                                    </p:set>
                                    <p:animEffect transition="in" filter="dissolve">
                                      <p:cBhvr>
                                        <p:cTn id="127" dur="500"/>
                                        <p:tgtEl>
                                          <p:spTgt spid="46"/>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47"/>
                                        </p:tgtEl>
                                        <p:attrNameLst>
                                          <p:attrName>style.visibility</p:attrName>
                                        </p:attrNameLst>
                                      </p:cBhvr>
                                      <p:to>
                                        <p:strVal val="visible"/>
                                      </p:to>
                                    </p:set>
                                    <p:animEffect transition="in" filter="dissolve">
                                      <p:cBhvr>
                                        <p:cTn id="130" dur="500"/>
                                        <p:tgtEl>
                                          <p:spTgt spid="47"/>
                                        </p:tgtEl>
                                      </p:cBhvr>
                                    </p:animEffect>
                                  </p:childTnLst>
                                </p:cTn>
                              </p:par>
                              <p:par>
                                <p:cTn id="131" presetID="9" presetClass="entr" presetSubtype="0" fill="hold" nodeType="withEffect">
                                  <p:stCondLst>
                                    <p:cond delay="0"/>
                                  </p:stCondLst>
                                  <p:childTnLst>
                                    <p:set>
                                      <p:cBhvr>
                                        <p:cTn id="132" dur="1" fill="hold">
                                          <p:stCondLst>
                                            <p:cond delay="0"/>
                                          </p:stCondLst>
                                        </p:cTn>
                                        <p:tgtEl>
                                          <p:spTgt spid="48"/>
                                        </p:tgtEl>
                                        <p:attrNameLst>
                                          <p:attrName>style.visibility</p:attrName>
                                        </p:attrNameLst>
                                      </p:cBhvr>
                                      <p:to>
                                        <p:strVal val="visible"/>
                                      </p:to>
                                    </p:set>
                                    <p:animEffect transition="in" filter="dissolve">
                                      <p:cBhvr>
                                        <p:cTn id="133" dur="500"/>
                                        <p:tgtEl>
                                          <p:spTgt spid="48"/>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50"/>
                                        </p:tgtEl>
                                        <p:attrNameLst>
                                          <p:attrName>style.visibility</p:attrName>
                                        </p:attrNameLst>
                                      </p:cBhvr>
                                      <p:to>
                                        <p:strVal val="visible"/>
                                      </p:to>
                                    </p:set>
                                    <p:animEffect transition="in" filter="dissolve">
                                      <p:cBhvr>
                                        <p:cTn id="136" dur="500"/>
                                        <p:tgtEl>
                                          <p:spTgt spid="50"/>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1"/>
                                        </p:tgtEl>
                                        <p:attrNameLst>
                                          <p:attrName>style.visibility</p:attrName>
                                        </p:attrNameLst>
                                      </p:cBhvr>
                                      <p:to>
                                        <p:strVal val="visible"/>
                                      </p:to>
                                    </p:set>
                                    <p:animEffect transition="in" filter="dissolve">
                                      <p:cBhvr>
                                        <p:cTn id="139" dur="500"/>
                                        <p:tgtEl>
                                          <p:spTgt spid="51"/>
                                        </p:tgtEl>
                                      </p:cBhvr>
                                    </p:animEffect>
                                  </p:childTnLst>
                                </p:cTn>
                              </p:par>
                              <p:par>
                                <p:cTn id="140" presetID="9" presetClass="entr" presetSubtype="0" fill="hold" nodeType="withEffect">
                                  <p:stCondLst>
                                    <p:cond delay="0"/>
                                  </p:stCondLst>
                                  <p:childTnLst>
                                    <p:set>
                                      <p:cBhvr>
                                        <p:cTn id="141" dur="1" fill="hold">
                                          <p:stCondLst>
                                            <p:cond delay="0"/>
                                          </p:stCondLst>
                                        </p:cTn>
                                        <p:tgtEl>
                                          <p:spTgt spid="52"/>
                                        </p:tgtEl>
                                        <p:attrNameLst>
                                          <p:attrName>style.visibility</p:attrName>
                                        </p:attrNameLst>
                                      </p:cBhvr>
                                      <p:to>
                                        <p:strVal val="visible"/>
                                      </p:to>
                                    </p:set>
                                    <p:animEffect transition="in" filter="dissolve">
                                      <p:cBhvr>
                                        <p:cTn id="142" dur="500"/>
                                        <p:tgtEl>
                                          <p:spTgt spid="52"/>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53"/>
                                        </p:tgtEl>
                                        <p:attrNameLst>
                                          <p:attrName>style.visibility</p:attrName>
                                        </p:attrNameLst>
                                      </p:cBhvr>
                                      <p:to>
                                        <p:strVal val="visible"/>
                                      </p:to>
                                    </p:set>
                                    <p:animEffect transition="in" filter="dissolve">
                                      <p:cBhvr>
                                        <p:cTn id="145" dur="500"/>
                                        <p:tgtEl>
                                          <p:spTgt spid="53"/>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49"/>
                                        </p:tgtEl>
                                        <p:attrNameLst>
                                          <p:attrName>style.visibility</p:attrName>
                                        </p:attrNameLst>
                                      </p:cBhvr>
                                      <p:to>
                                        <p:strVal val="visible"/>
                                      </p:to>
                                    </p:set>
                                    <p:animEffect transition="in" filter="dissolve">
                                      <p:cBhvr>
                                        <p:cTn id="148" dur="500"/>
                                        <p:tgtEl>
                                          <p:spTgt spid="49"/>
                                        </p:tgtEl>
                                      </p:cBhvr>
                                    </p:animEffect>
                                  </p:childTnLst>
                                </p:cTn>
                              </p:par>
                            </p:childTnLst>
                          </p:cTn>
                        </p:par>
                      </p:childTnLst>
                    </p:cTn>
                  </p:par>
                  <p:par>
                    <p:cTn id="149" fill="hold">
                      <p:stCondLst>
                        <p:cond delay="indefinite"/>
                      </p:stCondLst>
                      <p:childTnLst>
                        <p:par>
                          <p:cTn id="150" fill="hold">
                            <p:stCondLst>
                              <p:cond delay="0"/>
                            </p:stCondLst>
                            <p:childTnLst>
                              <p:par>
                                <p:cTn id="151" presetID="9" presetClass="entr" presetSubtype="0" fill="hold" nodeType="clickEffect">
                                  <p:stCondLst>
                                    <p:cond delay="0"/>
                                  </p:stCondLst>
                                  <p:childTnLst>
                                    <p:set>
                                      <p:cBhvr>
                                        <p:cTn id="152" dur="1" fill="hold">
                                          <p:stCondLst>
                                            <p:cond delay="0"/>
                                          </p:stCondLst>
                                        </p:cTn>
                                        <p:tgtEl>
                                          <p:spTgt spid="73"/>
                                        </p:tgtEl>
                                        <p:attrNameLst>
                                          <p:attrName>style.visibility</p:attrName>
                                        </p:attrNameLst>
                                      </p:cBhvr>
                                      <p:to>
                                        <p:strVal val="visible"/>
                                      </p:to>
                                    </p:set>
                                    <p:animEffect transition="in" filter="dissolve">
                                      <p:cBhvr>
                                        <p:cTn id="153" dur="500"/>
                                        <p:tgtEl>
                                          <p:spTgt spid="73"/>
                                        </p:tgtEl>
                                      </p:cBhvr>
                                    </p:animEffect>
                                  </p:childTnLst>
                                </p:cTn>
                              </p:par>
                            </p:childTnLst>
                          </p:cTn>
                        </p:par>
                      </p:childTnLst>
                    </p:cTn>
                  </p:par>
                  <p:par>
                    <p:cTn id="154" fill="hold">
                      <p:stCondLst>
                        <p:cond delay="indefinite"/>
                      </p:stCondLst>
                      <p:childTnLst>
                        <p:par>
                          <p:cTn id="155" fill="hold">
                            <p:stCondLst>
                              <p:cond delay="0"/>
                            </p:stCondLst>
                            <p:childTnLst>
                              <p:par>
                                <p:cTn id="156" presetID="9" presetClass="entr" presetSubtype="0" fill="hold" nodeType="clickEffect">
                                  <p:stCondLst>
                                    <p:cond delay="0"/>
                                  </p:stCondLst>
                                  <p:childTnLst>
                                    <p:set>
                                      <p:cBhvr>
                                        <p:cTn id="157" dur="1" fill="hold">
                                          <p:stCondLst>
                                            <p:cond delay="0"/>
                                          </p:stCondLst>
                                        </p:cTn>
                                        <p:tgtEl>
                                          <p:spTgt spid="45">
                                            <p:txEl>
                                              <p:pRg st="0" end="0"/>
                                            </p:txEl>
                                          </p:spTgt>
                                        </p:tgtEl>
                                        <p:attrNameLst>
                                          <p:attrName>style.visibility</p:attrName>
                                        </p:attrNameLst>
                                      </p:cBhvr>
                                      <p:to>
                                        <p:strVal val="visible"/>
                                      </p:to>
                                    </p:set>
                                    <p:animEffect transition="in" filter="dissolve">
                                      <p:cBhvr>
                                        <p:cTn id="158" dur="500"/>
                                        <p:tgtEl>
                                          <p:spTgt spid="45">
                                            <p:txEl>
                                              <p:pRg st="0" end="0"/>
                                            </p:txEl>
                                          </p:spTgt>
                                        </p:tgtEl>
                                      </p:cBhvr>
                                    </p:animEffect>
                                  </p:childTnLst>
                                </p:cTn>
                              </p:par>
                            </p:childTnLst>
                          </p:cTn>
                        </p:par>
                      </p:childTnLst>
                    </p:cTn>
                  </p:par>
                  <p:par>
                    <p:cTn id="159" fill="hold">
                      <p:stCondLst>
                        <p:cond delay="indefinite"/>
                      </p:stCondLst>
                      <p:childTnLst>
                        <p:par>
                          <p:cTn id="160" fill="hold">
                            <p:stCondLst>
                              <p:cond delay="0"/>
                            </p:stCondLst>
                            <p:childTnLst>
                              <p:par>
                                <p:cTn id="161" presetID="1" presetClass="emph" presetSubtype="2" fill="hold" nodeType="clickEffect">
                                  <p:stCondLst>
                                    <p:cond delay="0"/>
                                  </p:stCondLst>
                                  <p:childTnLst>
                                    <p:animClr clrSpc="rgb" dir="cw">
                                      <p:cBhvr>
                                        <p:cTn id="162" dur="2000" fill="hold"/>
                                        <p:tgtEl>
                                          <p:spTgt spid="23"/>
                                        </p:tgtEl>
                                        <p:attrNameLst>
                                          <p:attrName>fillcolor</p:attrName>
                                        </p:attrNameLst>
                                      </p:cBhvr>
                                      <p:to>
                                        <a:schemeClr val="accent2"/>
                                      </p:to>
                                    </p:animClr>
                                    <p:set>
                                      <p:cBhvr>
                                        <p:cTn id="163" dur="2000" fill="hold"/>
                                        <p:tgtEl>
                                          <p:spTgt spid="23"/>
                                        </p:tgtEl>
                                        <p:attrNameLst>
                                          <p:attrName>fill.type</p:attrName>
                                        </p:attrNameLst>
                                      </p:cBhvr>
                                      <p:to>
                                        <p:strVal val="solid"/>
                                      </p:to>
                                    </p:set>
                                    <p:set>
                                      <p:cBhvr>
                                        <p:cTn id="164" dur="2000" fill="hold"/>
                                        <p:tgtEl>
                                          <p:spTgt spid="23"/>
                                        </p:tgtEl>
                                        <p:attrNameLst>
                                          <p:attrName>fill.on</p:attrName>
                                        </p:attrNameLst>
                                      </p:cBhvr>
                                      <p:to>
                                        <p:strVal val="true"/>
                                      </p:to>
                                    </p:set>
                                  </p:childTnLst>
                                </p:cTn>
                              </p:par>
                            </p:childTnLst>
                          </p:cTn>
                        </p:par>
                      </p:childTnLst>
                    </p:cTn>
                  </p:par>
                  <p:par>
                    <p:cTn id="165" fill="hold">
                      <p:stCondLst>
                        <p:cond delay="indefinite"/>
                      </p:stCondLst>
                      <p:childTnLst>
                        <p:par>
                          <p:cTn id="166" fill="hold">
                            <p:stCondLst>
                              <p:cond delay="0"/>
                            </p:stCondLst>
                            <p:childTnLst>
                              <p:par>
                                <p:cTn id="167" presetID="9" presetClass="entr" presetSubtype="0" fill="hold" nodeType="clickEffect">
                                  <p:stCondLst>
                                    <p:cond delay="0"/>
                                  </p:stCondLst>
                                  <p:childTnLst>
                                    <p:set>
                                      <p:cBhvr>
                                        <p:cTn id="168" dur="1" fill="hold">
                                          <p:stCondLst>
                                            <p:cond delay="0"/>
                                          </p:stCondLst>
                                        </p:cTn>
                                        <p:tgtEl>
                                          <p:spTgt spid="85"/>
                                        </p:tgtEl>
                                        <p:attrNameLst>
                                          <p:attrName>style.visibility</p:attrName>
                                        </p:attrNameLst>
                                      </p:cBhvr>
                                      <p:to>
                                        <p:strVal val="visible"/>
                                      </p:to>
                                    </p:set>
                                    <p:animEffect transition="in" filter="dissolve">
                                      <p:cBhvr>
                                        <p:cTn id="169" dur="500"/>
                                        <p:tgtEl>
                                          <p:spTgt spid="85"/>
                                        </p:tgtEl>
                                      </p:cBhvr>
                                    </p:animEffect>
                                  </p:childTnLst>
                                </p:cTn>
                              </p:par>
                            </p:childTnLst>
                          </p:cTn>
                        </p:par>
                      </p:childTnLst>
                    </p:cTn>
                  </p:par>
                  <p:par>
                    <p:cTn id="170" fill="hold">
                      <p:stCondLst>
                        <p:cond delay="indefinite"/>
                      </p:stCondLst>
                      <p:childTnLst>
                        <p:par>
                          <p:cTn id="171" fill="hold">
                            <p:stCondLst>
                              <p:cond delay="0"/>
                            </p:stCondLst>
                            <p:childTnLst>
                              <p:par>
                                <p:cTn id="172" presetID="9" presetClass="entr" presetSubtype="0" fill="hold" nodeType="clickEffect">
                                  <p:stCondLst>
                                    <p:cond delay="0"/>
                                  </p:stCondLst>
                                  <p:childTnLst>
                                    <p:set>
                                      <p:cBhvr>
                                        <p:cTn id="173" dur="1" fill="hold">
                                          <p:stCondLst>
                                            <p:cond delay="0"/>
                                          </p:stCondLst>
                                        </p:cTn>
                                        <p:tgtEl>
                                          <p:spTgt spid="57">
                                            <p:txEl>
                                              <p:pRg st="0" end="0"/>
                                            </p:txEl>
                                          </p:spTgt>
                                        </p:tgtEl>
                                        <p:attrNameLst>
                                          <p:attrName>style.visibility</p:attrName>
                                        </p:attrNameLst>
                                      </p:cBhvr>
                                      <p:to>
                                        <p:strVal val="visible"/>
                                      </p:to>
                                    </p:set>
                                    <p:animEffect transition="in" filter="dissolve">
                                      <p:cBhvr>
                                        <p:cTn id="174" dur="500"/>
                                        <p:tgtEl>
                                          <p:spTgt spid="57">
                                            <p:txEl>
                                              <p:pRg st="0" end="0"/>
                                            </p:txEl>
                                          </p:spTgt>
                                        </p:tgtEl>
                                      </p:cBhvr>
                                    </p:animEffec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45">
                                            <p:txEl>
                                              <p:pRg st="1" end="1"/>
                                            </p:txEl>
                                          </p:spTgt>
                                        </p:tgtEl>
                                        <p:attrNameLst>
                                          <p:attrName>style.visibility</p:attrName>
                                        </p:attrNameLst>
                                      </p:cBhvr>
                                      <p:to>
                                        <p:strVal val="visible"/>
                                      </p:to>
                                    </p:set>
                                    <p:animEffect transition="in" filter="dissolve">
                                      <p:cBhvr>
                                        <p:cTn id="179" dur="500"/>
                                        <p:tgtEl>
                                          <p:spTgt spid="45">
                                            <p:txEl>
                                              <p:pRg st="1" end="1"/>
                                            </p:txEl>
                                          </p:spTgt>
                                        </p:tgtEl>
                                      </p:cBhvr>
                                    </p:animEffect>
                                  </p:childTnLst>
                                </p:cTn>
                              </p:par>
                            </p:childTnLst>
                          </p:cTn>
                        </p:par>
                      </p:childTnLst>
                    </p:cTn>
                  </p:par>
                  <p:par>
                    <p:cTn id="180" fill="hold">
                      <p:stCondLst>
                        <p:cond delay="indefinite"/>
                      </p:stCondLst>
                      <p:childTnLst>
                        <p:par>
                          <p:cTn id="181" fill="hold">
                            <p:stCondLst>
                              <p:cond delay="0"/>
                            </p:stCondLst>
                            <p:childTnLst>
                              <p:par>
                                <p:cTn id="182" presetID="7" presetClass="emph" presetSubtype="2" fill="hold" nodeType="clickEffect">
                                  <p:stCondLst>
                                    <p:cond delay="0"/>
                                  </p:stCondLst>
                                  <p:childTnLst>
                                    <p:animClr clrSpc="rgb" dir="cw">
                                      <p:cBhvr>
                                        <p:cTn id="183" dur="2000" fill="hold"/>
                                        <p:tgtEl>
                                          <p:spTgt spid="19"/>
                                        </p:tgtEl>
                                        <p:attrNameLst>
                                          <p:attrName>stroke.color</p:attrName>
                                        </p:attrNameLst>
                                      </p:cBhvr>
                                      <p:to>
                                        <a:schemeClr val="accent2"/>
                                      </p:to>
                                    </p:animClr>
                                    <p:set>
                                      <p:cBhvr>
                                        <p:cTn id="184" dur="2000" fill="hold"/>
                                        <p:tgtEl>
                                          <p:spTgt spid="19"/>
                                        </p:tgtEl>
                                        <p:attrNameLst>
                                          <p:attrName>stroke.on</p:attrName>
                                        </p:attrNameLst>
                                      </p:cBhvr>
                                      <p:to>
                                        <p:strVal val="true"/>
                                      </p:to>
                                    </p:set>
                                  </p:childTnLst>
                                </p:cTn>
                              </p:par>
                              <p:par>
                                <p:cTn id="185" presetID="7" presetClass="emph" presetSubtype="2" fill="hold" nodeType="withEffect">
                                  <p:stCondLst>
                                    <p:cond delay="0"/>
                                  </p:stCondLst>
                                  <p:childTnLst>
                                    <p:animClr clrSpc="rgb" dir="cw">
                                      <p:cBhvr>
                                        <p:cTn id="186" dur="2000" fill="hold"/>
                                        <p:tgtEl>
                                          <p:spTgt spid="17"/>
                                        </p:tgtEl>
                                        <p:attrNameLst>
                                          <p:attrName>stroke.color</p:attrName>
                                        </p:attrNameLst>
                                      </p:cBhvr>
                                      <p:to>
                                        <a:schemeClr val="accent2"/>
                                      </p:to>
                                    </p:animClr>
                                    <p:set>
                                      <p:cBhvr>
                                        <p:cTn id="187" dur="2000" fill="hold"/>
                                        <p:tgtEl>
                                          <p:spTgt spid="17"/>
                                        </p:tgtEl>
                                        <p:attrNameLst>
                                          <p:attrName>stroke.on</p:attrName>
                                        </p:attrNameLst>
                                      </p:cBhvr>
                                      <p:to>
                                        <p:strVal val="true"/>
                                      </p:to>
                                    </p:set>
                                  </p:childTnLst>
                                </p:cTn>
                              </p:par>
                              <p:par>
                                <p:cTn id="188" presetID="7" presetClass="emph" presetSubtype="2" fill="hold" nodeType="withEffect">
                                  <p:stCondLst>
                                    <p:cond delay="0"/>
                                  </p:stCondLst>
                                  <p:childTnLst>
                                    <p:animClr clrSpc="rgb" dir="cw">
                                      <p:cBhvr>
                                        <p:cTn id="189" dur="2000" fill="hold"/>
                                        <p:tgtEl>
                                          <p:spTgt spid="10"/>
                                        </p:tgtEl>
                                        <p:attrNameLst>
                                          <p:attrName>stroke.color</p:attrName>
                                        </p:attrNameLst>
                                      </p:cBhvr>
                                      <p:to>
                                        <a:schemeClr val="accent2"/>
                                      </p:to>
                                    </p:animClr>
                                    <p:set>
                                      <p:cBhvr>
                                        <p:cTn id="190" dur="2000" fill="hold"/>
                                        <p:tgtEl>
                                          <p:spTgt spid="10"/>
                                        </p:tgtEl>
                                        <p:attrNameLst>
                                          <p:attrName>stroke.on</p:attrName>
                                        </p:attrNameLst>
                                      </p:cBhvr>
                                      <p:to>
                                        <p:strVal val="true"/>
                                      </p:to>
                                    </p:set>
                                  </p:childTnLst>
                                </p:cTn>
                              </p:par>
                            </p:childTnLst>
                          </p:cTn>
                        </p:par>
                      </p:childTnLst>
                    </p:cTn>
                  </p:par>
                  <p:par>
                    <p:cTn id="191" fill="hold">
                      <p:stCondLst>
                        <p:cond delay="indefinite"/>
                      </p:stCondLst>
                      <p:childTnLst>
                        <p:par>
                          <p:cTn id="192" fill="hold">
                            <p:stCondLst>
                              <p:cond delay="0"/>
                            </p:stCondLst>
                            <p:childTnLst>
                              <p:par>
                                <p:cTn id="193" presetID="9" presetClass="entr" presetSubtype="0" fill="hold" nodeType="clickEffect">
                                  <p:stCondLst>
                                    <p:cond delay="0"/>
                                  </p:stCondLst>
                                  <p:childTnLst>
                                    <p:set>
                                      <p:cBhvr>
                                        <p:cTn id="194" dur="1" fill="hold">
                                          <p:stCondLst>
                                            <p:cond delay="0"/>
                                          </p:stCondLst>
                                        </p:cTn>
                                        <p:tgtEl>
                                          <p:spTgt spid="54"/>
                                        </p:tgtEl>
                                        <p:attrNameLst>
                                          <p:attrName>style.visibility</p:attrName>
                                        </p:attrNameLst>
                                      </p:cBhvr>
                                      <p:to>
                                        <p:strVal val="visible"/>
                                      </p:to>
                                    </p:set>
                                    <p:animEffect transition="in" filter="dissolve">
                                      <p:cBhvr>
                                        <p:cTn id="195" dur="500"/>
                                        <p:tgtEl>
                                          <p:spTgt spid="54"/>
                                        </p:tgtEl>
                                      </p:cBhvr>
                                    </p:animEffect>
                                  </p:childTnLst>
                                </p:cTn>
                              </p:par>
                              <p:par>
                                <p:cTn id="196" presetID="9" presetClass="entr" presetSubtype="0" fill="hold" nodeType="withEffect">
                                  <p:stCondLst>
                                    <p:cond delay="0"/>
                                  </p:stCondLst>
                                  <p:childTnLst>
                                    <p:set>
                                      <p:cBhvr>
                                        <p:cTn id="197" dur="1" fill="hold">
                                          <p:stCondLst>
                                            <p:cond delay="0"/>
                                          </p:stCondLst>
                                        </p:cTn>
                                        <p:tgtEl>
                                          <p:spTgt spid="56"/>
                                        </p:tgtEl>
                                        <p:attrNameLst>
                                          <p:attrName>style.visibility</p:attrName>
                                        </p:attrNameLst>
                                      </p:cBhvr>
                                      <p:to>
                                        <p:strVal val="visible"/>
                                      </p:to>
                                    </p:set>
                                    <p:animEffect transition="in" filter="dissolve">
                                      <p:cBhvr>
                                        <p:cTn id="198" dur="500"/>
                                        <p:tgtEl>
                                          <p:spTgt spid="56"/>
                                        </p:tgtEl>
                                      </p:cBhvr>
                                    </p:animEffect>
                                  </p:childTnLst>
                                </p:cTn>
                              </p:par>
                              <p:par>
                                <p:cTn id="199" presetID="9" presetClass="entr" presetSubtype="0" fill="hold" nodeType="withEffect">
                                  <p:stCondLst>
                                    <p:cond delay="0"/>
                                  </p:stCondLst>
                                  <p:childTnLst>
                                    <p:set>
                                      <p:cBhvr>
                                        <p:cTn id="200" dur="1" fill="hold">
                                          <p:stCondLst>
                                            <p:cond delay="0"/>
                                          </p:stCondLst>
                                        </p:cTn>
                                        <p:tgtEl>
                                          <p:spTgt spid="55"/>
                                        </p:tgtEl>
                                        <p:attrNameLst>
                                          <p:attrName>style.visibility</p:attrName>
                                        </p:attrNameLst>
                                      </p:cBhvr>
                                      <p:to>
                                        <p:strVal val="visible"/>
                                      </p:to>
                                    </p:set>
                                    <p:animEffect transition="in" filter="dissolve">
                                      <p:cBhvr>
                                        <p:cTn id="201" dur="500"/>
                                        <p:tgtEl>
                                          <p:spTgt spid="55"/>
                                        </p:tgtEl>
                                      </p:cBhvr>
                                    </p:animEffect>
                                  </p:childTnLst>
                                </p:cTn>
                              </p:par>
                            </p:childTnLst>
                          </p:cTn>
                        </p:par>
                      </p:childTnLst>
                    </p:cTn>
                  </p:par>
                  <p:par>
                    <p:cTn id="202" fill="hold">
                      <p:stCondLst>
                        <p:cond delay="indefinite"/>
                      </p:stCondLst>
                      <p:childTnLst>
                        <p:par>
                          <p:cTn id="203" fill="hold">
                            <p:stCondLst>
                              <p:cond delay="0"/>
                            </p:stCondLst>
                            <p:childTnLst>
                              <p:par>
                                <p:cTn id="204" presetID="9" presetClass="entr" presetSubtype="0" fill="hold" nodeType="clickEffect">
                                  <p:stCondLst>
                                    <p:cond delay="0"/>
                                  </p:stCondLst>
                                  <p:childTnLst>
                                    <p:set>
                                      <p:cBhvr>
                                        <p:cTn id="205" dur="1" fill="hold">
                                          <p:stCondLst>
                                            <p:cond delay="0"/>
                                          </p:stCondLst>
                                        </p:cTn>
                                        <p:tgtEl>
                                          <p:spTgt spid="57">
                                            <p:txEl>
                                              <p:pRg st="1" end="1"/>
                                            </p:txEl>
                                          </p:spTgt>
                                        </p:tgtEl>
                                        <p:attrNameLst>
                                          <p:attrName>style.visibility</p:attrName>
                                        </p:attrNameLst>
                                      </p:cBhvr>
                                      <p:to>
                                        <p:strVal val="visible"/>
                                      </p:to>
                                    </p:set>
                                    <p:animEffect transition="in" filter="dissolve">
                                      <p:cBhvr>
                                        <p:cTn id="206" dur="500"/>
                                        <p:tgtEl>
                                          <p:spTgt spid="57">
                                            <p:txEl>
                                              <p:pRg st="1" end="1"/>
                                            </p:txEl>
                                          </p:spTgt>
                                        </p:tgtEl>
                                      </p:cBhvr>
                                    </p:animEffect>
                                  </p:childTnLst>
                                </p:cTn>
                              </p:par>
                              <p:par>
                                <p:cTn id="207" presetID="9" presetClass="entr" presetSubtype="0" fill="hold" nodeType="withEffect">
                                  <p:stCondLst>
                                    <p:cond delay="0"/>
                                  </p:stCondLst>
                                  <p:childTnLst>
                                    <p:set>
                                      <p:cBhvr>
                                        <p:cTn id="208" dur="1" fill="hold">
                                          <p:stCondLst>
                                            <p:cond delay="0"/>
                                          </p:stCondLst>
                                        </p:cTn>
                                        <p:tgtEl>
                                          <p:spTgt spid="57">
                                            <p:txEl>
                                              <p:pRg st="4" end="4"/>
                                            </p:txEl>
                                          </p:spTgt>
                                        </p:tgtEl>
                                        <p:attrNameLst>
                                          <p:attrName>style.visibility</p:attrName>
                                        </p:attrNameLst>
                                      </p:cBhvr>
                                      <p:to>
                                        <p:strVal val="visible"/>
                                      </p:to>
                                    </p:set>
                                    <p:animEffect transition="in" filter="dissolve">
                                      <p:cBhvr>
                                        <p:cTn id="209" dur="500"/>
                                        <p:tgtEl>
                                          <p:spTgt spid="57">
                                            <p:txEl>
                                              <p:pRg st="4" end="4"/>
                                            </p:txEl>
                                          </p:spTgt>
                                        </p:tgtEl>
                                      </p:cBhvr>
                                    </p:animEffect>
                                  </p:childTnLst>
                                </p:cTn>
                              </p:par>
                              <p:par>
                                <p:cTn id="210" presetID="9" presetClass="entr" presetSubtype="0" fill="hold" nodeType="withEffect">
                                  <p:stCondLst>
                                    <p:cond delay="0"/>
                                  </p:stCondLst>
                                  <p:childTnLst>
                                    <p:set>
                                      <p:cBhvr>
                                        <p:cTn id="211" dur="1" fill="hold">
                                          <p:stCondLst>
                                            <p:cond delay="0"/>
                                          </p:stCondLst>
                                        </p:cTn>
                                        <p:tgtEl>
                                          <p:spTgt spid="57">
                                            <p:txEl>
                                              <p:pRg st="7" end="7"/>
                                            </p:txEl>
                                          </p:spTgt>
                                        </p:tgtEl>
                                        <p:attrNameLst>
                                          <p:attrName>style.visibility</p:attrName>
                                        </p:attrNameLst>
                                      </p:cBhvr>
                                      <p:to>
                                        <p:strVal val="visible"/>
                                      </p:to>
                                    </p:set>
                                    <p:animEffect transition="in" filter="dissolve">
                                      <p:cBhvr>
                                        <p:cTn id="212" dur="500"/>
                                        <p:tgtEl>
                                          <p:spTgt spid="57">
                                            <p:txEl>
                                              <p:pRg st="7" end="7"/>
                                            </p:txEl>
                                          </p:spTgt>
                                        </p:tgtEl>
                                      </p:cBhvr>
                                    </p:animEffect>
                                  </p:childTnLst>
                                </p:cTn>
                              </p:par>
                            </p:childTnLst>
                          </p:cTn>
                        </p:par>
                      </p:childTnLst>
                    </p:cTn>
                  </p:par>
                  <p:par>
                    <p:cTn id="213" fill="hold">
                      <p:stCondLst>
                        <p:cond delay="indefinite"/>
                      </p:stCondLst>
                      <p:childTnLst>
                        <p:par>
                          <p:cTn id="214" fill="hold">
                            <p:stCondLst>
                              <p:cond delay="0"/>
                            </p:stCondLst>
                            <p:childTnLst>
                              <p:par>
                                <p:cTn id="215" presetID="9" presetClass="entr" presetSubtype="0" fill="hold" nodeType="clickEffect">
                                  <p:stCondLst>
                                    <p:cond delay="0"/>
                                  </p:stCondLst>
                                  <p:childTnLst>
                                    <p:set>
                                      <p:cBhvr>
                                        <p:cTn id="216" dur="1" fill="hold">
                                          <p:stCondLst>
                                            <p:cond delay="0"/>
                                          </p:stCondLst>
                                        </p:cTn>
                                        <p:tgtEl>
                                          <p:spTgt spid="59"/>
                                        </p:tgtEl>
                                        <p:attrNameLst>
                                          <p:attrName>style.visibility</p:attrName>
                                        </p:attrNameLst>
                                      </p:cBhvr>
                                      <p:to>
                                        <p:strVal val="visible"/>
                                      </p:to>
                                    </p:set>
                                    <p:animEffect transition="in" filter="dissolve">
                                      <p:cBhvr>
                                        <p:cTn id="217" dur="500"/>
                                        <p:tgtEl>
                                          <p:spTgt spid="59"/>
                                        </p:tgtEl>
                                      </p:cBhvr>
                                    </p:animEffect>
                                  </p:childTnLst>
                                </p:cTn>
                              </p:par>
                              <p:par>
                                <p:cTn id="218" presetID="9" presetClass="entr" presetSubtype="0" fill="hold" nodeType="withEffect">
                                  <p:stCondLst>
                                    <p:cond delay="0"/>
                                  </p:stCondLst>
                                  <p:childTnLst>
                                    <p:set>
                                      <p:cBhvr>
                                        <p:cTn id="219" dur="1" fill="hold">
                                          <p:stCondLst>
                                            <p:cond delay="0"/>
                                          </p:stCondLst>
                                        </p:cTn>
                                        <p:tgtEl>
                                          <p:spTgt spid="61"/>
                                        </p:tgtEl>
                                        <p:attrNameLst>
                                          <p:attrName>style.visibility</p:attrName>
                                        </p:attrNameLst>
                                      </p:cBhvr>
                                      <p:to>
                                        <p:strVal val="visible"/>
                                      </p:to>
                                    </p:set>
                                    <p:animEffect transition="in" filter="dissolve">
                                      <p:cBhvr>
                                        <p:cTn id="220" dur="500"/>
                                        <p:tgtEl>
                                          <p:spTgt spid="61"/>
                                        </p:tgtEl>
                                      </p:cBhvr>
                                    </p:animEffect>
                                  </p:childTnLst>
                                </p:cTn>
                              </p:par>
                              <p:par>
                                <p:cTn id="221" presetID="9" presetClass="entr" presetSubtype="0" fill="hold" nodeType="withEffect">
                                  <p:stCondLst>
                                    <p:cond delay="0"/>
                                  </p:stCondLst>
                                  <p:childTnLst>
                                    <p:set>
                                      <p:cBhvr>
                                        <p:cTn id="222" dur="1" fill="hold">
                                          <p:stCondLst>
                                            <p:cond delay="0"/>
                                          </p:stCondLst>
                                        </p:cTn>
                                        <p:tgtEl>
                                          <p:spTgt spid="60"/>
                                        </p:tgtEl>
                                        <p:attrNameLst>
                                          <p:attrName>style.visibility</p:attrName>
                                        </p:attrNameLst>
                                      </p:cBhvr>
                                      <p:to>
                                        <p:strVal val="visible"/>
                                      </p:to>
                                    </p:set>
                                    <p:animEffect transition="in" filter="dissolve">
                                      <p:cBhvr>
                                        <p:cTn id="223" dur="500"/>
                                        <p:tgtEl>
                                          <p:spTgt spid="60"/>
                                        </p:tgtEl>
                                      </p:cBhvr>
                                    </p:animEffect>
                                  </p:childTnLst>
                                </p:cTn>
                              </p:par>
                            </p:childTnLst>
                          </p:cTn>
                        </p:par>
                      </p:childTnLst>
                    </p:cTn>
                  </p:par>
                  <p:par>
                    <p:cTn id="224" fill="hold">
                      <p:stCondLst>
                        <p:cond delay="indefinite"/>
                      </p:stCondLst>
                      <p:childTnLst>
                        <p:par>
                          <p:cTn id="225" fill="hold">
                            <p:stCondLst>
                              <p:cond delay="0"/>
                            </p:stCondLst>
                            <p:childTnLst>
                              <p:par>
                                <p:cTn id="226" presetID="9" presetClass="entr" presetSubtype="0" fill="hold" nodeType="clickEffect">
                                  <p:stCondLst>
                                    <p:cond delay="0"/>
                                  </p:stCondLst>
                                  <p:childTnLst>
                                    <p:set>
                                      <p:cBhvr>
                                        <p:cTn id="227" dur="1" fill="hold">
                                          <p:stCondLst>
                                            <p:cond delay="0"/>
                                          </p:stCondLst>
                                        </p:cTn>
                                        <p:tgtEl>
                                          <p:spTgt spid="58">
                                            <p:txEl>
                                              <p:pRg st="1" end="1"/>
                                            </p:txEl>
                                          </p:spTgt>
                                        </p:tgtEl>
                                        <p:attrNameLst>
                                          <p:attrName>style.visibility</p:attrName>
                                        </p:attrNameLst>
                                      </p:cBhvr>
                                      <p:to>
                                        <p:strVal val="visible"/>
                                      </p:to>
                                    </p:set>
                                    <p:animEffect transition="in" filter="dissolve">
                                      <p:cBhvr>
                                        <p:cTn id="228" dur="500"/>
                                        <p:tgtEl>
                                          <p:spTgt spid="58">
                                            <p:txEl>
                                              <p:pRg st="1" end="1"/>
                                            </p:txEl>
                                          </p:spTgt>
                                        </p:tgtEl>
                                      </p:cBhvr>
                                    </p:animEffect>
                                  </p:childTnLst>
                                </p:cTn>
                              </p:par>
                              <p:par>
                                <p:cTn id="229" presetID="9" presetClass="entr" presetSubtype="0" fill="hold" nodeType="withEffect">
                                  <p:stCondLst>
                                    <p:cond delay="0"/>
                                  </p:stCondLst>
                                  <p:childTnLst>
                                    <p:set>
                                      <p:cBhvr>
                                        <p:cTn id="230" dur="1" fill="hold">
                                          <p:stCondLst>
                                            <p:cond delay="0"/>
                                          </p:stCondLst>
                                        </p:cTn>
                                        <p:tgtEl>
                                          <p:spTgt spid="58">
                                            <p:txEl>
                                              <p:pRg st="4" end="4"/>
                                            </p:txEl>
                                          </p:spTgt>
                                        </p:tgtEl>
                                        <p:attrNameLst>
                                          <p:attrName>style.visibility</p:attrName>
                                        </p:attrNameLst>
                                      </p:cBhvr>
                                      <p:to>
                                        <p:strVal val="visible"/>
                                      </p:to>
                                    </p:set>
                                    <p:animEffect transition="in" filter="dissolve">
                                      <p:cBhvr>
                                        <p:cTn id="231" dur="500"/>
                                        <p:tgtEl>
                                          <p:spTgt spid="58">
                                            <p:txEl>
                                              <p:pRg st="4" end="4"/>
                                            </p:txEl>
                                          </p:spTgt>
                                        </p:tgtEl>
                                      </p:cBhvr>
                                    </p:animEffect>
                                  </p:childTnLst>
                                </p:cTn>
                              </p:par>
                              <p:par>
                                <p:cTn id="232" presetID="9" presetClass="entr" presetSubtype="0" fill="hold" nodeType="withEffect">
                                  <p:stCondLst>
                                    <p:cond delay="0"/>
                                  </p:stCondLst>
                                  <p:childTnLst>
                                    <p:set>
                                      <p:cBhvr>
                                        <p:cTn id="233" dur="1" fill="hold">
                                          <p:stCondLst>
                                            <p:cond delay="0"/>
                                          </p:stCondLst>
                                        </p:cTn>
                                        <p:tgtEl>
                                          <p:spTgt spid="58">
                                            <p:txEl>
                                              <p:pRg st="7" end="7"/>
                                            </p:txEl>
                                          </p:spTgt>
                                        </p:tgtEl>
                                        <p:attrNameLst>
                                          <p:attrName>style.visibility</p:attrName>
                                        </p:attrNameLst>
                                      </p:cBhvr>
                                      <p:to>
                                        <p:strVal val="visible"/>
                                      </p:to>
                                    </p:set>
                                    <p:animEffect transition="in" filter="dissolve">
                                      <p:cBhvr>
                                        <p:cTn id="234" dur="500"/>
                                        <p:tgtEl>
                                          <p:spTgt spid="58">
                                            <p:txEl>
                                              <p:pRg st="7" end="7"/>
                                            </p:txEl>
                                          </p:spTgt>
                                        </p:tgtEl>
                                      </p:cBhvr>
                                    </p:animEffect>
                                  </p:childTnLst>
                                </p:cTn>
                              </p:par>
                            </p:childTnLst>
                          </p:cTn>
                        </p:par>
                      </p:childTnLst>
                    </p:cTn>
                  </p:par>
                  <p:par>
                    <p:cTn id="235" fill="hold">
                      <p:stCondLst>
                        <p:cond delay="indefinite"/>
                      </p:stCondLst>
                      <p:childTnLst>
                        <p:par>
                          <p:cTn id="236" fill="hold">
                            <p:stCondLst>
                              <p:cond delay="0"/>
                            </p:stCondLst>
                            <p:childTnLst>
                              <p:par>
                                <p:cTn id="237" presetID="9" presetClass="entr" presetSubtype="0" fill="hold" nodeType="clickEffect">
                                  <p:stCondLst>
                                    <p:cond delay="0"/>
                                  </p:stCondLst>
                                  <p:childTnLst>
                                    <p:set>
                                      <p:cBhvr>
                                        <p:cTn id="238" dur="1" fill="hold">
                                          <p:stCondLst>
                                            <p:cond delay="0"/>
                                          </p:stCondLst>
                                        </p:cTn>
                                        <p:tgtEl>
                                          <p:spTgt spid="74"/>
                                        </p:tgtEl>
                                        <p:attrNameLst>
                                          <p:attrName>style.visibility</p:attrName>
                                        </p:attrNameLst>
                                      </p:cBhvr>
                                      <p:to>
                                        <p:strVal val="visible"/>
                                      </p:to>
                                    </p:set>
                                    <p:animEffect transition="in" filter="dissolve">
                                      <p:cBhvr>
                                        <p:cTn id="239" dur="500"/>
                                        <p:tgtEl>
                                          <p:spTgt spid="74"/>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45">
                                            <p:txEl>
                                              <p:pRg st="2" end="2"/>
                                            </p:txEl>
                                          </p:spTgt>
                                        </p:tgtEl>
                                        <p:attrNameLst>
                                          <p:attrName>style.visibility</p:attrName>
                                        </p:attrNameLst>
                                      </p:cBhvr>
                                      <p:to>
                                        <p:strVal val="visible"/>
                                      </p:to>
                                    </p:set>
                                    <p:animEffect transition="in" filter="dissolve">
                                      <p:cBhvr>
                                        <p:cTn id="244" dur="500"/>
                                        <p:tgtEl>
                                          <p:spTgt spid="45">
                                            <p:txEl>
                                              <p:pRg st="2" end="2"/>
                                            </p:txEl>
                                          </p:spTgt>
                                        </p:tgtEl>
                                      </p:cBhvr>
                                    </p:animEffect>
                                  </p:childTnLst>
                                </p:cTn>
                              </p:par>
                            </p:childTnLst>
                          </p:cTn>
                        </p:par>
                      </p:childTnLst>
                    </p:cTn>
                  </p:par>
                  <p:par>
                    <p:cTn id="245" fill="hold">
                      <p:stCondLst>
                        <p:cond delay="indefinite"/>
                      </p:stCondLst>
                      <p:childTnLst>
                        <p:par>
                          <p:cTn id="246" fill="hold">
                            <p:stCondLst>
                              <p:cond delay="0"/>
                            </p:stCondLst>
                            <p:childTnLst>
                              <p:par>
                                <p:cTn id="247" presetID="1" presetClass="emph" presetSubtype="2" fill="hold" nodeType="clickEffect">
                                  <p:stCondLst>
                                    <p:cond delay="0"/>
                                  </p:stCondLst>
                                  <p:childTnLst>
                                    <p:animClr clrSpc="rgb" dir="cw">
                                      <p:cBhvr>
                                        <p:cTn id="248" dur="2000" fill="hold"/>
                                        <p:tgtEl>
                                          <p:spTgt spid="5"/>
                                        </p:tgtEl>
                                        <p:attrNameLst>
                                          <p:attrName>fillcolor</p:attrName>
                                        </p:attrNameLst>
                                      </p:cBhvr>
                                      <p:to>
                                        <a:schemeClr val="accent2"/>
                                      </p:to>
                                    </p:animClr>
                                    <p:set>
                                      <p:cBhvr>
                                        <p:cTn id="249" dur="2000" fill="hold"/>
                                        <p:tgtEl>
                                          <p:spTgt spid="5"/>
                                        </p:tgtEl>
                                        <p:attrNameLst>
                                          <p:attrName>fill.type</p:attrName>
                                        </p:attrNameLst>
                                      </p:cBhvr>
                                      <p:to>
                                        <p:strVal val="solid"/>
                                      </p:to>
                                    </p:set>
                                    <p:set>
                                      <p:cBhvr>
                                        <p:cTn id="250" dur="2000" fill="hold"/>
                                        <p:tgtEl>
                                          <p:spTgt spid="5"/>
                                        </p:tgtEl>
                                        <p:attrNameLst>
                                          <p:attrName>fill.on</p:attrName>
                                        </p:attrNameLst>
                                      </p:cBhvr>
                                      <p:to>
                                        <p:strVal val="true"/>
                                      </p:to>
                                    </p:set>
                                  </p:childTnLst>
                                </p:cTn>
                              </p:par>
                            </p:childTnLst>
                          </p:cTn>
                        </p:par>
                      </p:childTnLst>
                    </p:cTn>
                  </p:par>
                  <p:par>
                    <p:cTn id="251" fill="hold">
                      <p:stCondLst>
                        <p:cond delay="indefinite"/>
                      </p:stCondLst>
                      <p:childTnLst>
                        <p:par>
                          <p:cTn id="252" fill="hold">
                            <p:stCondLst>
                              <p:cond delay="0"/>
                            </p:stCondLst>
                            <p:childTnLst>
                              <p:par>
                                <p:cTn id="253" presetID="9" presetClass="entr" presetSubtype="0" fill="hold" nodeType="clickEffect">
                                  <p:stCondLst>
                                    <p:cond delay="0"/>
                                  </p:stCondLst>
                                  <p:childTnLst>
                                    <p:set>
                                      <p:cBhvr>
                                        <p:cTn id="254" dur="1" fill="hold">
                                          <p:stCondLst>
                                            <p:cond delay="0"/>
                                          </p:stCondLst>
                                        </p:cTn>
                                        <p:tgtEl>
                                          <p:spTgt spid="45">
                                            <p:txEl>
                                              <p:pRg st="3" end="3"/>
                                            </p:txEl>
                                          </p:spTgt>
                                        </p:tgtEl>
                                        <p:attrNameLst>
                                          <p:attrName>style.visibility</p:attrName>
                                        </p:attrNameLst>
                                      </p:cBhvr>
                                      <p:to>
                                        <p:strVal val="visible"/>
                                      </p:to>
                                    </p:set>
                                    <p:animEffect transition="in" filter="dissolve">
                                      <p:cBhvr>
                                        <p:cTn id="255" dur="500"/>
                                        <p:tgtEl>
                                          <p:spTgt spid="45">
                                            <p:txEl>
                                              <p:pRg st="3" end="3"/>
                                            </p:txEl>
                                          </p:spTgt>
                                        </p:tgtEl>
                                      </p:cBhvr>
                                    </p:animEffect>
                                  </p:childTnLst>
                                </p:cTn>
                              </p:par>
                            </p:childTnLst>
                          </p:cTn>
                        </p:par>
                      </p:childTnLst>
                    </p:cTn>
                  </p:par>
                  <p:par>
                    <p:cTn id="256" fill="hold">
                      <p:stCondLst>
                        <p:cond delay="indefinite"/>
                      </p:stCondLst>
                      <p:childTnLst>
                        <p:par>
                          <p:cTn id="257" fill="hold">
                            <p:stCondLst>
                              <p:cond delay="0"/>
                            </p:stCondLst>
                            <p:childTnLst>
                              <p:par>
                                <p:cTn id="258" presetID="7" presetClass="emph" presetSubtype="2" fill="hold" nodeType="clickEffect">
                                  <p:stCondLst>
                                    <p:cond delay="0"/>
                                  </p:stCondLst>
                                  <p:childTnLst>
                                    <p:animClr clrSpc="rgb" dir="cw">
                                      <p:cBhvr>
                                        <p:cTn id="259" dur="2000" fill="hold"/>
                                        <p:tgtEl>
                                          <p:spTgt spid="11"/>
                                        </p:tgtEl>
                                        <p:attrNameLst>
                                          <p:attrName>stroke.color</p:attrName>
                                        </p:attrNameLst>
                                      </p:cBhvr>
                                      <p:to>
                                        <a:schemeClr val="accent2"/>
                                      </p:to>
                                    </p:animClr>
                                    <p:set>
                                      <p:cBhvr>
                                        <p:cTn id="260" dur="2000" fill="hold"/>
                                        <p:tgtEl>
                                          <p:spTgt spid="11"/>
                                        </p:tgtEl>
                                        <p:attrNameLst>
                                          <p:attrName>stroke.on</p:attrName>
                                        </p:attrNameLst>
                                      </p:cBhvr>
                                      <p:to>
                                        <p:strVal val="true"/>
                                      </p:to>
                                    </p:set>
                                  </p:childTnLst>
                                </p:cTn>
                              </p:par>
                              <p:par>
                                <p:cTn id="261" presetID="7" presetClass="emph" presetSubtype="2" fill="hold" nodeType="withEffect">
                                  <p:stCondLst>
                                    <p:cond delay="0"/>
                                  </p:stCondLst>
                                  <p:childTnLst>
                                    <p:animClr clrSpc="rgb" dir="cw">
                                      <p:cBhvr>
                                        <p:cTn id="262" dur="2000" fill="hold"/>
                                        <p:tgtEl>
                                          <p:spTgt spid="6"/>
                                        </p:tgtEl>
                                        <p:attrNameLst>
                                          <p:attrName>stroke.color</p:attrName>
                                        </p:attrNameLst>
                                      </p:cBhvr>
                                      <p:to>
                                        <a:schemeClr val="accent2"/>
                                      </p:to>
                                    </p:animClr>
                                    <p:set>
                                      <p:cBhvr>
                                        <p:cTn id="263" dur="2000" fill="hold"/>
                                        <p:tgtEl>
                                          <p:spTgt spid="6"/>
                                        </p:tgtEl>
                                        <p:attrNameLst>
                                          <p:attrName>stroke.on</p:attrName>
                                        </p:attrNameLst>
                                      </p:cBhvr>
                                      <p:to>
                                        <p:strVal val="true"/>
                                      </p:to>
                                    </p:set>
                                  </p:childTnLst>
                                </p:cTn>
                              </p:par>
                              <p:par>
                                <p:cTn id="264" presetID="7" presetClass="emph" presetSubtype="2" fill="hold" nodeType="withEffect">
                                  <p:stCondLst>
                                    <p:cond delay="0"/>
                                  </p:stCondLst>
                                  <p:childTnLst>
                                    <p:animClr clrSpc="rgb" dir="cw">
                                      <p:cBhvr>
                                        <p:cTn id="265" dur="2000" fill="hold"/>
                                        <p:tgtEl>
                                          <p:spTgt spid="9"/>
                                        </p:tgtEl>
                                        <p:attrNameLst>
                                          <p:attrName>stroke.color</p:attrName>
                                        </p:attrNameLst>
                                      </p:cBhvr>
                                      <p:to>
                                        <a:schemeClr val="accent2"/>
                                      </p:to>
                                    </p:animClr>
                                    <p:set>
                                      <p:cBhvr>
                                        <p:cTn id="266" dur="2000" fill="hold"/>
                                        <p:tgtEl>
                                          <p:spTgt spid="9"/>
                                        </p:tgtEl>
                                        <p:attrNameLst>
                                          <p:attrName>stroke.on</p:attrName>
                                        </p:attrNameLst>
                                      </p:cBhvr>
                                      <p:to>
                                        <p:strVal val="true"/>
                                      </p:to>
                                    </p:set>
                                  </p:childTnLst>
                                </p:cTn>
                              </p:par>
                            </p:childTnLst>
                          </p:cTn>
                        </p:par>
                      </p:childTnLst>
                    </p:cTn>
                  </p:par>
                  <p:par>
                    <p:cTn id="267" fill="hold">
                      <p:stCondLst>
                        <p:cond delay="indefinite"/>
                      </p:stCondLst>
                      <p:childTnLst>
                        <p:par>
                          <p:cTn id="268" fill="hold">
                            <p:stCondLst>
                              <p:cond delay="0"/>
                            </p:stCondLst>
                            <p:childTnLst>
                              <p:par>
                                <p:cTn id="269" presetID="9" presetClass="entr" presetSubtype="0" fill="hold" nodeType="clickEffect">
                                  <p:stCondLst>
                                    <p:cond delay="0"/>
                                  </p:stCondLst>
                                  <p:childTnLst>
                                    <p:set>
                                      <p:cBhvr>
                                        <p:cTn id="270" dur="1" fill="hold">
                                          <p:stCondLst>
                                            <p:cond delay="0"/>
                                          </p:stCondLst>
                                        </p:cTn>
                                        <p:tgtEl>
                                          <p:spTgt spid="63"/>
                                        </p:tgtEl>
                                        <p:attrNameLst>
                                          <p:attrName>style.visibility</p:attrName>
                                        </p:attrNameLst>
                                      </p:cBhvr>
                                      <p:to>
                                        <p:strVal val="visible"/>
                                      </p:to>
                                    </p:set>
                                    <p:animEffect transition="in" filter="dissolve">
                                      <p:cBhvr>
                                        <p:cTn id="271" dur="500"/>
                                        <p:tgtEl>
                                          <p:spTgt spid="63"/>
                                        </p:tgtEl>
                                      </p:cBhvr>
                                    </p:animEffect>
                                  </p:childTnLst>
                                </p:cTn>
                              </p:par>
                              <p:par>
                                <p:cTn id="272" presetID="9" presetClass="entr" presetSubtype="0" fill="hold" nodeType="withEffect">
                                  <p:stCondLst>
                                    <p:cond delay="0"/>
                                  </p:stCondLst>
                                  <p:childTnLst>
                                    <p:set>
                                      <p:cBhvr>
                                        <p:cTn id="273" dur="1" fill="hold">
                                          <p:stCondLst>
                                            <p:cond delay="0"/>
                                          </p:stCondLst>
                                        </p:cTn>
                                        <p:tgtEl>
                                          <p:spTgt spid="62"/>
                                        </p:tgtEl>
                                        <p:attrNameLst>
                                          <p:attrName>style.visibility</p:attrName>
                                        </p:attrNameLst>
                                      </p:cBhvr>
                                      <p:to>
                                        <p:strVal val="visible"/>
                                      </p:to>
                                    </p:set>
                                    <p:animEffect transition="in" filter="dissolve">
                                      <p:cBhvr>
                                        <p:cTn id="274" dur="500"/>
                                        <p:tgtEl>
                                          <p:spTgt spid="62"/>
                                        </p:tgtEl>
                                      </p:cBhvr>
                                    </p:animEffect>
                                  </p:childTnLst>
                                </p:cTn>
                              </p:par>
                            </p:childTnLst>
                          </p:cTn>
                        </p:par>
                      </p:childTnLst>
                    </p:cTn>
                  </p:par>
                  <p:par>
                    <p:cTn id="275" fill="hold">
                      <p:stCondLst>
                        <p:cond delay="indefinite"/>
                      </p:stCondLst>
                      <p:childTnLst>
                        <p:par>
                          <p:cTn id="276" fill="hold">
                            <p:stCondLst>
                              <p:cond delay="0"/>
                            </p:stCondLst>
                            <p:childTnLst>
                              <p:par>
                                <p:cTn id="277" presetID="9" presetClass="entr" presetSubtype="0" fill="hold" nodeType="clickEffect">
                                  <p:stCondLst>
                                    <p:cond delay="0"/>
                                  </p:stCondLst>
                                  <p:childTnLst>
                                    <p:set>
                                      <p:cBhvr>
                                        <p:cTn id="278" dur="1" fill="hold">
                                          <p:stCondLst>
                                            <p:cond delay="0"/>
                                          </p:stCondLst>
                                        </p:cTn>
                                        <p:tgtEl>
                                          <p:spTgt spid="57">
                                            <p:txEl>
                                              <p:pRg st="2" end="2"/>
                                            </p:txEl>
                                          </p:spTgt>
                                        </p:tgtEl>
                                        <p:attrNameLst>
                                          <p:attrName>style.visibility</p:attrName>
                                        </p:attrNameLst>
                                      </p:cBhvr>
                                      <p:to>
                                        <p:strVal val="visible"/>
                                      </p:to>
                                    </p:set>
                                    <p:animEffect transition="in" filter="dissolve">
                                      <p:cBhvr>
                                        <p:cTn id="279" dur="500"/>
                                        <p:tgtEl>
                                          <p:spTgt spid="57">
                                            <p:txEl>
                                              <p:pRg st="2" end="2"/>
                                            </p:txEl>
                                          </p:spTgt>
                                        </p:tgtEl>
                                      </p:cBhvr>
                                    </p:animEffect>
                                  </p:childTnLst>
                                </p:cTn>
                              </p:par>
                              <p:par>
                                <p:cTn id="280" presetID="9" presetClass="entr" presetSubtype="0" fill="hold" nodeType="withEffect">
                                  <p:stCondLst>
                                    <p:cond delay="0"/>
                                  </p:stCondLst>
                                  <p:childTnLst>
                                    <p:set>
                                      <p:cBhvr>
                                        <p:cTn id="281" dur="1" fill="hold">
                                          <p:stCondLst>
                                            <p:cond delay="0"/>
                                          </p:stCondLst>
                                        </p:cTn>
                                        <p:tgtEl>
                                          <p:spTgt spid="57">
                                            <p:txEl>
                                              <p:pRg st="3" end="3"/>
                                            </p:txEl>
                                          </p:spTgt>
                                        </p:tgtEl>
                                        <p:attrNameLst>
                                          <p:attrName>style.visibility</p:attrName>
                                        </p:attrNameLst>
                                      </p:cBhvr>
                                      <p:to>
                                        <p:strVal val="visible"/>
                                      </p:to>
                                    </p:set>
                                    <p:animEffect transition="in" filter="dissolve">
                                      <p:cBhvr>
                                        <p:cTn id="282" dur="500"/>
                                        <p:tgtEl>
                                          <p:spTgt spid="57">
                                            <p:txEl>
                                              <p:pRg st="3" end="3"/>
                                            </p:txEl>
                                          </p:spTgt>
                                        </p:tgtEl>
                                      </p:cBhvr>
                                    </p:animEffect>
                                  </p:childTnLst>
                                </p:cTn>
                              </p:par>
                            </p:childTnLst>
                          </p:cTn>
                        </p:par>
                      </p:childTnLst>
                    </p:cTn>
                  </p:par>
                  <p:par>
                    <p:cTn id="283" fill="hold">
                      <p:stCondLst>
                        <p:cond delay="indefinite"/>
                      </p:stCondLst>
                      <p:childTnLst>
                        <p:par>
                          <p:cTn id="284" fill="hold">
                            <p:stCondLst>
                              <p:cond delay="0"/>
                            </p:stCondLst>
                            <p:childTnLst>
                              <p:par>
                                <p:cTn id="285" presetID="9" presetClass="entr" presetSubtype="0" fill="hold" nodeType="clickEffect">
                                  <p:stCondLst>
                                    <p:cond delay="0"/>
                                  </p:stCondLst>
                                  <p:childTnLst>
                                    <p:set>
                                      <p:cBhvr>
                                        <p:cTn id="286" dur="1" fill="hold">
                                          <p:stCondLst>
                                            <p:cond delay="0"/>
                                          </p:stCondLst>
                                        </p:cTn>
                                        <p:tgtEl>
                                          <p:spTgt spid="64"/>
                                        </p:tgtEl>
                                        <p:attrNameLst>
                                          <p:attrName>style.visibility</p:attrName>
                                        </p:attrNameLst>
                                      </p:cBhvr>
                                      <p:to>
                                        <p:strVal val="visible"/>
                                      </p:to>
                                    </p:set>
                                    <p:animEffect transition="in" filter="dissolve">
                                      <p:cBhvr>
                                        <p:cTn id="287" dur="500"/>
                                        <p:tgtEl>
                                          <p:spTgt spid="64"/>
                                        </p:tgtEl>
                                      </p:cBhvr>
                                    </p:animEffect>
                                  </p:childTnLst>
                                </p:cTn>
                              </p:par>
                              <p:par>
                                <p:cTn id="288" presetID="9" presetClass="entr" presetSubtype="0" fill="hold" nodeType="withEffect">
                                  <p:stCondLst>
                                    <p:cond delay="0"/>
                                  </p:stCondLst>
                                  <p:childTnLst>
                                    <p:set>
                                      <p:cBhvr>
                                        <p:cTn id="289" dur="1" fill="hold">
                                          <p:stCondLst>
                                            <p:cond delay="0"/>
                                          </p:stCondLst>
                                        </p:cTn>
                                        <p:tgtEl>
                                          <p:spTgt spid="65"/>
                                        </p:tgtEl>
                                        <p:attrNameLst>
                                          <p:attrName>style.visibility</p:attrName>
                                        </p:attrNameLst>
                                      </p:cBhvr>
                                      <p:to>
                                        <p:strVal val="visible"/>
                                      </p:to>
                                    </p:set>
                                    <p:animEffect transition="in" filter="dissolve">
                                      <p:cBhvr>
                                        <p:cTn id="290" dur="500"/>
                                        <p:tgtEl>
                                          <p:spTgt spid="65"/>
                                        </p:tgtEl>
                                      </p:cBhvr>
                                    </p:animEffect>
                                  </p:childTnLst>
                                </p:cTn>
                              </p:par>
                            </p:childTnLst>
                          </p:cTn>
                        </p:par>
                      </p:childTnLst>
                    </p:cTn>
                  </p:par>
                  <p:par>
                    <p:cTn id="291" fill="hold">
                      <p:stCondLst>
                        <p:cond delay="indefinite"/>
                      </p:stCondLst>
                      <p:childTnLst>
                        <p:par>
                          <p:cTn id="292" fill="hold">
                            <p:stCondLst>
                              <p:cond delay="0"/>
                            </p:stCondLst>
                            <p:childTnLst>
                              <p:par>
                                <p:cTn id="293" presetID="9" presetClass="entr" presetSubtype="0" fill="hold" nodeType="clickEffect">
                                  <p:stCondLst>
                                    <p:cond delay="0"/>
                                  </p:stCondLst>
                                  <p:childTnLst>
                                    <p:set>
                                      <p:cBhvr>
                                        <p:cTn id="294" dur="1" fill="hold">
                                          <p:stCondLst>
                                            <p:cond delay="0"/>
                                          </p:stCondLst>
                                        </p:cTn>
                                        <p:tgtEl>
                                          <p:spTgt spid="58">
                                            <p:txEl>
                                              <p:pRg st="2" end="2"/>
                                            </p:txEl>
                                          </p:spTgt>
                                        </p:tgtEl>
                                        <p:attrNameLst>
                                          <p:attrName>style.visibility</p:attrName>
                                        </p:attrNameLst>
                                      </p:cBhvr>
                                      <p:to>
                                        <p:strVal val="visible"/>
                                      </p:to>
                                    </p:set>
                                    <p:animEffect transition="in" filter="dissolve">
                                      <p:cBhvr>
                                        <p:cTn id="295" dur="500"/>
                                        <p:tgtEl>
                                          <p:spTgt spid="58">
                                            <p:txEl>
                                              <p:pRg st="2" end="2"/>
                                            </p:txEl>
                                          </p:spTgt>
                                        </p:tgtEl>
                                      </p:cBhvr>
                                    </p:animEffect>
                                  </p:childTnLst>
                                </p:cTn>
                              </p:par>
                              <p:par>
                                <p:cTn id="296" presetID="9" presetClass="entr" presetSubtype="0" fill="hold" nodeType="withEffect">
                                  <p:stCondLst>
                                    <p:cond delay="0"/>
                                  </p:stCondLst>
                                  <p:childTnLst>
                                    <p:set>
                                      <p:cBhvr>
                                        <p:cTn id="297" dur="1" fill="hold">
                                          <p:stCondLst>
                                            <p:cond delay="0"/>
                                          </p:stCondLst>
                                        </p:cTn>
                                        <p:tgtEl>
                                          <p:spTgt spid="58">
                                            <p:txEl>
                                              <p:pRg st="3" end="3"/>
                                            </p:txEl>
                                          </p:spTgt>
                                        </p:tgtEl>
                                        <p:attrNameLst>
                                          <p:attrName>style.visibility</p:attrName>
                                        </p:attrNameLst>
                                      </p:cBhvr>
                                      <p:to>
                                        <p:strVal val="visible"/>
                                      </p:to>
                                    </p:set>
                                    <p:animEffect transition="in" filter="dissolve">
                                      <p:cBhvr>
                                        <p:cTn id="298" dur="500"/>
                                        <p:tgtEl>
                                          <p:spTgt spid="58">
                                            <p:txEl>
                                              <p:pRg st="3" end="3"/>
                                            </p:txEl>
                                          </p:spTgt>
                                        </p:tgtEl>
                                      </p:cBhvr>
                                    </p:animEffect>
                                  </p:childTnLst>
                                </p:cTn>
                              </p:par>
                            </p:childTnLst>
                          </p:cTn>
                        </p:par>
                      </p:childTnLst>
                    </p:cTn>
                  </p:par>
                  <p:par>
                    <p:cTn id="299" fill="hold">
                      <p:stCondLst>
                        <p:cond delay="indefinite"/>
                      </p:stCondLst>
                      <p:childTnLst>
                        <p:par>
                          <p:cTn id="300" fill="hold">
                            <p:stCondLst>
                              <p:cond delay="0"/>
                            </p:stCondLst>
                            <p:childTnLst>
                              <p:par>
                                <p:cTn id="301" presetID="9" presetClass="entr" presetSubtype="0" fill="hold" nodeType="clickEffect">
                                  <p:stCondLst>
                                    <p:cond delay="0"/>
                                  </p:stCondLst>
                                  <p:childTnLst>
                                    <p:set>
                                      <p:cBhvr>
                                        <p:cTn id="302" dur="1" fill="hold">
                                          <p:stCondLst>
                                            <p:cond delay="0"/>
                                          </p:stCondLst>
                                        </p:cTn>
                                        <p:tgtEl>
                                          <p:spTgt spid="80"/>
                                        </p:tgtEl>
                                        <p:attrNameLst>
                                          <p:attrName>style.visibility</p:attrName>
                                        </p:attrNameLst>
                                      </p:cBhvr>
                                      <p:to>
                                        <p:strVal val="visible"/>
                                      </p:to>
                                    </p:set>
                                    <p:animEffect transition="in" filter="dissolve">
                                      <p:cBhvr>
                                        <p:cTn id="303" dur="500"/>
                                        <p:tgtEl>
                                          <p:spTgt spid="80"/>
                                        </p:tgtEl>
                                      </p:cBhvr>
                                    </p:animEffect>
                                  </p:childTnLst>
                                </p:cTn>
                              </p:par>
                            </p:childTnLst>
                          </p:cTn>
                        </p:par>
                      </p:childTnLst>
                    </p:cTn>
                  </p:par>
                  <p:par>
                    <p:cTn id="304" fill="hold">
                      <p:stCondLst>
                        <p:cond delay="indefinite"/>
                      </p:stCondLst>
                      <p:childTnLst>
                        <p:par>
                          <p:cTn id="305" fill="hold">
                            <p:stCondLst>
                              <p:cond delay="0"/>
                            </p:stCondLst>
                            <p:childTnLst>
                              <p:par>
                                <p:cTn id="306" presetID="9" presetClass="entr" presetSubtype="0" fill="hold" nodeType="clickEffect">
                                  <p:stCondLst>
                                    <p:cond delay="0"/>
                                  </p:stCondLst>
                                  <p:childTnLst>
                                    <p:set>
                                      <p:cBhvr>
                                        <p:cTn id="307" dur="1" fill="hold">
                                          <p:stCondLst>
                                            <p:cond delay="0"/>
                                          </p:stCondLst>
                                        </p:cTn>
                                        <p:tgtEl>
                                          <p:spTgt spid="66">
                                            <p:txEl>
                                              <p:pRg st="0" end="0"/>
                                            </p:txEl>
                                          </p:spTgt>
                                        </p:tgtEl>
                                        <p:attrNameLst>
                                          <p:attrName>style.visibility</p:attrName>
                                        </p:attrNameLst>
                                      </p:cBhvr>
                                      <p:to>
                                        <p:strVal val="visible"/>
                                      </p:to>
                                    </p:set>
                                    <p:animEffect transition="in" filter="dissolve">
                                      <p:cBhvr>
                                        <p:cTn id="308" dur="500"/>
                                        <p:tgtEl>
                                          <p:spTgt spid="66">
                                            <p:txEl>
                                              <p:pRg st="0" end="0"/>
                                            </p:txEl>
                                          </p:spTgt>
                                        </p:tgtEl>
                                      </p:cBhvr>
                                    </p:animEffect>
                                  </p:childTnLst>
                                </p:cTn>
                              </p:par>
                            </p:childTnLst>
                          </p:cTn>
                        </p:par>
                      </p:childTnLst>
                    </p:cTn>
                  </p:par>
                  <p:par>
                    <p:cTn id="309" fill="hold">
                      <p:stCondLst>
                        <p:cond delay="indefinite"/>
                      </p:stCondLst>
                      <p:childTnLst>
                        <p:par>
                          <p:cTn id="310" fill="hold">
                            <p:stCondLst>
                              <p:cond delay="0"/>
                            </p:stCondLst>
                            <p:childTnLst>
                              <p:par>
                                <p:cTn id="311" presetID="1" presetClass="emph" presetSubtype="2" fill="hold" nodeType="clickEffect">
                                  <p:stCondLst>
                                    <p:cond delay="0"/>
                                  </p:stCondLst>
                                  <p:childTnLst>
                                    <p:animClr clrSpc="rgb" dir="cw">
                                      <p:cBhvr>
                                        <p:cTn id="312" dur="2000" fill="hold"/>
                                        <p:tgtEl>
                                          <p:spTgt spid="26"/>
                                        </p:tgtEl>
                                        <p:attrNameLst>
                                          <p:attrName>fillcolor</p:attrName>
                                        </p:attrNameLst>
                                      </p:cBhvr>
                                      <p:to>
                                        <a:schemeClr val="accent2"/>
                                      </p:to>
                                    </p:animClr>
                                    <p:set>
                                      <p:cBhvr>
                                        <p:cTn id="313" dur="2000" fill="hold"/>
                                        <p:tgtEl>
                                          <p:spTgt spid="26"/>
                                        </p:tgtEl>
                                        <p:attrNameLst>
                                          <p:attrName>fill.type</p:attrName>
                                        </p:attrNameLst>
                                      </p:cBhvr>
                                      <p:to>
                                        <p:strVal val="solid"/>
                                      </p:to>
                                    </p:set>
                                    <p:set>
                                      <p:cBhvr>
                                        <p:cTn id="314" dur="2000" fill="hold"/>
                                        <p:tgtEl>
                                          <p:spTgt spid="26"/>
                                        </p:tgtEl>
                                        <p:attrNameLst>
                                          <p:attrName>fill.on</p:attrName>
                                        </p:attrNameLst>
                                      </p:cBhvr>
                                      <p:to>
                                        <p:strVal val="true"/>
                                      </p:to>
                                    </p:set>
                                  </p:childTnLst>
                                </p:cTn>
                              </p:par>
                            </p:childTnLst>
                          </p:cTn>
                        </p:par>
                      </p:childTnLst>
                    </p:cTn>
                  </p:par>
                  <p:par>
                    <p:cTn id="315" fill="hold">
                      <p:stCondLst>
                        <p:cond delay="indefinite"/>
                      </p:stCondLst>
                      <p:childTnLst>
                        <p:par>
                          <p:cTn id="316" fill="hold">
                            <p:stCondLst>
                              <p:cond delay="0"/>
                            </p:stCondLst>
                            <p:childTnLst>
                              <p:par>
                                <p:cTn id="317" presetID="9" presetClass="entr" presetSubtype="0" fill="hold" nodeType="clickEffect">
                                  <p:stCondLst>
                                    <p:cond delay="0"/>
                                  </p:stCondLst>
                                  <p:childTnLst>
                                    <p:set>
                                      <p:cBhvr>
                                        <p:cTn id="318" dur="1" fill="hold">
                                          <p:stCondLst>
                                            <p:cond delay="0"/>
                                          </p:stCondLst>
                                        </p:cTn>
                                        <p:tgtEl>
                                          <p:spTgt spid="66">
                                            <p:txEl>
                                              <p:pRg st="1" end="1"/>
                                            </p:txEl>
                                          </p:spTgt>
                                        </p:tgtEl>
                                        <p:attrNameLst>
                                          <p:attrName>style.visibility</p:attrName>
                                        </p:attrNameLst>
                                      </p:cBhvr>
                                      <p:to>
                                        <p:strVal val="visible"/>
                                      </p:to>
                                    </p:set>
                                    <p:animEffect transition="in" filter="dissolve">
                                      <p:cBhvr>
                                        <p:cTn id="319" dur="500"/>
                                        <p:tgtEl>
                                          <p:spTgt spid="66">
                                            <p:txEl>
                                              <p:pRg st="1" end="1"/>
                                            </p:txEl>
                                          </p:spTgt>
                                        </p:tgtEl>
                                      </p:cBhvr>
                                    </p:animEffect>
                                  </p:childTnLst>
                                </p:cTn>
                              </p:par>
                            </p:childTnLst>
                          </p:cTn>
                        </p:par>
                      </p:childTnLst>
                    </p:cTn>
                  </p:par>
                  <p:par>
                    <p:cTn id="320" fill="hold">
                      <p:stCondLst>
                        <p:cond delay="indefinite"/>
                      </p:stCondLst>
                      <p:childTnLst>
                        <p:par>
                          <p:cTn id="321" fill="hold">
                            <p:stCondLst>
                              <p:cond delay="0"/>
                            </p:stCondLst>
                            <p:childTnLst>
                              <p:par>
                                <p:cTn id="322" presetID="7" presetClass="emph" presetSubtype="2" fill="hold" nodeType="clickEffect">
                                  <p:stCondLst>
                                    <p:cond delay="0"/>
                                  </p:stCondLst>
                                  <p:childTnLst>
                                    <p:animClr clrSpc="rgb" dir="cw">
                                      <p:cBhvr>
                                        <p:cTn id="323" dur="2000" fill="hold"/>
                                        <p:tgtEl>
                                          <p:spTgt spid="18"/>
                                        </p:tgtEl>
                                        <p:attrNameLst>
                                          <p:attrName>stroke.color</p:attrName>
                                        </p:attrNameLst>
                                      </p:cBhvr>
                                      <p:to>
                                        <a:schemeClr val="accent2"/>
                                      </p:to>
                                    </p:animClr>
                                    <p:set>
                                      <p:cBhvr>
                                        <p:cTn id="324" dur="2000" fill="hold"/>
                                        <p:tgtEl>
                                          <p:spTgt spid="18"/>
                                        </p:tgtEl>
                                        <p:attrNameLst>
                                          <p:attrName>stroke.on</p:attrName>
                                        </p:attrNameLst>
                                      </p:cBhvr>
                                      <p:to>
                                        <p:strVal val="true"/>
                                      </p:to>
                                    </p:set>
                                  </p:childTnLst>
                                </p:cTn>
                              </p:par>
                              <p:par>
                                <p:cTn id="325" presetID="7" presetClass="emph" presetSubtype="2" fill="hold" nodeType="withEffect">
                                  <p:stCondLst>
                                    <p:cond delay="0"/>
                                  </p:stCondLst>
                                  <p:childTnLst>
                                    <p:animClr clrSpc="rgb" dir="cw">
                                      <p:cBhvr>
                                        <p:cTn id="326" dur="2000" fill="hold"/>
                                        <p:tgtEl>
                                          <p:spTgt spid="12"/>
                                        </p:tgtEl>
                                        <p:attrNameLst>
                                          <p:attrName>stroke.color</p:attrName>
                                        </p:attrNameLst>
                                      </p:cBhvr>
                                      <p:to>
                                        <a:schemeClr val="accent2"/>
                                      </p:to>
                                    </p:animClr>
                                    <p:set>
                                      <p:cBhvr>
                                        <p:cTn id="327" dur="2000" fill="hold"/>
                                        <p:tgtEl>
                                          <p:spTgt spid="12"/>
                                        </p:tgtEl>
                                        <p:attrNameLst>
                                          <p:attrName>stroke.on</p:attrName>
                                        </p:attrNameLst>
                                      </p:cBhvr>
                                      <p:to>
                                        <p:strVal val="true"/>
                                      </p:to>
                                    </p:set>
                                  </p:childTnLst>
                                </p:cTn>
                              </p:par>
                            </p:childTnLst>
                          </p:cTn>
                        </p:par>
                      </p:childTnLst>
                    </p:cTn>
                  </p:par>
                  <p:par>
                    <p:cTn id="328" fill="hold">
                      <p:stCondLst>
                        <p:cond delay="indefinite"/>
                      </p:stCondLst>
                      <p:childTnLst>
                        <p:par>
                          <p:cTn id="329" fill="hold">
                            <p:stCondLst>
                              <p:cond delay="0"/>
                            </p:stCondLst>
                            <p:childTnLst>
                              <p:par>
                                <p:cTn id="330" presetID="9" presetClass="entr" presetSubtype="0" fill="hold" nodeType="clickEffect">
                                  <p:stCondLst>
                                    <p:cond delay="0"/>
                                  </p:stCondLst>
                                  <p:childTnLst>
                                    <p:set>
                                      <p:cBhvr>
                                        <p:cTn id="331" dur="1" fill="hold">
                                          <p:stCondLst>
                                            <p:cond delay="0"/>
                                          </p:stCondLst>
                                        </p:cTn>
                                        <p:tgtEl>
                                          <p:spTgt spid="69"/>
                                        </p:tgtEl>
                                        <p:attrNameLst>
                                          <p:attrName>style.visibility</p:attrName>
                                        </p:attrNameLst>
                                      </p:cBhvr>
                                      <p:to>
                                        <p:strVal val="visible"/>
                                      </p:to>
                                    </p:set>
                                    <p:animEffect transition="in" filter="dissolve">
                                      <p:cBhvr>
                                        <p:cTn id="332" dur="500"/>
                                        <p:tgtEl>
                                          <p:spTgt spid="69"/>
                                        </p:tgtEl>
                                      </p:cBhvr>
                                    </p:animEffect>
                                  </p:childTnLst>
                                </p:cTn>
                              </p:par>
                              <p:par>
                                <p:cTn id="333" presetID="9" presetClass="entr" presetSubtype="0" fill="hold" nodeType="withEffect">
                                  <p:stCondLst>
                                    <p:cond delay="0"/>
                                  </p:stCondLst>
                                  <p:childTnLst>
                                    <p:set>
                                      <p:cBhvr>
                                        <p:cTn id="334" dur="1" fill="hold">
                                          <p:stCondLst>
                                            <p:cond delay="0"/>
                                          </p:stCondLst>
                                        </p:cTn>
                                        <p:tgtEl>
                                          <p:spTgt spid="68"/>
                                        </p:tgtEl>
                                        <p:attrNameLst>
                                          <p:attrName>style.visibility</p:attrName>
                                        </p:attrNameLst>
                                      </p:cBhvr>
                                      <p:to>
                                        <p:strVal val="visible"/>
                                      </p:to>
                                    </p:set>
                                    <p:animEffect transition="in" filter="dissolve">
                                      <p:cBhvr>
                                        <p:cTn id="335" dur="500"/>
                                        <p:tgtEl>
                                          <p:spTgt spid="68"/>
                                        </p:tgtEl>
                                      </p:cBhvr>
                                    </p:animEffect>
                                  </p:childTnLst>
                                </p:cTn>
                              </p:par>
                            </p:childTnLst>
                          </p:cTn>
                        </p:par>
                      </p:childTnLst>
                    </p:cTn>
                  </p:par>
                  <p:par>
                    <p:cTn id="336" fill="hold">
                      <p:stCondLst>
                        <p:cond delay="indefinite"/>
                      </p:stCondLst>
                      <p:childTnLst>
                        <p:par>
                          <p:cTn id="337" fill="hold">
                            <p:stCondLst>
                              <p:cond delay="0"/>
                            </p:stCondLst>
                            <p:childTnLst>
                              <p:par>
                                <p:cTn id="338" presetID="9" presetClass="entr" presetSubtype="0" fill="hold" nodeType="clickEffect">
                                  <p:stCondLst>
                                    <p:cond delay="0"/>
                                  </p:stCondLst>
                                  <p:childTnLst>
                                    <p:set>
                                      <p:cBhvr>
                                        <p:cTn id="339" dur="1" fill="hold">
                                          <p:stCondLst>
                                            <p:cond delay="0"/>
                                          </p:stCondLst>
                                        </p:cTn>
                                        <p:tgtEl>
                                          <p:spTgt spid="57">
                                            <p:txEl>
                                              <p:pRg st="5" end="5"/>
                                            </p:txEl>
                                          </p:spTgt>
                                        </p:tgtEl>
                                        <p:attrNameLst>
                                          <p:attrName>style.visibility</p:attrName>
                                        </p:attrNameLst>
                                      </p:cBhvr>
                                      <p:to>
                                        <p:strVal val="visible"/>
                                      </p:to>
                                    </p:set>
                                    <p:animEffect transition="in" filter="dissolve">
                                      <p:cBhvr>
                                        <p:cTn id="340" dur="500"/>
                                        <p:tgtEl>
                                          <p:spTgt spid="57">
                                            <p:txEl>
                                              <p:pRg st="5" end="5"/>
                                            </p:txEl>
                                          </p:spTgt>
                                        </p:tgtEl>
                                      </p:cBhvr>
                                    </p:animEffect>
                                  </p:childTnLst>
                                </p:cTn>
                              </p:par>
                              <p:par>
                                <p:cTn id="341" presetID="9" presetClass="entr" presetSubtype="0" fill="hold" nodeType="withEffect">
                                  <p:stCondLst>
                                    <p:cond delay="0"/>
                                  </p:stCondLst>
                                  <p:childTnLst>
                                    <p:set>
                                      <p:cBhvr>
                                        <p:cTn id="342" dur="1" fill="hold">
                                          <p:stCondLst>
                                            <p:cond delay="0"/>
                                          </p:stCondLst>
                                        </p:cTn>
                                        <p:tgtEl>
                                          <p:spTgt spid="67">
                                            <p:txEl>
                                              <p:pRg st="2" end="2"/>
                                            </p:txEl>
                                          </p:spTgt>
                                        </p:tgtEl>
                                        <p:attrNameLst>
                                          <p:attrName>style.visibility</p:attrName>
                                        </p:attrNameLst>
                                      </p:cBhvr>
                                      <p:to>
                                        <p:strVal val="visible"/>
                                      </p:to>
                                    </p:set>
                                    <p:animEffect transition="in" filter="dissolve">
                                      <p:cBhvr>
                                        <p:cTn id="343" dur="500"/>
                                        <p:tgtEl>
                                          <p:spTgt spid="67">
                                            <p:txEl>
                                              <p:pRg st="2" end="2"/>
                                            </p:txEl>
                                          </p:spTgt>
                                        </p:tgtEl>
                                      </p:cBhvr>
                                    </p:animEffect>
                                  </p:childTnLst>
                                </p:cTn>
                              </p:par>
                            </p:childTnLst>
                          </p:cTn>
                        </p:par>
                      </p:childTnLst>
                    </p:cTn>
                  </p:par>
                  <p:par>
                    <p:cTn id="344" fill="hold">
                      <p:stCondLst>
                        <p:cond delay="indefinite"/>
                      </p:stCondLst>
                      <p:childTnLst>
                        <p:par>
                          <p:cTn id="345" fill="hold">
                            <p:stCondLst>
                              <p:cond delay="0"/>
                            </p:stCondLst>
                            <p:childTnLst>
                              <p:par>
                                <p:cTn id="346" presetID="9" presetClass="entr" presetSubtype="0" fill="hold" nodeType="clickEffect">
                                  <p:stCondLst>
                                    <p:cond delay="0"/>
                                  </p:stCondLst>
                                  <p:childTnLst>
                                    <p:set>
                                      <p:cBhvr>
                                        <p:cTn id="347" dur="1" fill="hold">
                                          <p:stCondLst>
                                            <p:cond delay="0"/>
                                          </p:stCondLst>
                                        </p:cTn>
                                        <p:tgtEl>
                                          <p:spTgt spid="71"/>
                                        </p:tgtEl>
                                        <p:attrNameLst>
                                          <p:attrName>style.visibility</p:attrName>
                                        </p:attrNameLst>
                                      </p:cBhvr>
                                      <p:to>
                                        <p:strVal val="visible"/>
                                      </p:to>
                                    </p:set>
                                    <p:animEffect transition="in" filter="dissolve">
                                      <p:cBhvr>
                                        <p:cTn id="348" dur="500"/>
                                        <p:tgtEl>
                                          <p:spTgt spid="71"/>
                                        </p:tgtEl>
                                      </p:cBhvr>
                                    </p:animEffect>
                                  </p:childTnLst>
                                </p:cTn>
                              </p:par>
                              <p:par>
                                <p:cTn id="349" presetID="9" presetClass="entr" presetSubtype="0" fill="hold" nodeType="withEffect">
                                  <p:stCondLst>
                                    <p:cond delay="0"/>
                                  </p:stCondLst>
                                  <p:childTnLst>
                                    <p:set>
                                      <p:cBhvr>
                                        <p:cTn id="350" dur="1" fill="hold">
                                          <p:stCondLst>
                                            <p:cond delay="0"/>
                                          </p:stCondLst>
                                        </p:cTn>
                                        <p:tgtEl>
                                          <p:spTgt spid="70"/>
                                        </p:tgtEl>
                                        <p:attrNameLst>
                                          <p:attrName>style.visibility</p:attrName>
                                        </p:attrNameLst>
                                      </p:cBhvr>
                                      <p:to>
                                        <p:strVal val="visible"/>
                                      </p:to>
                                    </p:set>
                                    <p:animEffect transition="in" filter="dissolve">
                                      <p:cBhvr>
                                        <p:cTn id="351" dur="500"/>
                                        <p:tgtEl>
                                          <p:spTgt spid="70"/>
                                        </p:tgtEl>
                                      </p:cBhvr>
                                    </p:animEffect>
                                  </p:childTnLst>
                                </p:cTn>
                              </p:par>
                            </p:childTnLst>
                          </p:cTn>
                        </p:par>
                      </p:childTnLst>
                    </p:cTn>
                  </p:par>
                  <p:par>
                    <p:cTn id="352" fill="hold">
                      <p:stCondLst>
                        <p:cond delay="indefinite"/>
                      </p:stCondLst>
                      <p:childTnLst>
                        <p:par>
                          <p:cTn id="353" fill="hold">
                            <p:stCondLst>
                              <p:cond delay="0"/>
                            </p:stCondLst>
                            <p:childTnLst>
                              <p:par>
                                <p:cTn id="354" presetID="9" presetClass="entr" presetSubtype="0" fill="hold" nodeType="clickEffect">
                                  <p:stCondLst>
                                    <p:cond delay="0"/>
                                  </p:stCondLst>
                                  <p:childTnLst>
                                    <p:set>
                                      <p:cBhvr>
                                        <p:cTn id="355" dur="1" fill="hold">
                                          <p:stCondLst>
                                            <p:cond delay="0"/>
                                          </p:stCondLst>
                                        </p:cTn>
                                        <p:tgtEl>
                                          <p:spTgt spid="72">
                                            <p:txEl>
                                              <p:pRg st="2" end="2"/>
                                            </p:txEl>
                                          </p:spTgt>
                                        </p:tgtEl>
                                        <p:attrNameLst>
                                          <p:attrName>style.visibility</p:attrName>
                                        </p:attrNameLst>
                                      </p:cBhvr>
                                      <p:to>
                                        <p:strVal val="visible"/>
                                      </p:to>
                                    </p:set>
                                    <p:animEffect transition="in" filter="dissolve">
                                      <p:cBhvr>
                                        <p:cTn id="356" dur="500"/>
                                        <p:tgtEl>
                                          <p:spTgt spid="72">
                                            <p:txEl>
                                              <p:pRg st="2" end="2"/>
                                            </p:txEl>
                                          </p:spTgt>
                                        </p:tgtEl>
                                      </p:cBhvr>
                                    </p:animEffect>
                                  </p:childTnLst>
                                </p:cTn>
                              </p:par>
                              <p:par>
                                <p:cTn id="357" presetID="9" presetClass="entr" presetSubtype="0" fill="hold" nodeType="withEffect">
                                  <p:stCondLst>
                                    <p:cond delay="0"/>
                                  </p:stCondLst>
                                  <p:childTnLst>
                                    <p:set>
                                      <p:cBhvr>
                                        <p:cTn id="358" dur="1" fill="hold">
                                          <p:stCondLst>
                                            <p:cond delay="0"/>
                                          </p:stCondLst>
                                        </p:cTn>
                                        <p:tgtEl>
                                          <p:spTgt spid="58">
                                            <p:txEl>
                                              <p:pRg st="5" end="5"/>
                                            </p:txEl>
                                          </p:spTgt>
                                        </p:tgtEl>
                                        <p:attrNameLst>
                                          <p:attrName>style.visibility</p:attrName>
                                        </p:attrNameLst>
                                      </p:cBhvr>
                                      <p:to>
                                        <p:strVal val="visible"/>
                                      </p:to>
                                    </p:set>
                                    <p:animEffect transition="in" filter="dissolve">
                                      <p:cBhvr>
                                        <p:cTn id="359" dur="500"/>
                                        <p:tgtEl>
                                          <p:spTgt spid="58">
                                            <p:txEl>
                                              <p:pRg st="5" end="5"/>
                                            </p:txEl>
                                          </p:spTgt>
                                        </p:tgtEl>
                                      </p:cBhvr>
                                    </p:animEffect>
                                  </p:childTnLst>
                                </p:cTn>
                              </p:par>
                            </p:childTnLst>
                          </p:cTn>
                        </p:par>
                      </p:childTnLst>
                    </p:cTn>
                  </p:par>
                  <p:par>
                    <p:cTn id="360" fill="hold">
                      <p:stCondLst>
                        <p:cond delay="indefinite"/>
                      </p:stCondLst>
                      <p:childTnLst>
                        <p:par>
                          <p:cTn id="361" fill="hold">
                            <p:stCondLst>
                              <p:cond delay="0"/>
                            </p:stCondLst>
                            <p:childTnLst>
                              <p:par>
                                <p:cTn id="362" presetID="9" presetClass="entr" presetSubtype="0" fill="hold" nodeType="clickEffect">
                                  <p:stCondLst>
                                    <p:cond delay="0"/>
                                  </p:stCondLst>
                                  <p:childTnLst>
                                    <p:set>
                                      <p:cBhvr>
                                        <p:cTn id="363" dur="1" fill="hold">
                                          <p:stCondLst>
                                            <p:cond delay="0"/>
                                          </p:stCondLst>
                                        </p:cTn>
                                        <p:tgtEl>
                                          <p:spTgt spid="77"/>
                                        </p:tgtEl>
                                        <p:attrNameLst>
                                          <p:attrName>style.visibility</p:attrName>
                                        </p:attrNameLst>
                                      </p:cBhvr>
                                      <p:to>
                                        <p:strVal val="visible"/>
                                      </p:to>
                                    </p:set>
                                    <p:animEffect transition="in" filter="dissolve">
                                      <p:cBhvr>
                                        <p:cTn id="364" dur="500"/>
                                        <p:tgtEl>
                                          <p:spTgt spid="77"/>
                                        </p:tgtEl>
                                      </p:cBhvr>
                                    </p:animEffect>
                                  </p:childTnLst>
                                </p:cTn>
                              </p:par>
                            </p:childTnLst>
                          </p:cTn>
                        </p:par>
                      </p:childTnLst>
                    </p:cTn>
                  </p:par>
                  <p:par>
                    <p:cTn id="365" fill="hold">
                      <p:stCondLst>
                        <p:cond delay="indefinite"/>
                      </p:stCondLst>
                      <p:childTnLst>
                        <p:par>
                          <p:cTn id="366" fill="hold">
                            <p:stCondLst>
                              <p:cond delay="0"/>
                            </p:stCondLst>
                            <p:childTnLst>
                              <p:par>
                                <p:cTn id="367" presetID="9" presetClass="entr" presetSubtype="0" fill="hold" nodeType="clickEffect">
                                  <p:stCondLst>
                                    <p:cond delay="0"/>
                                  </p:stCondLst>
                                  <p:childTnLst>
                                    <p:set>
                                      <p:cBhvr>
                                        <p:cTn id="368" dur="1" fill="hold">
                                          <p:stCondLst>
                                            <p:cond delay="0"/>
                                          </p:stCondLst>
                                        </p:cTn>
                                        <p:tgtEl>
                                          <p:spTgt spid="66">
                                            <p:txEl>
                                              <p:pRg st="2" end="2"/>
                                            </p:txEl>
                                          </p:spTgt>
                                        </p:tgtEl>
                                        <p:attrNameLst>
                                          <p:attrName>style.visibility</p:attrName>
                                        </p:attrNameLst>
                                      </p:cBhvr>
                                      <p:to>
                                        <p:strVal val="visible"/>
                                      </p:to>
                                    </p:set>
                                    <p:animEffect transition="in" filter="dissolve">
                                      <p:cBhvr>
                                        <p:cTn id="369" dur="500"/>
                                        <p:tgtEl>
                                          <p:spTgt spid="66">
                                            <p:txEl>
                                              <p:pRg st="2" end="2"/>
                                            </p:txEl>
                                          </p:spTgt>
                                        </p:tgtEl>
                                      </p:cBhvr>
                                    </p:animEffect>
                                  </p:childTnLst>
                                </p:cTn>
                              </p:par>
                            </p:childTnLst>
                          </p:cTn>
                        </p:par>
                      </p:childTnLst>
                    </p:cTn>
                  </p:par>
                  <p:par>
                    <p:cTn id="370" fill="hold">
                      <p:stCondLst>
                        <p:cond delay="indefinite"/>
                      </p:stCondLst>
                      <p:childTnLst>
                        <p:par>
                          <p:cTn id="371" fill="hold">
                            <p:stCondLst>
                              <p:cond delay="0"/>
                            </p:stCondLst>
                            <p:childTnLst>
                              <p:par>
                                <p:cTn id="372" presetID="1" presetClass="emph" presetSubtype="2" fill="hold" nodeType="clickEffect">
                                  <p:stCondLst>
                                    <p:cond delay="0"/>
                                  </p:stCondLst>
                                  <p:childTnLst>
                                    <p:animClr clrSpc="rgb" dir="cw">
                                      <p:cBhvr>
                                        <p:cTn id="373" dur="2000" fill="hold"/>
                                        <p:tgtEl>
                                          <p:spTgt spid="22"/>
                                        </p:tgtEl>
                                        <p:attrNameLst>
                                          <p:attrName>fillcolor</p:attrName>
                                        </p:attrNameLst>
                                      </p:cBhvr>
                                      <p:to>
                                        <a:schemeClr val="accent2"/>
                                      </p:to>
                                    </p:animClr>
                                    <p:set>
                                      <p:cBhvr>
                                        <p:cTn id="374" dur="2000" fill="hold"/>
                                        <p:tgtEl>
                                          <p:spTgt spid="22"/>
                                        </p:tgtEl>
                                        <p:attrNameLst>
                                          <p:attrName>fill.type</p:attrName>
                                        </p:attrNameLst>
                                      </p:cBhvr>
                                      <p:to>
                                        <p:strVal val="solid"/>
                                      </p:to>
                                    </p:set>
                                    <p:set>
                                      <p:cBhvr>
                                        <p:cTn id="375" dur="2000" fill="hold"/>
                                        <p:tgtEl>
                                          <p:spTgt spid="22"/>
                                        </p:tgtEl>
                                        <p:attrNameLst>
                                          <p:attrName>fill.on</p:attrName>
                                        </p:attrNameLst>
                                      </p:cBhvr>
                                      <p:to>
                                        <p:strVal val="true"/>
                                      </p:to>
                                    </p:set>
                                  </p:childTnLst>
                                </p:cTn>
                              </p:par>
                            </p:childTnLst>
                          </p:cTn>
                        </p:par>
                      </p:childTnLst>
                    </p:cTn>
                  </p:par>
                  <p:par>
                    <p:cTn id="376" fill="hold">
                      <p:stCondLst>
                        <p:cond delay="indefinite"/>
                      </p:stCondLst>
                      <p:childTnLst>
                        <p:par>
                          <p:cTn id="377" fill="hold">
                            <p:stCondLst>
                              <p:cond delay="0"/>
                            </p:stCondLst>
                            <p:childTnLst>
                              <p:par>
                                <p:cTn id="378" presetID="9" presetClass="entr" presetSubtype="0" fill="hold" nodeType="clickEffect">
                                  <p:stCondLst>
                                    <p:cond delay="0"/>
                                  </p:stCondLst>
                                  <p:childTnLst>
                                    <p:set>
                                      <p:cBhvr>
                                        <p:cTn id="379" dur="1" fill="hold">
                                          <p:stCondLst>
                                            <p:cond delay="0"/>
                                          </p:stCondLst>
                                        </p:cTn>
                                        <p:tgtEl>
                                          <p:spTgt spid="66">
                                            <p:txEl>
                                              <p:pRg st="3" end="3"/>
                                            </p:txEl>
                                          </p:spTgt>
                                        </p:tgtEl>
                                        <p:attrNameLst>
                                          <p:attrName>style.visibility</p:attrName>
                                        </p:attrNameLst>
                                      </p:cBhvr>
                                      <p:to>
                                        <p:strVal val="visible"/>
                                      </p:to>
                                    </p:set>
                                    <p:animEffect transition="in" filter="dissolve">
                                      <p:cBhvr>
                                        <p:cTn id="380" dur="500"/>
                                        <p:tgtEl>
                                          <p:spTgt spid="66">
                                            <p:txEl>
                                              <p:pRg st="3" end="3"/>
                                            </p:txEl>
                                          </p:spTgt>
                                        </p:tgtEl>
                                      </p:cBhvr>
                                    </p:animEffect>
                                  </p:childTnLst>
                                </p:cTn>
                              </p:par>
                            </p:childTnLst>
                          </p:cTn>
                        </p:par>
                      </p:childTnLst>
                    </p:cTn>
                  </p:par>
                  <p:par>
                    <p:cTn id="381" fill="hold">
                      <p:stCondLst>
                        <p:cond delay="indefinite"/>
                      </p:stCondLst>
                      <p:childTnLst>
                        <p:par>
                          <p:cTn id="382" fill="hold">
                            <p:stCondLst>
                              <p:cond delay="0"/>
                            </p:stCondLst>
                            <p:childTnLst>
                              <p:par>
                                <p:cTn id="383" presetID="7" presetClass="emph" presetSubtype="2" fill="hold" nodeType="clickEffect">
                                  <p:stCondLst>
                                    <p:cond delay="0"/>
                                  </p:stCondLst>
                                  <p:childTnLst>
                                    <p:animClr clrSpc="rgb" dir="cw">
                                      <p:cBhvr>
                                        <p:cTn id="384" dur="2000" fill="hold"/>
                                        <p:tgtEl>
                                          <p:spTgt spid="13"/>
                                        </p:tgtEl>
                                        <p:attrNameLst>
                                          <p:attrName>stroke.color</p:attrName>
                                        </p:attrNameLst>
                                      </p:cBhvr>
                                      <p:to>
                                        <a:schemeClr val="accent2"/>
                                      </p:to>
                                    </p:animClr>
                                    <p:set>
                                      <p:cBhvr>
                                        <p:cTn id="385" dur="2000" fill="hold"/>
                                        <p:tgtEl>
                                          <p:spTgt spid="13"/>
                                        </p:tgtEl>
                                        <p:attrNameLst>
                                          <p:attrName>stroke.on</p:attrName>
                                        </p:attrNameLst>
                                      </p:cBhvr>
                                      <p:to>
                                        <p:strVal val="true"/>
                                      </p:to>
                                    </p:set>
                                  </p:childTnLst>
                                </p:cTn>
                              </p:par>
                              <p:par>
                                <p:cTn id="386" presetID="7" presetClass="emph" presetSubtype="2" fill="hold" nodeType="withEffect">
                                  <p:stCondLst>
                                    <p:cond delay="0"/>
                                  </p:stCondLst>
                                  <p:childTnLst>
                                    <p:animClr clrSpc="rgb" dir="cw">
                                      <p:cBhvr>
                                        <p:cTn id="387" dur="2000" fill="hold"/>
                                        <p:tgtEl>
                                          <p:spTgt spid="16"/>
                                        </p:tgtEl>
                                        <p:attrNameLst>
                                          <p:attrName>stroke.color</p:attrName>
                                        </p:attrNameLst>
                                      </p:cBhvr>
                                      <p:to>
                                        <a:schemeClr val="accent2"/>
                                      </p:to>
                                    </p:animClr>
                                    <p:set>
                                      <p:cBhvr>
                                        <p:cTn id="388" dur="2000" fill="hold"/>
                                        <p:tgtEl>
                                          <p:spTgt spid="16"/>
                                        </p:tgtEl>
                                        <p:attrNameLst>
                                          <p:attrName>stroke.on</p:attrName>
                                        </p:attrNameLst>
                                      </p:cBhvr>
                                      <p:to>
                                        <p:strVal val="true"/>
                                      </p:to>
                                    </p:set>
                                  </p:childTnLst>
                                </p:cTn>
                              </p:par>
                              <p:par>
                                <p:cTn id="389" presetID="7" presetClass="emph" presetSubtype="2" fill="hold" nodeType="withEffect">
                                  <p:stCondLst>
                                    <p:cond delay="0"/>
                                  </p:stCondLst>
                                  <p:childTnLst>
                                    <p:animClr clrSpc="rgb" dir="cw">
                                      <p:cBhvr>
                                        <p:cTn id="390" dur="2000" fill="hold"/>
                                        <p:tgtEl>
                                          <p:spTgt spid="14"/>
                                        </p:tgtEl>
                                        <p:attrNameLst>
                                          <p:attrName>stroke.color</p:attrName>
                                        </p:attrNameLst>
                                      </p:cBhvr>
                                      <p:to>
                                        <a:schemeClr val="accent2"/>
                                      </p:to>
                                    </p:animClr>
                                    <p:set>
                                      <p:cBhvr>
                                        <p:cTn id="391" dur="2000" fill="hold"/>
                                        <p:tgtEl>
                                          <p:spTgt spid="14"/>
                                        </p:tgtEl>
                                        <p:attrNameLst>
                                          <p:attrName>stroke.on</p:attrName>
                                        </p:attrNameLst>
                                      </p:cBhvr>
                                      <p:to>
                                        <p:strVal val="true"/>
                                      </p:to>
                                    </p:set>
                                  </p:childTnLst>
                                </p:cTn>
                              </p:par>
                            </p:childTnLst>
                          </p:cTn>
                        </p:par>
                      </p:childTnLst>
                    </p:cTn>
                  </p:par>
                  <p:par>
                    <p:cTn id="392" fill="hold">
                      <p:stCondLst>
                        <p:cond delay="indefinite"/>
                      </p:stCondLst>
                      <p:childTnLst>
                        <p:par>
                          <p:cTn id="393" fill="hold">
                            <p:stCondLst>
                              <p:cond delay="0"/>
                            </p:stCondLst>
                            <p:childTnLst>
                              <p:par>
                                <p:cTn id="394" presetID="9" presetClass="entr" presetSubtype="0" fill="hold" nodeType="clickEffect">
                                  <p:stCondLst>
                                    <p:cond delay="0"/>
                                  </p:stCondLst>
                                  <p:childTnLst>
                                    <p:set>
                                      <p:cBhvr>
                                        <p:cTn id="395" dur="1" fill="hold">
                                          <p:stCondLst>
                                            <p:cond delay="0"/>
                                          </p:stCondLst>
                                        </p:cTn>
                                        <p:tgtEl>
                                          <p:spTgt spid="81"/>
                                        </p:tgtEl>
                                        <p:attrNameLst>
                                          <p:attrName>style.visibility</p:attrName>
                                        </p:attrNameLst>
                                      </p:cBhvr>
                                      <p:to>
                                        <p:strVal val="visible"/>
                                      </p:to>
                                    </p:set>
                                    <p:animEffect transition="in" filter="dissolve">
                                      <p:cBhvr>
                                        <p:cTn id="396" dur="500"/>
                                        <p:tgtEl>
                                          <p:spTgt spid="81"/>
                                        </p:tgtEl>
                                      </p:cBhvr>
                                    </p:animEffect>
                                  </p:childTnLst>
                                </p:cTn>
                              </p:par>
                              <p:par>
                                <p:cTn id="397" presetID="9" presetClass="entr" presetSubtype="0" fill="hold" nodeType="withEffect">
                                  <p:stCondLst>
                                    <p:cond delay="0"/>
                                  </p:stCondLst>
                                  <p:childTnLst>
                                    <p:set>
                                      <p:cBhvr>
                                        <p:cTn id="398" dur="1" fill="hold">
                                          <p:stCondLst>
                                            <p:cond delay="0"/>
                                          </p:stCondLst>
                                        </p:cTn>
                                        <p:tgtEl>
                                          <p:spTgt spid="82"/>
                                        </p:tgtEl>
                                        <p:attrNameLst>
                                          <p:attrName>style.visibility</p:attrName>
                                        </p:attrNameLst>
                                      </p:cBhvr>
                                      <p:to>
                                        <p:strVal val="visible"/>
                                      </p:to>
                                    </p:set>
                                    <p:animEffect transition="in" filter="dissolve">
                                      <p:cBhvr>
                                        <p:cTn id="399" dur="500"/>
                                        <p:tgtEl>
                                          <p:spTgt spid="82"/>
                                        </p:tgtEl>
                                      </p:cBhvr>
                                    </p:animEffec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nodeType="clickEffect">
                                  <p:stCondLst>
                                    <p:cond delay="0"/>
                                  </p:stCondLst>
                                  <p:childTnLst>
                                    <p:set>
                                      <p:cBhvr>
                                        <p:cTn id="403" dur="1" fill="hold">
                                          <p:stCondLst>
                                            <p:cond delay="0"/>
                                          </p:stCondLst>
                                        </p:cTn>
                                        <p:tgtEl>
                                          <p:spTgt spid="67">
                                            <p:txEl>
                                              <p:pRg st="5" end="5"/>
                                            </p:txEl>
                                          </p:spTgt>
                                        </p:tgtEl>
                                        <p:attrNameLst>
                                          <p:attrName>style.visibility</p:attrName>
                                        </p:attrNameLst>
                                      </p:cBhvr>
                                      <p:to>
                                        <p:strVal val="visible"/>
                                      </p:to>
                                    </p:set>
                                    <p:animEffect transition="in" filter="dissolve">
                                      <p:cBhvr>
                                        <p:cTn id="404" dur="500"/>
                                        <p:tgtEl>
                                          <p:spTgt spid="67">
                                            <p:txEl>
                                              <p:pRg st="5" end="5"/>
                                            </p:txEl>
                                          </p:spTgt>
                                        </p:tgtEl>
                                      </p:cBhvr>
                                    </p:animEffect>
                                  </p:childTnLst>
                                </p:cTn>
                              </p:par>
                              <p:par>
                                <p:cTn id="405" presetID="9" presetClass="entr" presetSubtype="0" fill="hold" nodeType="withEffect">
                                  <p:stCondLst>
                                    <p:cond delay="0"/>
                                  </p:stCondLst>
                                  <p:childTnLst>
                                    <p:set>
                                      <p:cBhvr>
                                        <p:cTn id="406" dur="1" fill="hold">
                                          <p:stCondLst>
                                            <p:cond delay="0"/>
                                          </p:stCondLst>
                                        </p:cTn>
                                        <p:tgtEl>
                                          <p:spTgt spid="57">
                                            <p:txEl>
                                              <p:pRg st="6" end="6"/>
                                            </p:txEl>
                                          </p:spTgt>
                                        </p:tgtEl>
                                        <p:attrNameLst>
                                          <p:attrName>style.visibility</p:attrName>
                                        </p:attrNameLst>
                                      </p:cBhvr>
                                      <p:to>
                                        <p:strVal val="visible"/>
                                      </p:to>
                                    </p:set>
                                    <p:animEffect transition="in" filter="dissolve">
                                      <p:cBhvr>
                                        <p:cTn id="407" dur="500"/>
                                        <p:tgtEl>
                                          <p:spTgt spid="57">
                                            <p:txEl>
                                              <p:pRg st="6" end="6"/>
                                            </p:txEl>
                                          </p:spTgt>
                                        </p:tgtEl>
                                      </p:cBhvr>
                                    </p:animEffect>
                                  </p:childTnLst>
                                </p:cTn>
                              </p:par>
                            </p:childTnLst>
                          </p:cTn>
                        </p:par>
                      </p:childTnLst>
                    </p:cTn>
                  </p:par>
                  <p:par>
                    <p:cTn id="408" fill="hold">
                      <p:stCondLst>
                        <p:cond delay="indefinite"/>
                      </p:stCondLst>
                      <p:childTnLst>
                        <p:par>
                          <p:cTn id="409" fill="hold">
                            <p:stCondLst>
                              <p:cond delay="0"/>
                            </p:stCondLst>
                            <p:childTnLst>
                              <p:par>
                                <p:cTn id="410" presetID="9" presetClass="entr" presetSubtype="0" fill="hold" nodeType="clickEffect">
                                  <p:stCondLst>
                                    <p:cond delay="0"/>
                                  </p:stCondLst>
                                  <p:childTnLst>
                                    <p:set>
                                      <p:cBhvr>
                                        <p:cTn id="411" dur="1" fill="hold">
                                          <p:stCondLst>
                                            <p:cond delay="0"/>
                                          </p:stCondLst>
                                        </p:cTn>
                                        <p:tgtEl>
                                          <p:spTgt spid="83"/>
                                        </p:tgtEl>
                                        <p:attrNameLst>
                                          <p:attrName>style.visibility</p:attrName>
                                        </p:attrNameLst>
                                      </p:cBhvr>
                                      <p:to>
                                        <p:strVal val="visible"/>
                                      </p:to>
                                    </p:set>
                                    <p:animEffect transition="in" filter="dissolve">
                                      <p:cBhvr>
                                        <p:cTn id="412" dur="500"/>
                                        <p:tgtEl>
                                          <p:spTgt spid="83"/>
                                        </p:tgtEl>
                                      </p:cBhvr>
                                    </p:animEffect>
                                  </p:childTnLst>
                                </p:cTn>
                              </p:par>
                              <p:par>
                                <p:cTn id="413" presetID="9" presetClass="entr" presetSubtype="0" fill="hold" nodeType="withEffect">
                                  <p:stCondLst>
                                    <p:cond delay="0"/>
                                  </p:stCondLst>
                                  <p:childTnLst>
                                    <p:set>
                                      <p:cBhvr>
                                        <p:cTn id="414" dur="1" fill="hold">
                                          <p:stCondLst>
                                            <p:cond delay="0"/>
                                          </p:stCondLst>
                                        </p:cTn>
                                        <p:tgtEl>
                                          <p:spTgt spid="84"/>
                                        </p:tgtEl>
                                        <p:attrNameLst>
                                          <p:attrName>style.visibility</p:attrName>
                                        </p:attrNameLst>
                                      </p:cBhvr>
                                      <p:to>
                                        <p:strVal val="visible"/>
                                      </p:to>
                                    </p:set>
                                    <p:animEffect transition="in" filter="dissolve">
                                      <p:cBhvr>
                                        <p:cTn id="415" dur="500"/>
                                        <p:tgtEl>
                                          <p:spTgt spid="84"/>
                                        </p:tgtEl>
                                      </p:cBhvr>
                                    </p:animEffect>
                                  </p:childTnLst>
                                </p:cTn>
                              </p:par>
                            </p:childTnLst>
                          </p:cTn>
                        </p:par>
                      </p:childTnLst>
                    </p:cTn>
                  </p:par>
                  <p:par>
                    <p:cTn id="416" fill="hold">
                      <p:stCondLst>
                        <p:cond delay="indefinite"/>
                      </p:stCondLst>
                      <p:childTnLst>
                        <p:par>
                          <p:cTn id="417" fill="hold">
                            <p:stCondLst>
                              <p:cond delay="0"/>
                            </p:stCondLst>
                            <p:childTnLst>
                              <p:par>
                                <p:cTn id="418" presetID="9" presetClass="entr" presetSubtype="0" fill="hold" nodeType="clickEffect">
                                  <p:stCondLst>
                                    <p:cond delay="0"/>
                                  </p:stCondLst>
                                  <p:childTnLst>
                                    <p:set>
                                      <p:cBhvr>
                                        <p:cTn id="419" dur="1" fill="hold">
                                          <p:stCondLst>
                                            <p:cond delay="0"/>
                                          </p:stCondLst>
                                        </p:cTn>
                                        <p:tgtEl>
                                          <p:spTgt spid="72">
                                            <p:txEl>
                                              <p:pRg st="5" end="5"/>
                                            </p:txEl>
                                          </p:spTgt>
                                        </p:tgtEl>
                                        <p:attrNameLst>
                                          <p:attrName>style.visibility</p:attrName>
                                        </p:attrNameLst>
                                      </p:cBhvr>
                                      <p:to>
                                        <p:strVal val="visible"/>
                                      </p:to>
                                    </p:set>
                                    <p:animEffect transition="in" filter="dissolve">
                                      <p:cBhvr>
                                        <p:cTn id="420" dur="500"/>
                                        <p:tgtEl>
                                          <p:spTgt spid="72">
                                            <p:txEl>
                                              <p:pRg st="5" end="5"/>
                                            </p:txEl>
                                          </p:spTgt>
                                        </p:tgtEl>
                                      </p:cBhvr>
                                    </p:animEffect>
                                  </p:childTnLst>
                                </p:cTn>
                              </p:par>
                              <p:par>
                                <p:cTn id="421" presetID="9" presetClass="entr" presetSubtype="0" fill="hold" nodeType="withEffect">
                                  <p:stCondLst>
                                    <p:cond delay="0"/>
                                  </p:stCondLst>
                                  <p:childTnLst>
                                    <p:set>
                                      <p:cBhvr>
                                        <p:cTn id="422" dur="1" fill="hold">
                                          <p:stCondLst>
                                            <p:cond delay="0"/>
                                          </p:stCondLst>
                                        </p:cTn>
                                        <p:tgtEl>
                                          <p:spTgt spid="58">
                                            <p:txEl>
                                              <p:pRg st="6" end="6"/>
                                            </p:txEl>
                                          </p:spTgt>
                                        </p:tgtEl>
                                        <p:attrNameLst>
                                          <p:attrName>style.visibility</p:attrName>
                                        </p:attrNameLst>
                                      </p:cBhvr>
                                      <p:to>
                                        <p:strVal val="visible"/>
                                      </p:to>
                                    </p:set>
                                    <p:animEffect transition="in" filter="dissolve">
                                      <p:cBhvr>
                                        <p:cTn id="423" dur="500"/>
                                        <p:tgtEl>
                                          <p:spTgt spid="58">
                                            <p:txEl>
                                              <p:pRg st="6" end="6"/>
                                            </p:txEl>
                                          </p:spTgt>
                                        </p:tgtEl>
                                      </p:cBhvr>
                                    </p:animEffect>
                                  </p:childTnLst>
                                </p:cTn>
                              </p:par>
                            </p:childTnLst>
                          </p:cTn>
                        </p:par>
                      </p:childTnLst>
                    </p:cTn>
                  </p:par>
                  <p:par>
                    <p:cTn id="424" fill="hold">
                      <p:stCondLst>
                        <p:cond delay="indefinite"/>
                      </p:stCondLst>
                      <p:childTnLst>
                        <p:par>
                          <p:cTn id="425" fill="hold">
                            <p:stCondLst>
                              <p:cond delay="0"/>
                            </p:stCondLst>
                            <p:childTnLst>
                              <p:par>
                                <p:cTn id="426" presetID="9" presetClass="entr" presetSubtype="0" fill="hold" nodeType="clickEffect">
                                  <p:stCondLst>
                                    <p:cond delay="0"/>
                                  </p:stCondLst>
                                  <p:childTnLst>
                                    <p:set>
                                      <p:cBhvr>
                                        <p:cTn id="427" dur="1" fill="hold">
                                          <p:stCondLst>
                                            <p:cond delay="0"/>
                                          </p:stCondLst>
                                        </p:cTn>
                                        <p:tgtEl>
                                          <p:spTgt spid="78"/>
                                        </p:tgtEl>
                                        <p:attrNameLst>
                                          <p:attrName>style.visibility</p:attrName>
                                        </p:attrNameLst>
                                      </p:cBhvr>
                                      <p:to>
                                        <p:strVal val="visible"/>
                                      </p:to>
                                    </p:set>
                                    <p:animEffect transition="in" filter="dissolve">
                                      <p:cBhvr>
                                        <p:cTn id="428" dur="500"/>
                                        <p:tgtEl>
                                          <p:spTgt spid="78"/>
                                        </p:tgtEl>
                                      </p:cBhvr>
                                    </p:animEffect>
                                  </p:childTnLst>
                                </p:cTn>
                              </p:par>
                            </p:childTnLst>
                          </p:cTn>
                        </p:par>
                      </p:childTnLst>
                    </p:cTn>
                  </p:par>
                  <p:par>
                    <p:cTn id="429" fill="hold">
                      <p:stCondLst>
                        <p:cond delay="indefinite"/>
                      </p:stCondLst>
                      <p:childTnLst>
                        <p:par>
                          <p:cTn id="430" fill="hold">
                            <p:stCondLst>
                              <p:cond delay="0"/>
                            </p:stCondLst>
                            <p:childTnLst>
                              <p:par>
                                <p:cTn id="431" presetID="9" presetClass="entr" presetSubtype="0" fill="hold" nodeType="clickEffect">
                                  <p:stCondLst>
                                    <p:cond delay="0"/>
                                  </p:stCondLst>
                                  <p:childTnLst>
                                    <p:set>
                                      <p:cBhvr>
                                        <p:cTn id="432" dur="1" fill="hold">
                                          <p:stCondLst>
                                            <p:cond delay="0"/>
                                          </p:stCondLst>
                                        </p:cTn>
                                        <p:tgtEl>
                                          <p:spTgt spid="86">
                                            <p:txEl>
                                              <p:pRg st="0" end="0"/>
                                            </p:txEl>
                                          </p:spTgt>
                                        </p:tgtEl>
                                        <p:attrNameLst>
                                          <p:attrName>style.visibility</p:attrName>
                                        </p:attrNameLst>
                                      </p:cBhvr>
                                      <p:to>
                                        <p:strVal val="visible"/>
                                      </p:to>
                                    </p:set>
                                    <p:animEffect transition="in" filter="dissolve">
                                      <p:cBhvr>
                                        <p:cTn id="433" dur="500"/>
                                        <p:tgtEl>
                                          <p:spTgt spid="86">
                                            <p:txEl>
                                              <p:pRg st="0" end="0"/>
                                            </p:txEl>
                                          </p:spTgt>
                                        </p:tgtEl>
                                      </p:cBhvr>
                                    </p:animEffect>
                                  </p:childTnLst>
                                </p:cTn>
                              </p:par>
                            </p:childTnLst>
                          </p:cTn>
                        </p:par>
                      </p:childTnLst>
                    </p:cTn>
                  </p:par>
                  <p:par>
                    <p:cTn id="434" fill="hold">
                      <p:stCondLst>
                        <p:cond delay="indefinite"/>
                      </p:stCondLst>
                      <p:childTnLst>
                        <p:par>
                          <p:cTn id="435" fill="hold">
                            <p:stCondLst>
                              <p:cond delay="0"/>
                            </p:stCondLst>
                            <p:childTnLst>
                              <p:par>
                                <p:cTn id="436" presetID="1" presetClass="emph" presetSubtype="2" fill="hold" nodeType="clickEffect">
                                  <p:stCondLst>
                                    <p:cond delay="0"/>
                                  </p:stCondLst>
                                  <p:childTnLst>
                                    <p:animClr clrSpc="rgb" dir="cw">
                                      <p:cBhvr>
                                        <p:cTn id="437" dur="2000" fill="hold"/>
                                        <p:tgtEl>
                                          <p:spTgt spid="25"/>
                                        </p:tgtEl>
                                        <p:attrNameLst>
                                          <p:attrName>fillcolor</p:attrName>
                                        </p:attrNameLst>
                                      </p:cBhvr>
                                      <p:to>
                                        <a:schemeClr val="accent2"/>
                                      </p:to>
                                    </p:animClr>
                                    <p:set>
                                      <p:cBhvr>
                                        <p:cTn id="438" dur="2000" fill="hold"/>
                                        <p:tgtEl>
                                          <p:spTgt spid="25"/>
                                        </p:tgtEl>
                                        <p:attrNameLst>
                                          <p:attrName>fill.type</p:attrName>
                                        </p:attrNameLst>
                                      </p:cBhvr>
                                      <p:to>
                                        <p:strVal val="solid"/>
                                      </p:to>
                                    </p:set>
                                    <p:set>
                                      <p:cBhvr>
                                        <p:cTn id="439" dur="2000" fill="hold"/>
                                        <p:tgtEl>
                                          <p:spTgt spid="25"/>
                                        </p:tgtEl>
                                        <p:attrNameLst>
                                          <p:attrName>fill.on</p:attrName>
                                        </p:attrNameLst>
                                      </p:cBhvr>
                                      <p:to>
                                        <p:strVal val="true"/>
                                      </p:to>
                                    </p:set>
                                  </p:childTnLst>
                                </p:cTn>
                              </p:par>
                            </p:childTnLst>
                          </p:cTn>
                        </p:par>
                      </p:childTnLst>
                    </p:cTn>
                  </p:par>
                  <p:par>
                    <p:cTn id="440" fill="hold">
                      <p:stCondLst>
                        <p:cond delay="indefinite"/>
                      </p:stCondLst>
                      <p:childTnLst>
                        <p:par>
                          <p:cTn id="441" fill="hold">
                            <p:stCondLst>
                              <p:cond delay="0"/>
                            </p:stCondLst>
                            <p:childTnLst>
                              <p:par>
                                <p:cTn id="442" presetID="9" presetClass="entr" presetSubtype="0" fill="hold" nodeType="clickEffect">
                                  <p:stCondLst>
                                    <p:cond delay="0"/>
                                  </p:stCondLst>
                                  <p:childTnLst>
                                    <p:set>
                                      <p:cBhvr>
                                        <p:cTn id="443" dur="1" fill="hold">
                                          <p:stCondLst>
                                            <p:cond delay="0"/>
                                          </p:stCondLst>
                                        </p:cTn>
                                        <p:tgtEl>
                                          <p:spTgt spid="86">
                                            <p:txEl>
                                              <p:pRg st="1" end="1"/>
                                            </p:txEl>
                                          </p:spTgt>
                                        </p:tgtEl>
                                        <p:attrNameLst>
                                          <p:attrName>style.visibility</p:attrName>
                                        </p:attrNameLst>
                                      </p:cBhvr>
                                      <p:to>
                                        <p:strVal val="visible"/>
                                      </p:to>
                                    </p:set>
                                    <p:animEffect transition="in" filter="dissolve">
                                      <p:cBhvr>
                                        <p:cTn id="444" dur="500"/>
                                        <p:tgtEl>
                                          <p:spTgt spid="86">
                                            <p:txEl>
                                              <p:pRg st="1" end="1"/>
                                            </p:txEl>
                                          </p:spTgt>
                                        </p:tgtEl>
                                      </p:cBhvr>
                                    </p:animEffect>
                                  </p:childTnLst>
                                </p:cTn>
                              </p:par>
                            </p:childTnLst>
                          </p:cTn>
                        </p:par>
                      </p:childTnLst>
                    </p:cTn>
                  </p:par>
                  <p:par>
                    <p:cTn id="445" fill="hold">
                      <p:stCondLst>
                        <p:cond delay="indefinite"/>
                      </p:stCondLst>
                      <p:childTnLst>
                        <p:par>
                          <p:cTn id="446" fill="hold">
                            <p:stCondLst>
                              <p:cond delay="0"/>
                            </p:stCondLst>
                            <p:childTnLst>
                              <p:par>
                                <p:cTn id="447" presetID="7" presetClass="emph" presetSubtype="2" fill="hold" nodeType="clickEffect">
                                  <p:stCondLst>
                                    <p:cond delay="0"/>
                                  </p:stCondLst>
                                  <p:childTnLst>
                                    <p:animClr clrSpc="rgb" dir="cw">
                                      <p:cBhvr>
                                        <p:cTn id="448" dur="2000" fill="hold"/>
                                        <p:tgtEl>
                                          <p:spTgt spid="8"/>
                                        </p:tgtEl>
                                        <p:attrNameLst>
                                          <p:attrName>stroke.color</p:attrName>
                                        </p:attrNameLst>
                                      </p:cBhvr>
                                      <p:to>
                                        <a:schemeClr val="accent2"/>
                                      </p:to>
                                    </p:animClr>
                                    <p:set>
                                      <p:cBhvr>
                                        <p:cTn id="449" dur="2000" fill="hold"/>
                                        <p:tgtEl>
                                          <p:spTgt spid="8"/>
                                        </p:tgtEl>
                                        <p:attrNameLst>
                                          <p:attrName>stroke.on</p:attrName>
                                        </p:attrNameLst>
                                      </p:cBhvr>
                                      <p:to>
                                        <p:strVal val="true"/>
                                      </p:to>
                                    </p:set>
                                  </p:childTnLst>
                                </p:cTn>
                              </p:par>
                              <p:par>
                                <p:cTn id="450" presetID="7" presetClass="emph" presetSubtype="2" fill="hold" nodeType="withEffect">
                                  <p:stCondLst>
                                    <p:cond delay="0"/>
                                  </p:stCondLst>
                                  <p:childTnLst>
                                    <p:animClr clrSpc="rgb" dir="cw">
                                      <p:cBhvr>
                                        <p:cTn id="451" dur="2000" fill="hold"/>
                                        <p:tgtEl>
                                          <p:spTgt spid="15"/>
                                        </p:tgtEl>
                                        <p:attrNameLst>
                                          <p:attrName>stroke.color</p:attrName>
                                        </p:attrNameLst>
                                      </p:cBhvr>
                                      <p:to>
                                        <a:schemeClr val="accent2"/>
                                      </p:to>
                                    </p:animClr>
                                    <p:set>
                                      <p:cBhvr>
                                        <p:cTn id="452" dur="2000" fill="hold"/>
                                        <p:tgtEl>
                                          <p:spTgt spid="15"/>
                                        </p:tgtEl>
                                        <p:attrNameLst>
                                          <p:attrName>stroke.on</p:attrName>
                                        </p:attrNameLst>
                                      </p:cBhvr>
                                      <p:to>
                                        <p:strVal val="true"/>
                                      </p:to>
                                    </p:set>
                                  </p:childTnLst>
                                </p:cTn>
                              </p:par>
                            </p:childTnLst>
                          </p:cTn>
                        </p:par>
                      </p:childTnLst>
                    </p:cTn>
                  </p:par>
                  <p:par>
                    <p:cTn id="453" fill="hold">
                      <p:stCondLst>
                        <p:cond delay="indefinite"/>
                      </p:stCondLst>
                      <p:childTnLst>
                        <p:par>
                          <p:cTn id="454" fill="hold">
                            <p:stCondLst>
                              <p:cond delay="0"/>
                            </p:stCondLst>
                            <p:childTnLst>
                              <p:par>
                                <p:cTn id="455" presetID="9" presetClass="entr" presetSubtype="0" fill="hold" nodeType="clickEffect">
                                  <p:stCondLst>
                                    <p:cond delay="0"/>
                                  </p:stCondLst>
                                  <p:childTnLst>
                                    <p:set>
                                      <p:cBhvr>
                                        <p:cTn id="456" dur="1" fill="hold">
                                          <p:stCondLst>
                                            <p:cond delay="0"/>
                                          </p:stCondLst>
                                        </p:cTn>
                                        <p:tgtEl>
                                          <p:spTgt spid="87"/>
                                        </p:tgtEl>
                                        <p:attrNameLst>
                                          <p:attrName>style.visibility</p:attrName>
                                        </p:attrNameLst>
                                      </p:cBhvr>
                                      <p:to>
                                        <p:strVal val="visible"/>
                                      </p:to>
                                    </p:set>
                                    <p:animEffect transition="in" filter="dissolve">
                                      <p:cBhvr>
                                        <p:cTn id="457" dur="500"/>
                                        <p:tgtEl>
                                          <p:spTgt spid="87"/>
                                        </p:tgtEl>
                                      </p:cBhvr>
                                    </p:animEffect>
                                  </p:childTnLst>
                                </p:cTn>
                              </p:par>
                              <p:par>
                                <p:cTn id="458" presetID="9" presetClass="entr" presetSubtype="0" fill="hold" nodeType="withEffect">
                                  <p:stCondLst>
                                    <p:cond delay="0"/>
                                  </p:stCondLst>
                                  <p:childTnLst>
                                    <p:set>
                                      <p:cBhvr>
                                        <p:cTn id="459" dur="1" fill="hold">
                                          <p:stCondLst>
                                            <p:cond delay="0"/>
                                          </p:stCondLst>
                                        </p:cTn>
                                        <p:tgtEl>
                                          <p:spTgt spid="88"/>
                                        </p:tgtEl>
                                        <p:attrNameLst>
                                          <p:attrName>style.visibility</p:attrName>
                                        </p:attrNameLst>
                                      </p:cBhvr>
                                      <p:to>
                                        <p:strVal val="visible"/>
                                      </p:to>
                                    </p:set>
                                    <p:animEffect transition="in" filter="dissolve">
                                      <p:cBhvr>
                                        <p:cTn id="460" dur="500"/>
                                        <p:tgtEl>
                                          <p:spTgt spid="88"/>
                                        </p:tgtEl>
                                      </p:cBhvr>
                                    </p:animEffect>
                                  </p:childTnLst>
                                </p:cTn>
                              </p:par>
                            </p:childTnLst>
                          </p:cTn>
                        </p:par>
                      </p:childTnLst>
                    </p:cTn>
                  </p:par>
                  <p:par>
                    <p:cTn id="461" fill="hold">
                      <p:stCondLst>
                        <p:cond delay="indefinite"/>
                      </p:stCondLst>
                      <p:childTnLst>
                        <p:par>
                          <p:cTn id="462" fill="hold">
                            <p:stCondLst>
                              <p:cond delay="0"/>
                            </p:stCondLst>
                            <p:childTnLst>
                              <p:par>
                                <p:cTn id="463" presetID="9" presetClass="entr" presetSubtype="0" fill="hold" nodeType="clickEffect">
                                  <p:stCondLst>
                                    <p:cond delay="0"/>
                                  </p:stCondLst>
                                  <p:childTnLst>
                                    <p:set>
                                      <p:cBhvr>
                                        <p:cTn id="464" dur="1" fill="hold">
                                          <p:stCondLst>
                                            <p:cond delay="0"/>
                                          </p:stCondLst>
                                        </p:cTn>
                                        <p:tgtEl>
                                          <p:spTgt spid="67">
                                            <p:txEl>
                                              <p:pRg st="6" end="6"/>
                                            </p:txEl>
                                          </p:spTgt>
                                        </p:tgtEl>
                                        <p:attrNameLst>
                                          <p:attrName>style.visibility</p:attrName>
                                        </p:attrNameLst>
                                      </p:cBhvr>
                                      <p:to>
                                        <p:strVal val="visible"/>
                                      </p:to>
                                    </p:set>
                                    <p:animEffect transition="in" filter="dissolve">
                                      <p:cBhvr>
                                        <p:cTn id="465" dur="500"/>
                                        <p:tgtEl>
                                          <p:spTgt spid="67">
                                            <p:txEl>
                                              <p:pRg st="6" end="6"/>
                                            </p:txEl>
                                          </p:spTgt>
                                        </p:tgtEl>
                                      </p:cBhvr>
                                    </p:animEffect>
                                  </p:childTnLst>
                                </p:cTn>
                              </p:par>
                              <p:par>
                                <p:cTn id="466" presetID="9" presetClass="entr" presetSubtype="0" fill="hold" nodeType="withEffect">
                                  <p:stCondLst>
                                    <p:cond delay="0"/>
                                  </p:stCondLst>
                                  <p:childTnLst>
                                    <p:set>
                                      <p:cBhvr>
                                        <p:cTn id="467" dur="1" fill="hold">
                                          <p:stCondLst>
                                            <p:cond delay="0"/>
                                          </p:stCondLst>
                                        </p:cTn>
                                        <p:tgtEl>
                                          <p:spTgt spid="89">
                                            <p:txEl>
                                              <p:pRg st="2" end="2"/>
                                            </p:txEl>
                                          </p:spTgt>
                                        </p:tgtEl>
                                        <p:attrNameLst>
                                          <p:attrName>style.visibility</p:attrName>
                                        </p:attrNameLst>
                                      </p:cBhvr>
                                      <p:to>
                                        <p:strVal val="visible"/>
                                      </p:to>
                                    </p:set>
                                    <p:animEffect transition="in" filter="dissolve">
                                      <p:cBhvr>
                                        <p:cTn id="468" dur="500"/>
                                        <p:tgtEl>
                                          <p:spTgt spid="89">
                                            <p:txEl>
                                              <p:pRg st="2" end="2"/>
                                            </p:txEl>
                                          </p:spTgt>
                                        </p:tgtEl>
                                      </p:cBhvr>
                                    </p:animEffect>
                                  </p:childTnLst>
                                </p:cTn>
                              </p:par>
                            </p:childTnLst>
                          </p:cTn>
                        </p:par>
                      </p:childTnLst>
                    </p:cTn>
                  </p:par>
                  <p:par>
                    <p:cTn id="469" fill="hold">
                      <p:stCondLst>
                        <p:cond delay="indefinite"/>
                      </p:stCondLst>
                      <p:childTnLst>
                        <p:par>
                          <p:cTn id="470" fill="hold">
                            <p:stCondLst>
                              <p:cond delay="0"/>
                            </p:stCondLst>
                            <p:childTnLst>
                              <p:par>
                                <p:cTn id="471" presetID="9" presetClass="entr" presetSubtype="0" fill="hold" nodeType="clickEffect">
                                  <p:stCondLst>
                                    <p:cond delay="0"/>
                                  </p:stCondLst>
                                  <p:childTnLst>
                                    <p:set>
                                      <p:cBhvr>
                                        <p:cTn id="472" dur="1" fill="hold">
                                          <p:stCondLst>
                                            <p:cond delay="0"/>
                                          </p:stCondLst>
                                        </p:cTn>
                                        <p:tgtEl>
                                          <p:spTgt spid="90"/>
                                        </p:tgtEl>
                                        <p:attrNameLst>
                                          <p:attrName>style.visibility</p:attrName>
                                        </p:attrNameLst>
                                      </p:cBhvr>
                                      <p:to>
                                        <p:strVal val="visible"/>
                                      </p:to>
                                    </p:set>
                                    <p:animEffect transition="in" filter="dissolve">
                                      <p:cBhvr>
                                        <p:cTn id="473" dur="500"/>
                                        <p:tgtEl>
                                          <p:spTgt spid="90"/>
                                        </p:tgtEl>
                                      </p:cBhvr>
                                    </p:animEffect>
                                  </p:childTnLst>
                                </p:cTn>
                              </p:par>
                              <p:par>
                                <p:cTn id="474" presetID="9" presetClass="entr" presetSubtype="0" fill="hold" nodeType="withEffect">
                                  <p:stCondLst>
                                    <p:cond delay="0"/>
                                  </p:stCondLst>
                                  <p:childTnLst>
                                    <p:set>
                                      <p:cBhvr>
                                        <p:cTn id="475" dur="1" fill="hold">
                                          <p:stCondLst>
                                            <p:cond delay="0"/>
                                          </p:stCondLst>
                                        </p:cTn>
                                        <p:tgtEl>
                                          <p:spTgt spid="91"/>
                                        </p:tgtEl>
                                        <p:attrNameLst>
                                          <p:attrName>style.visibility</p:attrName>
                                        </p:attrNameLst>
                                      </p:cBhvr>
                                      <p:to>
                                        <p:strVal val="visible"/>
                                      </p:to>
                                    </p:set>
                                    <p:animEffect transition="in" filter="dissolve">
                                      <p:cBhvr>
                                        <p:cTn id="476" dur="500"/>
                                        <p:tgtEl>
                                          <p:spTgt spid="91"/>
                                        </p:tgtEl>
                                      </p:cBhvr>
                                    </p:animEffect>
                                  </p:childTnLst>
                                </p:cTn>
                              </p:par>
                            </p:childTnLst>
                          </p:cTn>
                        </p:par>
                      </p:childTnLst>
                    </p:cTn>
                  </p:par>
                  <p:par>
                    <p:cTn id="477" fill="hold">
                      <p:stCondLst>
                        <p:cond delay="indefinite"/>
                      </p:stCondLst>
                      <p:childTnLst>
                        <p:par>
                          <p:cTn id="478" fill="hold">
                            <p:stCondLst>
                              <p:cond delay="0"/>
                            </p:stCondLst>
                            <p:childTnLst>
                              <p:par>
                                <p:cTn id="479" presetID="9" presetClass="entr" presetSubtype="0" fill="hold" nodeType="clickEffect">
                                  <p:stCondLst>
                                    <p:cond delay="0"/>
                                  </p:stCondLst>
                                  <p:childTnLst>
                                    <p:set>
                                      <p:cBhvr>
                                        <p:cTn id="480" dur="1" fill="hold">
                                          <p:stCondLst>
                                            <p:cond delay="0"/>
                                          </p:stCondLst>
                                        </p:cTn>
                                        <p:tgtEl>
                                          <p:spTgt spid="72">
                                            <p:txEl>
                                              <p:pRg st="6" end="6"/>
                                            </p:txEl>
                                          </p:spTgt>
                                        </p:tgtEl>
                                        <p:attrNameLst>
                                          <p:attrName>style.visibility</p:attrName>
                                        </p:attrNameLst>
                                      </p:cBhvr>
                                      <p:to>
                                        <p:strVal val="visible"/>
                                      </p:to>
                                    </p:set>
                                    <p:animEffect transition="in" filter="dissolve">
                                      <p:cBhvr>
                                        <p:cTn id="481" dur="500"/>
                                        <p:tgtEl>
                                          <p:spTgt spid="72">
                                            <p:txEl>
                                              <p:pRg st="6" end="6"/>
                                            </p:txEl>
                                          </p:spTgt>
                                        </p:tgtEl>
                                      </p:cBhvr>
                                    </p:animEffect>
                                  </p:childTnLst>
                                </p:cTn>
                              </p:par>
                              <p:par>
                                <p:cTn id="482" presetID="9" presetClass="entr" presetSubtype="0" fill="hold" nodeType="withEffect">
                                  <p:stCondLst>
                                    <p:cond delay="0"/>
                                  </p:stCondLst>
                                  <p:childTnLst>
                                    <p:set>
                                      <p:cBhvr>
                                        <p:cTn id="483" dur="1" fill="hold">
                                          <p:stCondLst>
                                            <p:cond delay="0"/>
                                          </p:stCondLst>
                                        </p:cTn>
                                        <p:tgtEl>
                                          <p:spTgt spid="92">
                                            <p:txEl>
                                              <p:pRg st="2" end="2"/>
                                            </p:txEl>
                                          </p:spTgt>
                                        </p:tgtEl>
                                        <p:attrNameLst>
                                          <p:attrName>style.visibility</p:attrName>
                                        </p:attrNameLst>
                                      </p:cBhvr>
                                      <p:to>
                                        <p:strVal val="visible"/>
                                      </p:to>
                                    </p:set>
                                    <p:animEffect transition="in" filter="dissolve">
                                      <p:cBhvr>
                                        <p:cTn id="484" dur="500"/>
                                        <p:tgtEl>
                                          <p:spTgt spid="92">
                                            <p:txEl>
                                              <p:pRg st="2" end="2"/>
                                            </p:txEl>
                                          </p:spTgt>
                                        </p:tgtEl>
                                      </p:cBhvr>
                                    </p:animEffect>
                                  </p:childTnLst>
                                </p:cTn>
                              </p:par>
                            </p:childTnLst>
                          </p:cTn>
                        </p:par>
                      </p:childTnLst>
                    </p:cTn>
                  </p:par>
                  <p:par>
                    <p:cTn id="485" fill="hold">
                      <p:stCondLst>
                        <p:cond delay="indefinite"/>
                      </p:stCondLst>
                      <p:childTnLst>
                        <p:par>
                          <p:cTn id="486" fill="hold">
                            <p:stCondLst>
                              <p:cond delay="0"/>
                            </p:stCondLst>
                            <p:childTnLst>
                              <p:par>
                                <p:cTn id="487" presetID="9" presetClass="entr" presetSubtype="0" fill="hold" nodeType="clickEffect">
                                  <p:stCondLst>
                                    <p:cond delay="0"/>
                                  </p:stCondLst>
                                  <p:childTnLst>
                                    <p:set>
                                      <p:cBhvr>
                                        <p:cTn id="488" dur="1" fill="hold">
                                          <p:stCondLst>
                                            <p:cond delay="0"/>
                                          </p:stCondLst>
                                        </p:cTn>
                                        <p:tgtEl>
                                          <p:spTgt spid="75"/>
                                        </p:tgtEl>
                                        <p:attrNameLst>
                                          <p:attrName>style.visibility</p:attrName>
                                        </p:attrNameLst>
                                      </p:cBhvr>
                                      <p:to>
                                        <p:strVal val="visible"/>
                                      </p:to>
                                    </p:set>
                                    <p:animEffect transition="in" filter="dissolve">
                                      <p:cBhvr>
                                        <p:cTn id="489" dur="500"/>
                                        <p:tgtEl>
                                          <p:spTgt spid="75"/>
                                        </p:tgtEl>
                                      </p:cBhvr>
                                    </p:animEffect>
                                  </p:childTnLst>
                                </p:cTn>
                              </p:par>
                            </p:childTnLst>
                          </p:cTn>
                        </p:par>
                      </p:childTnLst>
                    </p:cTn>
                  </p:par>
                  <p:par>
                    <p:cTn id="490" fill="hold">
                      <p:stCondLst>
                        <p:cond delay="indefinite"/>
                      </p:stCondLst>
                      <p:childTnLst>
                        <p:par>
                          <p:cTn id="491" fill="hold">
                            <p:stCondLst>
                              <p:cond delay="0"/>
                            </p:stCondLst>
                            <p:childTnLst>
                              <p:par>
                                <p:cTn id="492" presetID="9" presetClass="entr" presetSubtype="0" fill="hold" nodeType="clickEffect">
                                  <p:stCondLst>
                                    <p:cond delay="0"/>
                                  </p:stCondLst>
                                  <p:childTnLst>
                                    <p:set>
                                      <p:cBhvr>
                                        <p:cTn id="493" dur="1" fill="hold">
                                          <p:stCondLst>
                                            <p:cond delay="0"/>
                                          </p:stCondLst>
                                        </p:cTn>
                                        <p:tgtEl>
                                          <p:spTgt spid="86">
                                            <p:txEl>
                                              <p:pRg st="2" end="2"/>
                                            </p:txEl>
                                          </p:spTgt>
                                        </p:tgtEl>
                                        <p:attrNameLst>
                                          <p:attrName>style.visibility</p:attrName>
                                        </p:attrNameLst>
                                      </p:cBhvr>
                                      <p:to>
                                        <p:strVal val="visible"/>
                                      </p:to>
                                    </p:set>
                                    <p:animEffect transition="in" filter="dissolve">
                                      <p:cBhvr>
                                        <p:cTn id="494" dur="500"/>
                                        <p:tgtEl>
                                          <p:spTgt spid="86">
                                            <p:txEl>
                                              <p:pRg st="2" end="2"/>
                                            </p:txEl>
                                          </p:spTgt>
                                        </p:tgtEl>
                                      </p:cBhvr>
                                    </p:animEffect>
                                  </p:childTnLst>
                                </p:cTn>
                              </p:par>
                            </p:childTnLst>
                          </p:cTn>
                        </p:par>
                      </p:childTnLst>
                    </p:cTn>
                  </p:par>
                  <p:par>
                    <p:cTn id="495" fill="hold">
                      <p:stCondLst>
                        <p:cond delay="indefinite"/>
                      </p:stCondLst>
                      <p:childTnLst>
                        <p:par>
                          <p:cTn id="496" fill="hold">
                            <p:stCondLst>
                              <p:cond delay="0"/>
                            </p:stCondLst>
                            <p:childTnLst>
                              <p:par>
                                <p:cTn id="497" presetID="1" presetClass="emph" presetSubtype="2" fill="hold" nodeType="clickEffect">
                                  <p:stCondLst>
                                    <p:cond delay="0"/>
                                  </p:stCondLst>
                                  <p:childTnLst>
                                    <p:animClr clrSpc="rgb" dir="cw">
                                      <p:cBhvr>
                                        <p:cTn id="498" dur="2000" fill="hold"/>
                                        <p:tgtEl>
                                          <p:spTgt spid="20"/>
                                        </p:tgtEl>
                                        <p:attrNameLst>
                                          <p:attrName>fillcolor</p:attrName>
                                        </p:attrNameLst>
                                      </p:cBhvr>
                                      <p:to>
                                        <a:schemeClr val="accent2"/>
                                      </p:to>
                                    </p:animClr>
                                    <p:set>
                                      <p:cBhvr>
                                        <p:cTn id="499" dur="2000" fill="hold"/>
                                        <p:tgtEl>
                                          <p:spTgt spid="20"/>
                                        </p:tgtEl>
                                        <p:attrNameLst>
                                          <p:attrName>fill.type</p:attrName>
                                        </p:attrNameLst>
                                      </p:cBhvr>
                                      <p:to>
                                        <p:strVal val="solid"/>
                                      </p:to>
                                    </p:set>
                                    <p:set>
                                      <p:cBhvr>
                                        <p:cTn id="500" dur="2000" fill="hold"/>
                                        <p:tgtEl>
                                          <p:spTgt spid="20"/>
                                        </p:tgtEl>
                                        <p:attrNameLst>
                                          <p:attrName>fill.on</p:attrName>
                                        </p:attrNameLst>
                                      </p:cBhvr>
                                      <p:to>
                                        <p:strVal val="true"/>
                                      </p:to>
                                    </p:set>
                                  </p:childTnLst>
                                </p:cTn>
                              </p:par>
                            </p:childTnLst>
                          </p:cTn>
                        </p:par>
                      </p:childTnLst>
                    </p:cTn>
                  </p:par>
                  <p:par>
                    <p:cTn id="501" fill="hold">
                      <p:stCondLst>
                        <p:cond delay="indefinite"/>
                      </p:stCondLst>
                      <p:childTnLst>
                        <p:par>
                          <p:cTn id="502" fill="hold">
                            <p:stCondLst>
                              <p:cond delay="0"/>
                            </p:stCondLst>
                            <p:childTnLst>
                              <p:par>
                                <p:cTn id="503" presetID="9" presetClass="entr" presetSubtype="0" fill="hold" nodeType="clickEffect">
                                  <p:stCondLst>
                                    <p:cond delay="0"/>
                                  </p:stCondLst>
                                  <p:childTnLst>
                                    <p:set>
                                      <p:cBhvr>
                                        <p:cTn id="504" dur="1" fill="hold">
                                          <p:stCondLst>
                                            <p:cond delay="0"/>
                                          </p:stCondLst>
                                        </p:cTn>
                                        <p:tgtEl>
                                          <p:spTgt spid="86">
                                            <p:txEl>
                                              <p:pRg st="3" end="3"/>
                                            </p:txEl>
                                          </p:spTgt>
                                        </p:tgtEl>
                                        <p:attrNameLst>
                                          <p:attrName>style.visibility</p:attrName>
                                        </p:attrNameLst>
                                      </p:cBhvr>
                                      <p:to>
                                        <p:strVal val="visible"/>
                                      </p:to>
                                    </p:set>
                                    <p:animEffect transition="in" filter="dissolve">
                                      <p:cBhvr>
                                        <p:cTn id="505" dur="500"/>
                                        <p:tgtEl>
                                          <p:spTgt spid="86">
                                            <p:txEl>
                                              <p:pRg st="3" end="3"/>
                                            </p:txEl>
                                          </p:spTgt>
                                        </p:tgtEl>
                                      </p:cBhvr>
                                    </p:animEffect>
                                  </p:childTnLst>
                                </p:cTn>
                              </p:par>
                            </p:childTnLst>
                          </p:cTn>
                        </p:par>
                      </p:childTnLst>
                    </p:cTn>
                  </p:par>
                  <p:par>
                    <p:cTn id="506" fill="hold">
                      <p:stCondLst>
                        <p:cond delay="indefinite"/>
                      </p:stCondLst>
                      <p:childTnLst>
                        <p:par>
                          <p:cTn id="507" fill="hold">
                            <p:stCondLst>
                              <p:cond delay="0"/>
                            </p:stCondLst>
                            <p:childTnLst>
                              <p:par>
                                <p:cTn id="508" presetID="7" presetClass="emph" presetSubtype="2" fill="hold" nodeType="clickEffect">
                                  <p:stCondLst>
                                    <p:cond delay="0"/>
                                  </p:stCondLst>
                                  <p:childTnLst>
                                    <p:animClr clrSpc="rgb" dir="cw">
                                      <p:cBhvr>
                                        <p:cTn id="509" dur="2000" fill="hold"/>
                                        <p:tgtEl>
                                          <p:spTgt spid="27"/>
                                        </p:tgtEl>
                                        <p:attrNameLst>
                                          <p:attrName>stroke.color</p:attrName>
                                        </p:attrNameLst>
                                      </p:cBhvr>
                                      <p:to>
                                        <a:schemeClr val="accent2"/>
                                      </p:to>
                                    </p:animClr>
                                    <p:set>
                                      <p:cBhvr>
                                        <p:cTn id="510" dur="2000" fill="hold"/>
                                        <p:tgtEl>
                                          <p:spTgt spid="27"/>
                                        </p:tgtEl>
                                        <p:attrNameLst>
                                          <p:attrName>stroke.on</p:attrName>
                                        </p:attrNameLst>
                                      </p:cBhvr>
                                      <p:to>
                                        <p:strVal val="true"/>
                                      </p:to>
                                    </p:set>
                                  </p:childTnLst>
                                </p:cTn>
                              </p:par>
                              <p:par>
                                <p:cTn id="511" presetID="7" presetClass="emph" presetSubtype="2" fill="hold" nodeType="withEffect">
                                  <p:stCondLst>
                                    <p:cond delay="0"/>
                                  </p:stCondLst>
                                  <p:childTnLst>
                                    <p:animClr clrSpc="rgb" dir="cw">
                                      <p:cBhvr>
                                        <p:cTn id="512" dur="2000" fill="hold"/>
                                        <p:tgtEl>
                                          <p:spTgt spid="28"/>
                                        </p:tgtEl>
                                        <p:attrNameLst>
                                          <p:attrName>stroke.color</p:attrName>
                                        </p:attrNameLst>
                                      </p:cBhvr>
                                      <p:to>
                                        <a:schemeClr val="accent2"/>
                                      </p:to>
                                    </p:animClr>
                                    <p:set>
                                      <p:cBhvr>
                                        <p:cTn id="513" dur="2000" fill="hold"/>
                                        <p:tgtEl>
                                          <p:spTgt spid="28"/>
                                        </p:tgtEl>
                                        <p:attrNameLst>
                                          <p:attrName>stroke.on</p:attrName>
                                        </p:attrNameLst>
                                      </p:cBhvr>
                                      <p:to>
                                        <p:strVal val="true"/>
                                      </p:to>
                                    </p:set>
                                  </p:childTnLst>
                                </p:cTn>
                              </p:par>
                            </p:childTnLst>
                          </p:cTn>
                        </p:par>
                      </p:childTnLst>
                    </p:cTn>
                  </p:par>
                  <p:par>
                    <p:cTn id="514" fill="hold">
                      <p:stCondLst>
                        <p:cond delay="indefinite"/>
                      </p:stCondLst>
                      <p:childTnLst>
                        <p:par>
                          <p:cTn id="515" fill="hold">
                            <p:stCondLst>
                              <p:cond delay="0"/>
                            </p:stCondLst>
                            <p:childTnLst>
                              <p:par>
                                <p:cTn id="516" presetID="9" presetClass="entr" presetSubtype="0" fill="hold" nodeType="clickEffect">
                                  <p:stCondLst>
                                    <p:cond delay="0"/>
                                  </p:stCondLst>
                                  <p:childTnLst>
                                    <p:set>
                                      <p:cBhvr>
                                        <p:cTn id="517" dur="1" fill="hold">
                                          <p:stCondLst>
                                            <p:cond delay="0"/>
                                          </p:stCondLst>
                                        </p:cTn>
                                        <p:tgtEl>
                                          <p:spTgt spid="93"/>
                                        </p:tgtEl>
                                        <p:attrNameLst>
                                          <p:attrName>style.visibility</p:attrName>
                                        </p:attrNameLst>
                                      </p:cBhvr>
                                      <p:to>
                                        <p:strVal val="visible"/>
                                      </p:to>
                                    </p:set>
                                    <p:animEffect transition="in" filter="dissolve">
                                      <p:cBhvr>
                                        <p:cTn id="518" dur="500"/>
                                        <p:tgtEl>
                                          <p:spTgt spid="93"/>
                                        </p:tgtEl>
                                      </p:cBhvr>
                                    </p:animEffect>
                                  </p:childTnLst>
                                </p:cTn>
                              </p:par>
                              <p:par>
                                <p:cTn id="519" presetID="9" presetClass="entr" presetSubtype="0" fill="hold" nodeType="withEffect">
                                  <p:stCondLst>
                                    <p:cond delay="0"/>
                                  </p:stCondLst>
                                  <p:childTnLst>
                                    <p:set>
                                      <p:cBhvr>
                                        <p:cTn id="520" dur="1" fill="hold">
                                          <p:stCondLst>
                                            <p:cond delay="0"/>
                                          </p:stCondLst>
                                        </p:cTn>
                                        <p:tgtEl>
                                          <p:spTgt spid="94"/>
                                        </p:tgtEl>
                                        <p:attrNameLst>
                                          <p:attrName>style.visibility</p:attrName>
                                        </p:attrNameLst>
                                      </p:cBhvr>
                                      <p:to>
                                        <p:strVal val="visible"/>
                                      </p:to>
                                    </p:set>
                                    <p:animEffect transition="in" filter="dissolve">
                                      <p:cBhvr>
                                        <p:cTn id="521" dur="500"/>
                                        <p:tgtEl>
                                          <p:spTgt spid="94"/>
                                        </p:tgtEl>
                                      </p:cBhvr>
                                    </p:animEffect>
                                  </p:childTnLst>
                                </p:cTn>
                              </p:par>
                            </p:childTnLst>
                          </p:cTn>
                        </p:par>
                      </p:childTnLst>
                    </p:cTn>
                  </p:par>
                  <p:par>
                    <p:cTn id="522" fill="hold">
                      <p:stCondLst>
                        <p:cond delay="indefinite"/>
                      </p:stCondLst>
                      <p:childTnLst>
                        <p:par>
                          <p:cTn id="523" fill="hold">
                            <p:stCondLst>
                              <p:cond delay="0"/>
                            </p:stCondLst>
                            <p:childTnLst>
                              <p:par>
                                <p:cTn id="524" presetID="9" presetClass="entr" presetSubtype="0" fill="hold" nodeType="clickEffect">
                                  <p:stCondLst>
                                    <p:cond delay="0"/>
                                  </p:stCondLst>
                                  <p:childTnLst>
                                    <p:set>
                                      <p:cBhvr>
                                        <p:cTn id="525" dur="1" fill="hold">
                                          <p:stCondLst>
                                            <p:cond delay="0"/>
                                          </p:stCondLst>
                                        </p:cTn>
                                        <p:tgtEl>
                                          <p:spTgt spid="67">
                                            <p:txEl>
                                              <p:pRg st="3" end="3"/>
                                            </p:txEl>
                                          </p:spTgt>
                                        </p:tgtEl>
                                        <p:attrNameLst>
                                          <p:attrName>style.visibility</p:attrName>
                                        </p:attrNameLst>
                                      </p:cBhvr>
                                      <p:to>
                                        <p:strVal val="visible"/>
                                      </p:to>
                                    </p:set>
                                    <p:animEffect transition="in" filter="dissolve">
                                      <p:cBhvr>
                                        <p:cTn id="526" dur="500"/>
                                        <p:tgtEl>
                                          <p:spTgt spid="67">
                                            <p:txEl>
                                              <p:pRg st="3" end="3"/>
                                            </p:txEl>
                                          </p:spTgt>
                                        </p:tgtEl>
                                      </p:cBhvr>
                                    </p:animEffect>
                                  </p:childTnLst>
                                </p:cTn>
                              </p:par>
                              <p:par>
                                <p:cTn id="527" presetID="9" presetClass="entr" presetSubtype="0" fill="hold" nodeType="withEffect">
                                  <p:stCondLst>
                                    <p:cond delay="0"/>
                                  </p:stCondLst>
                                  <p:childTnLst>
                                    <p:set>
                                      <p:cBhvr>
                                        <p:cTn id="528" dur="1" fill="hold">
                                          <p:stCondLst>
                                            <p:cond delay="0"/>
                                          </p:stCondLst>
                                        </p:cTn>
                                        <p:tgtEl>
                                          <p:spTgt spid="89">
                                            <p:txEl>
                                              <p:pRg st="6" end="6"/>
                                            </p:txEl>
                                          </p:spTgt>
                                        </p:tgtEl>
                                        <p:attrNameLst>
                                          <p:attrName>style.visibility</p:attrName>
                                        </p:attrNameLst>
                                      </p:cBhvr>
                                      <p:to>
                                        <p:strVal val="visible"/>
                                      </p:to>
                                    </p:set>
                                    <p:animEffect transition="in" filter="dissolve">
                                      <p:cBhvr>
                                        <p:cTn id="529" dur="500"/>
                                        <p:tgtEl>
                                          <p:spTgt spid="89">
                                            <p:txEl>
                                              <p:pRg st="6" end="6"/>
                                            </p:txEl>
                                          </p:spTgt>
                                        </p:tgtEl>
                                      </p:cBhvr>
                                    </p:animEffect>
                                  </p:childTnLst>
                                </p:cTn>
                              </p:par>
                            </p:childTnLst>
                          </p:cTn>
                        </p:par>
                      </p:childTnLst>
                    </p:cTn>
                  </p:par>
                  <p:par>
                    <p:cTn id="530" fill="hold">
                      <p:stCondLst>
                        <p:cond delay="indefinite"/>
                      </p:stCondLst>
                      <p:childTnLst>
                        <p:par>
                          <p:cTn id="531" fill="hold">
                            <p:stCondLst>
                              <p:cond delay="0"/>
                            </p:stCondLst>
                            <p:childTnLst>
                              <p:par>
                                <p:cTn id="532" presetID="9" presetClass="entr" presetSubtype="0" fill="hold" nodeType="clickEffect">
                                  <p:stCondLst>
                                    <p:cond delay="0"/>
                                  </p:stCondLst>
                                  <p:childTnLst>
                                    <p:set>
                                      <p:cBhvr>
                                        <p:cTn id="533" dur="1" fill="hold">
                                          <p:stCondLst>
                                            <p:cond delay="0"/>
                                          </p:stCondLst>
                                        </p:cTn>
                                        <p:tgtEl>
                                          <p:spTgt spid="95"/>
                                        </p:tgtEl>
                                        <p:attrNameLst>
                                          <p:attrName>style.visibility</p:attrName>
                                        </p:attrNameLst>
                                      </p:cBhvr>
                                      <p:to>
                                        <p:strVal val="visible"/>
                                      </p:to>
                                    </p:set>
                                    <p:animEffect transition="in" filter="dissolve">
                                      <p:cBhvr>
                                        <p:cTn id="534" dur="500"/>
                                        <p:tgtEl>
                                          <p:spTgt spid="95"/>
                                        </p:tgtEl>
                                      </p:cBhvr>
                                    </p:animEffect>
                                  </p:childTnLst>
                                </p:cTn>
                              </p:par>
                              <p:par>
                                <p:cTn id="535" presetID="9" presetClass="entr" presetSubtype="0" fill="hold" nodeType="withEffect">
                                  <p:stCondLst>
                                    <p:cond delay="0"/>
                                  </p:stCondLst>
                                  <p:childTnLst>
                                    <p:set>
                                      <p:cBhvr>
                                        <p:cTn id="536" dur="1" fill="hold">
                                          <p:stCondLst>
                                            <p:cond delay="0"/>
                                          </p:stCondLst>
                                        </p:cTn>
                                        <p:tgtEl>
                                          <p:spTgt spid="96"/>
                                        </p:tgtEl>
                                        <p:attrNameLst>
                                          <p:attrName>style.visibility</p:attrName>
                                        </p:attrNameLst>
                                      </p:cBhvr>
                                      <p:to>
                                        <p:strVal val="visible"/>
                                      </p:to>
                                    </p:set>
                                    <p:animEffect transition="in" filter="dissolve">
                                      <p:cBhvr>
                                        <p:cTn id="537" dur="500"/>
                                        <p:tgtEl>
                                          <p:spTgt spid="96"/>
                                        </p:tgtEl>
                                      </p:cBhvr>
                                    </p:animEffect>
                                  </p:childTnLst>
                                </p:cTn>
                              </p:par>
                            </p:childTnLst>
                          </p:cTn>
                        </p:par>
                      </p:childTnLst>
                    </p:cTn>
                  </p:par>
                  <p:par>
                    <p:cTn id="538" fill="hold">
                      <p:stCondLst>
                        <p:cond delay="indefinite"/>
                      </p:stCondLst>
                      <p:childTnLst>
                        <p:par>
                          <p:cTn id="539" fill="hold">
                            <p:stCondLst>
                              <p:cond delay="0"/>
                            </p:stCondLst>
                            <p:childTnLst>
                              <p:par>
                                <p:cTn id="540" presetID="9" presetClass="entr" presetSubtype="0" fill="hold" nodeType="clickEffect">
                                  <p:stCondLst>
                                    <p:cond delay="0"/>
                                  </p:stCondLst>
                                  <p:childTnLst>
                                    <p:set>
                                      <p:cBhvr>
                                        <p:cTn id="541" dur="1" fill="hold">
                                          <p:stCondLst>
                                            <p:cond delay="0"/>
                                          </p:stCondLst>
                                        </p:cTn>
                                        <p:tgtEl>
                                          <p:spTgt spid="72">
                                            <p:txEl>
                                              <p:pRg st="3" end="3"/>
                                            </p:txEl>
                                          </p:spTgt>
                                        </p:tgtEl>
                                        <p:attrNameLst>
                                          <p:attrName>style.visibility</p:attrName>
                                        </p:attrNameLst>
                                      </p:cBhvr>
                                      <p:to>
                                        <p:strVal val="visible"/>
                                      </p:to>
                                    </p:set>
                                    <p:animEffect transition="in" filter="dissolve">
                                      <p:cBhvr>
                                        <p:cTn id="542" dur="500"/>
                                        <p:tgtEl>
                                          <p:spTgt spid="72">
                                            <p:txEl>
                                              <p:pRg st="3" end="3"/>
                                            </p:txEl>
                                          </p:spTgt>
                                        </p:tgtEl>
                                      </p:cBhvr>
                                    </p:animEffect>
                                  </p:childTnLst>
                                </p:cTn>
                              </p:par>
                              <p:par>
                                <p:cTn id="543" presetID="9" presetClass="entr" presetSubtype="0" fill="hold" nodeType="withEffect">
                                  <p:stCondLst>
                                    <p:cond delay="0"/>
                                  </p:stCondLst>
                                  <p:childTnLst>
                                    <p:set>
                                      <p:cBhvr>
                                        <p:cTn id="544" dur="1" fill="hold">
                                          <p:stCondLst>
                                            <p:cond delay="0"/>
                                          </p:stCondLst>
                                        </p:cTn>
                                        <p:tgtEl>
                                          <p:spTgt spid="92">
                                            <p:txEl>
                                              <p:pRg st="6" end="6"/>
                                            </p:txEl>
                                          </p:spTgt>
                                        </p:tgtEl>
                                        <p:attrNameLst>
                                          <p:attrName>style.visibility</p:attrName>
                                        </p:attrNameLst>
                                      </p:cBhvr>
                                      <p:to>
                                        <p:strVal val="visible"/>
                                      </p:to>
                                    </p:set>
                                    <p:animEffect transition="in" filter="dissolve">
                                      <p:cBhvr>
                                        <p:cTn id="545" dur="500"/>
                                        <p:tgtEl>
                                          <p:spTgt spid="92">
                                            <p:txEl>
                                              <p:pRg st="6" end="6"/>
                                            </p:txEl>
                                          </p:spTgt>
                                        </p:tgtEl>
                                      </p:cBhvr>
                                    </p:animEffect>
                                  </p:childTnLst>
                                </p:cTn>
                              </p:par>
                            </p:childTnLst>
                          </p:cTn>
                        </p:par>
                      </p:childTnLst>
                    </p:cTn>
                  </p:par>
                  <p:par>
                    <p:cTn id="546" fill="hold">
                      <p:stCondLst>
                        <p:cond delay="indefinite"/>
                      </p:stCondLst>
                      <p:childTnLst>
                        <p:par>
                          <p:cTn id="547" fill="hold">
                            <p:stCondLst>
                              <p:cond delay="0"/>
                            </p:stCondLst>
                            <p:childTnLst>
                              <p:par>
                                <p:cTn id="548" presetID="9" presetClass="entr" presetSubtype="0" fill="hold" nodeType="clickEffect">
                                  <p:stCondLst>
                                    <p:cond delay="0"/>
                                  </p:stCondLst>
                                  <p:childTnLst>
                                    <p:set>
                                      <p:cBhvr>
                                        <p:cTn id="549" dur="1" fill="hold">
                                          <p:stCondLst>
                                            <p:cond delay="0"/>
                                          </p:stCondLst>
                                        </p:cTn>
                                        <p:tgtEl>
                                          <p:spTgt spid="76"/>
                                        </p:tgtEl>
                                        <p:attrNameLst>
                                          <p:attrName>style.visibility</p:attrName>
                                        </p:attrNameLst>
                                      </p:cBhvr>
                                      <p:to>
                                        <p:strVal val="visible"/>
                                      </p:to>
                                    </p:set>
                                    <p:animEffect transition="in" filter="dissolve">
                                      <p:cBhvr>
                                        <p:cTn id="550" dur="500"/>
                                        <p:tgtEl>
                                          <p:spTgt spid="76"/>
                                        </p:tgtEl>
                                      </p:cBhvr>
                                    </p:animEffect>
                                  </p:childTnLst>
                                </p:cTn>
                              </p:par>
                            </p:childTnLst>
                          </p:cTn>
                        </p:par>
                      </p:childTnLst>
                    </p:cTn>
                  </p:par>
                  <p:par>
                    <p:cTn id="551" fill="hold">
                      <p:stCondLst>
                        <p:cond delay="indefinite"/>
                      </p:stCondLst>
                      <p:childTnLst>
                        <p:par>
                          <p:cTn id="552" fill="hold">
                            <p:stCondLst>
                              <p:cond delay="0"/>
                            </p:stCondLst>
                            <p:childTnLst>
                              <p:par>
                                <p:cTn id="553" presetID="9" presetClass="entr" presetSubtype="0" fill="hold" nodeType="clickEffect">
                                  <p:stCondLst>
                                    <p:cond delay="0"/>
                                  </p:stCondLst>
                                  <p:childTnLst>
                                    <p:set>
                                      <p:cBhvr>
                                        <p:cTn id="554" dur="1" fill="hold">
                                          <p:stCondLst>
                                            <p:cond delay="0"/>
                                          </p:stCondLst>
                                        </p:cTn>
                                        <p:tgtEl>
                                          <p:spTgt spid="86">
                                            <p:txEl>
                                              <p:pRg st="4" end="4"/>
                                            </p:txEl>
                                          </p:spTgt>
                                        </p:tgtEl>
                                        <p:attrNameLst>
                                          <p:attrName>style.visibility</p:attrName>
                                        </p:attrNameLst>
                                      </p:cBhvr>
                                      <p:to>
                                        <p:strVal val="visible"/>
                                      </p:to>
                                    </p:set>
                                    <p:animEffect transition="in" filter="dissolve">
                                      <p:cBhvr>
                                        <p:cTn id="555" dur="500"/>
                                        <p:tgtEl>
                                          <p:spTgt spid="86">
                                            <p:txEl>
                                              <p:pRg st="4" end="4"/>
                                            </p:txEl>
                                          </p:spTgt>
                                        </p:tgtEl>
                                      </p:cBhvr>
                                    </p:animEffect>
                                  </p:childTnLst>
                                </p:cTn>
                              </p:par>
                            </p:childTnLst>
                          </p:cTn>
                        </p:par>
                      </p:childTnLst>
                    </p:cTn>
                  </p:par>
                  <p:par>
                    <p:cTn id="556" fill="hold">
                      <p:stCondLst>
                        <p:cond delay="indefinite"/>
                      </p:stCondLst>
                      <p:childTnLst>
                        <p:par>
                          <p:cTn id="557" fill="hold">
                            <p:stCondLst>
                              <p:cond delay="0"/>
                            </p:stCondLst>
                            <p:childTnLst>
                              <p:par>
                                <p:cTn id="558" presetID="1" presetClass="emph" presetSubtype="2" fill="hold" nodeType="clickEffect">
                                  <p:stCondLst>
                                    <p:cond delay="0"/>
                                  </p:stCondLst>
                                  <p:childTnLst>
                                    <p:animClr clrSpc="rgb" dir="cw">
                                      <p:cBhvr>
                                        <p:cTn id="559" dur="2000" fill="hold"/>
                                        <p:tgtEl>
                                          <p:spTgt spid="21"/>
                                        </p:tgtEl>
                                        <p:attrNameLst>
                                          <p:attrName>fillcolor</p:attrName>
                                        </p:attrNameLst>
                                      </p:cBhvr>
                                      <p:to>
                                        <a:schemeClr val="accent2"/>
                                      </p:to>
                                    </p:animClr>
                                    <p:set>
                                      <p:cBhvr>
                                        <p:cTn id="560" dur="2000" fill="hold"/>
                                        <p:tgtEl>
                                          <p:spTgt spid="21"/>
                                        </p:tgtEl>
                                        <p:attrNameLst>
                                          <p:attrName>fill.type</p:attrName>
                                        </p:attrNameLst>
                                      </p:cBhvr>
                                      <p:to>
                                        <p:strVal val="solid"/>
                                      </p:to>
                                    </p:set>
                                    <p:set>
                                      <p:cBhvr>
                                        <p:cTn id="561" dur="2000" fill="hold"/>
                                        <p:tgtEl>
                                          <p:spTgt spid="21"/>
                                        </p:tgtEl>
                                        <p:attrNameLst>
                                          <p:attrName>fill.on</p:attrName>
                                        </p:attrNameLst>
                                      </p:cBhvr>
                                      <p:to>
                                        <p:strVal val="true"/>
                                      </p:to>
                                    </p:set>
                                  </p:childTnLst>
                                </p:cTn>
                              </p:par>
                            </p:childTnLst>
                          </p:cTn>
                        </p:par>
                      </p:childTnLst>
                    </p:cTn>
                  </p:par>
                  <p:par>
                    <p:cTn id="562" fill="hold">
                      <p:stCondLst>
                        <p:cond delay="indefinite"/>
                      </p:stCondLst>
                      <p:childTnLst>
                        <p:par>
                          <p:cTn id="563" fill="hold">
                            <p:stCondLst>
                              <p:cond delay="0"/>
                            </p:stCondLst>
                            <p:childTnLst>
                              <p:par>
                                <p:cTn id="564" presetID="9" presetClass="entr" presetSubtype="0" fill="hold" nodeType="clickEffect">
                                  <p:stCondLst>
                                    <p:cond delay="0"/>
                                  </p:stCondLst>
                                  <p:childTnLst>
                                    <p:set>
                                      <p:cBhvr>
                                        <p:cTn id="565" dur="1" fill="hold">
                                          <p:stCondLst>
                                            <p:cond delay="0"/>
                                          </p:stCondLst>
                                        </p:cTn>
                                        <p:tgtEl>
                                          <p:spTgt spid="86">
                                            <p:txEl>
                                              <p:pRg st="5" end="5"/>
                                            </p:txEl>
                                          </p:spTgt>
                                        </p:tgtEl>
                                        <p:attrNameLst>
                                          <p:attrName>style.visibility</p:attrName>
                                        </p:attrNameLst>
                                      </p:cBhvr>
                                      <p:to>
                                        <p:strVal val="visible"/>
                                      </p:to>
                                    </p:set>
                                    <p:animEffect transition="in" filter="dissolve">
                                      <p:cBhvr>
                                        <p:cTn id="566" dur="500"/>
                                        <p:tgtEl>
                                          <p:spTgt spid="86">
                                            <p:txEl>
                                              <p:pRg st="5" end="5"/>
                                            </p:txEl>
                                          </p:spTgt>
                                        </p:tgtEl>
                                      </p:cBhvr>
                                    </p:animEffect>
                                  </p:childTnLst>
                                </p:cTn>
                              </p:par>
                            </p:childTnLst>
                          </p:cTn>
                        </p:par>
                      </p:childTnLst>
                    </p:cTn>
                  </p:par>
                  <p:par>
                    <p:cTn id="567" fill="hold">
                      <p:stCondLst>
                        <p:cond delay="indefinite"/>
                      </p:stCondLst>
                      <p:childTnLst>
                        <p:par>
                          <p:cTn id="568" fill="hold">
                            <p:stCondLst>
                              <p:cond delay="0"/>
                            </p:stCondLst>
                            <p:childTnLst>
                              <p:par>
                                <p:cTn id="569" presetID="7" presetClass="emph" presetSubtype="2" fill="hold" nodeType="clickEffect">
                                  <p:stCondLst>
                                    <p:cond delay="0"/>
                                  </p:stCondLst>
                                  <p:childTnLst>
                                    <p:animClr clrSpc="rgb" dir="cw">
                                      <p:cBhvr>
                                        <p:cTn id="570" dur="2000" fill="hold"/>
                                        <p:tgtEl>
                                          <p:spTgt spid="7"/>
                                        </p:tgtEl>
                                        <p:attrNameLst>
                                          <p:attrName>stroke.color</p:attrName>
                                        </p:attrNameLst>
                                      </p:cBhvr>
                                      <p:to>
                                        <a:schemeClr val="accent2"/>
                                      </p:to>
                                    </p:animClr>
                                    <p:set>
                                      <p:cBhvr>
                                        <p:cTn id="571" dur="2000" fill="hold"/>
                                        <p:tgtEl>
                                          <p:spTgt spid="7"/>
                                        </p:tgtEl>
                                        <p:attrNameLst>
                                          <p:attrName>stroke.on</p:attrName>
                                        </p:attrNameLst>
                                      </p:cBhvr>
                                      <p:to>
                                        <p:strVal val="true"/>
                                      </p:to>
                                    </p:set>
                                  </p:childTnLst>
                                </p:cTn>
                              </p:par>
                            </p:childTnLst>
                          </p:cTn>
                        </p:par>
                      </p:childTnLst>
                    </p:cTn>
                  </p:par>
                  <p:par>
                    <p:cTn id="572" fill="hold">
                      <p:stCondLst>
                        <p:cond delay="indefinite"/>
                      </p:stCondLst>
                      <p:childTnLst>
                        <p:par>
                          <p:cTn id="573" fill="hold">
                            <p:stCondLst>
                              <p:cond delay="0"/>
                            </p:stCondLst>
                            <p:childTnLst>
                              <p:par>
                                <p:cTn id="574" presetID="9" presetClass="entr" presetSubtype="0" fill="hold" nodeType="clickEffect">
                                  <p:stCondLst>
                                    <p:cond delay="0"/>
                                  </p:stCondLst>
                                  <p:childTnLst>
                                    <p:set>
                                      <p:cBhvr>
                                        <p:cTn id="575" dur="1" fill="hold">
                                          <p:stCondLst>
                                            <p:cond delay="0"/>
                                          </p:stCondLst>
                                        </p:cTn>
                                        <p:tgtEl>
                                          <p:spTgt spid="86">
                                            <p:txEl>
                                              <p:pRg st="6" end="6"/>
                                            </p:txEl>
                                          </p:spTgt>
                                        </p:tgtEl>
                                        <p:attrNameLst>
                                          <p:attrName>style.visibility</p:attrName>
                                        </p:attrNameLst>
                                      </p:cBhvr>
                                      <p:to>
                                        <p:strVal val="visible"/>
                                      </p:to>
                                    </p:set>
                                    <p:animEffect transition="in" filter="dissolve">
                                      <p:cBhvr>
                                        <p:cTn id="576" dur="500"/>
                                        <p:tgtEl>
                                          <p:spTgt spid="86">
                                            <p:txEl>
                                              <p:pRg st="6" end="6"/>
                                            </p:txEl>
                                          </p:spTgt>
                                        </p:tgtEl>
                                      </p:cBhvr>
                                    </p:animEffect>
                                  </p:childTnLst>
                                </p:cTn>
                              </p:par>
                            </p:childTnLst>
                          </p:cTn>
                        </p:par>
                      </p:childTnLst>
                    </p:cTn>
                  </p:par>
                  <p:par>
                    <p:cTn id="577" fill="hold">
                      <p:stCondLst>
                        <p:cond delay="indefinite"/>
                      </p:stCondLst>
                      <p:childTnLst>
                        <p:par>
                          <p:cTn id="578" fill="hold">
                            <p:stCondLst>
                              <p:cond delay="0"/>
                            </p:stCondLst>
                            <p:childTnLst>
                              <p:par>
                                <p:cTn id="579" presetID="9" presetClass="entr" presetSubtype="0" fill="hold" nodeType="clickEffect">
                                  <p:stCondLst>
                                    <p:cond delay="0"/>
                                  </p:stCondLst>
                                  <p:childTnLst>
                                    <p:set>
                                      <p:cBhvr>
                                        <p:cTn id="580" dur="1" fill="hold">
                                          <p:stCondLst>
                                            <p:cond delay="0"/>
                                          </p:stCondLst>
                                        </p:cTn>
                                        <p:tgtEl>
                                          <p:spTgt spid="79"/>
                                        </p:tgtEl>
                                        <p:attrNameLst>
                                          <p:attrName>style.visibility</p:attrName>
                                        </p:attrNameLst>
                                      </p:cBhvr>
                                      <p:to>
                                        <p:strVal val="visible"/>
                                      </p:to>
                                    </p:set>
                                    <p:animEffect transition="in" filter="dissolve">
                                      <p:cBhvr>
                                        <p:cTn id="581" dur="500"/>
                                        <p:tgtEl>
                                          <p:spTgt spid="79"/>
                                        </p:tgtEl>
                                      </p:cBhvr>
                                    </p:animEffect>
                                  </p:childTnLst>
                                </p:cTn>
                              </p:par>
                            </p:childTnLst>
                          </p:cTn>
                        </p:par>
                      </p:childTnLst>
                    </p:cTn>
                  </p:par>
                  <p:par>
                    <p:cTn id="582" fill="hold">
                      <p:stCondLst>
                        <p:cond delay="indefinite"/>
                      </p:stCondLst>
                      <p:childTnLst>
                        <p:par>
                          <p:cTn id="583" fill="hold">
                            <p:stCondLst>
                              <p:cond delay="0"/>
                            </p:stCondLst>
                            <p:childTnLst>
                              <p:par>
                                <p:cTn id="584" presetID="1" presetClass="emph" presetSubtype="2" fill="hold" nodeType="clickEffect">
                                  <p:stCondLst>
                                    <p:cond delay="0"/>
                                  </p:stCondLst>
                                  <p:childTnLst>
                                    <p:animClr clrSpc="rgb" dir="cw">
                                      <p:cBhvr>
                                        <p:cTn id="585" dur="2000" fill="hold"/>
                                        <p:tgtEl>
                                          <p:spTgt spid="24"/>
                                        </p:tgtEl>
                                        <p:attrNameLst>
                                          <p:attrName>fillcolor</p:attrName>
                                        </p:attrNameLst>
                                      </p:cBhvr>
                                      <p:to>
                                        <a:schemeClr val="accent2"/>
                                      </p:to>
                                    </p:animClr>
                                    <p:set>
                                      <p:cBhvr>
                                        <p:cTn id="586" dur="2000" fill="hold"/>
                                        <p:tgtEl>
                                          <p:spTgt spid="24"/>
                                        </p:tgtEl>
                                        <p:attrNameLst>
                                          <p:attrName>fill.type</p:attrName>
                                        </p:attrNameLst>
                                      </p:cBhvr>
                                      <p:to>
                                        <p:strVal val="solid"/>
                                      </p:to>
                                    </p:set>
                                    <p:set>
                                      <p:cBhvr>
                                        <p:cTn id="587" dur="2000" fill="hold"/>
                                        <p:tgtEl>
                                          <p:spTgt spid="24"/>
                                        </p:tgtEl>
                                        <p:attrNameLst>
                                          <p:attrName>fill.on</p:attrName>
                                        </p:attrNameLst>
                                      </p:cBhvr>
                                      <p:to>
                                        <p:strVal val="true"/>
                                      </p:to>
                                    </p:set>
                                  </p:childTnLst>
                                </p:cTn>
                              </p:par>
                            </p:childTnLst>
                          </p:cTn>
                        </p:par>
                      </p:childTnLst>
                    </p:cTn>
                  </p:par>
                  <p:par>
                    <p:cTn id="588" fill="hold">
                      <p:stCondLst>
                        <p:cond delay="indefinite"/>
                      </p:stCondLst>
                      <p:childTnLst>
                        <p:par>
                          <p:cTn id="589" fill="hold">
                            <p:stCondLst>
                              <p:cond delay="0"/>
                            </p:stCondLst>
                            <p:childTnLst>
                              <p:par>
                                <p:cTn id="590" presetID="9" presetClass="entr" presetSubtype="0" fill="hold" nodeType="clickEffect">
                                  <p:stCondLst>
                                    <p:cond delay="0"/>
                                  </p:stCondLst>
                                  <p:childTnLst>
                                    <p:set>
                                      <p:cBhvr>
                                        <p:cTn id="591" dur="1" fill="hold">
                                          <p:stCondLst>
                                            <p:cond delay="0"/>
                                          </p:stCondLst>
                                        </p:cTn>
                                        <p:tgtEl>
                                          <p:spTgt spid="86">
                                            <p:txEl>
                                              <p:pRg st="7" end="7"/>
                                            </p:txEl>
                                          </p:spTgt>
                                        </p:tgtEl>
                                        <p:attrNameLst>
                                          <p:attrName>style.visibility</p:attrName>
                                        </p:attrNameLst>
                                      </p:cBhvr>
                                      <p:to>
                                        <p:strVal val="visible"/>
                                      </p:to>
                                    </p:set>
                                    <p:animEffect transition="in" filter="dissolve">
                                      <p:cBhvr>
                                        <p:cTn id="592" dur="500"/>
                                        <p:tgtEl>
                                          <p:spTgt spid="86">
                                            <p:txEl>
                                              <p:pRg st="7" end="7"/>
                                            </p:txEl>
                                          </p:spTgt>
                                        </p:tgtEl>
                                      </p:cBhvr>
                                    </p:animEffect>
                                  </p:childTnLst>
                                </p:cTn>
                              </p:par>
                            </p:childTnLst>
                          </p:cTn>
                        </p:par>
                      </p:childTnLst>
                    </p:cTn>
                  </p:par>
                  <p:par>
                    <p:cTn id="593" fill="hold">
                      <p:stCondLst>
                        <p:cond delay="indefinite"/>
                      </p:stCondLst>
                      <p:childTnLst>
                        <p:par>
                          <p:cTn id="594" fill="hold">
                            <p:stCondLst>
                              <p:cond delay="0"/>
                            </p:stCondLst>
                            <p:childTnLst>
                              <p:par>
                                <p:cTn id="595" presetID="7" presetClass="emph" presetSubtype="2" fill="hold" nodeType="clickEffect">
                                  <p:stCondLst>
                                    <p:cond delay="0"/>
                                  </p:stCondLst>
                                  <p:childTnLst>
                                    <p:animClr clrSpc="rgb" dir="cw">
                                      <p:cBhvr>
                                        <p:cTn id="596" dur="2000" fill="hold"/>
                                        <p:tgtEl>
                                          <p:spTgt spid="19"/>
                                        </p:tgtEl>
                                        <p:attrNameLst>
                                          <p:attrName>stroke.color</p:attrName>
                                        </p:attrNameLst>
                                      </p:cBhvr>
                                      <p:to>
                                        <a:schemeClr val="tx1"/>
                                      </p:to>
                                    </p:animClr>
                                    <p:set>
                                      <p:cBhvr>
                                        <p:cTn id="597" dur="2000" fill="hold"/>
                                        <p:tgtEl>
                                          <p:spTgt spid="19"/>
                                        </p:tgtEl>
                                        <p:attrNameLst>
                                          <p:attrName>stroke.on</p:attrName>
                                        </p:attrNameLst>
                                      </p:cBhvr>
                                      <p:to>
                                        <p:strVal val="true"/>
                                      </p:to>
                                    </p:set>
                                  </p:childTnLst>
                                </p:cTn>
                              </p:par>
                              <p:par>
                                <p:cTn id="598" presetID="7" presetClass="emph" presetSubtype="2" fill="hold" nodeType="withEffect">
                                  <p:stCondLst>
                                    <p:cond delay="0"/>
                                  </p:stCondLst>
                                  <p:childTnLst>
                                    <p:animClr clrSpc="rgb" dir="cw">
                                      <p:cBhvr>
                                        <p:cTn id="599" dur="2000" fill="hold"/>
                                        <p:tgtEl>
                                          <p:spTgt spid="17"/>
                                        </p:tgtEl>
                                        <p:attrNameLst>
                                          <p:attrName>stroke.color</p:attrName>
                                        </p:attrNameLst>
                                      </p:cBhvr>
                                      <p:to>
                                        <a:schemeClr val="tx1"/>
                                      </p:to>
                                    </p:animClr>
                                    <p:set>
                                      <p:cBhvr>
                                        <p:cTn id="600" dur="2000" fill="hold"/>
                                        <p:tgtEl>
                                          <p:spTgt spid="17"/>
                                        </p:tgtEl>
                                        <p:attrNameLst>
                                          <p:attrName>stroke.on</p:attrName>
                                        </p:attrNameLst>
                                      </p:cBhvr>
                                      <p:to>
                                        <p:strVal val="true"/>
                                      </p:to>
                                    </p:set>
                                  </p:childTnLst>
                                </p:cTn>
                              </p:par>
                              <p:par>
                                <p:cTn id="601" presetID="7" presetClass="emph" presetSubtype="2" fill="hold" nodeType="withEffect">
                                  <p:stCondLst>
                                    <p:cond delay="0"/>
                                  </p:stCondLst>
                                  <p:childTnLst>
                                    <p:animClr clrSpc="rgb" dir="cw">
                                      <p:cBhvr>
                                        <p:cTn id="602" dur="2000" fill="hold"/>
                                        <p:tgtEl>
                                          <p:spTgt spid="10"/>
                                        </p:tgtEl>
                                        <p:attrNameLst>
                                          <p:attrName>stroke.color</p:attrName>
                                        </p:attrNameLst>
                                      </p:cBhvr>
                                      <p:to>
                                        <a:schemeClr val="tx1"/>
                                      </p:to>
                                    </p:animClr>
                                    <p:set>
                                      <p:cBhvr>
                                        <p:cTn id="603" dur="2000" fill="hold"/>
                                        <p:tgtEl>
                                          <p:spTgt spid="10"/>
                                        </p:tgtEl>
                                        <p:attrNameLst>
                                          <p:attrName>stroke.on</p:attrName>
                                        </p:attrNameLst>
                                      </p:cBhvr>
                                      <p:to>
                                        <p:strVal val="true"/>
                                      </p:to>
                                    </p:set>
                                  </p:childTnLst>
                                </p:cTn>
                              </p:par>
                              <p:par>
                                <p:cTn id="604" presetID="7" presetClass="emph" presetSubtype="2" fill="hold" nodeType="withEffect">
                                  <p:stCondLst>
                                    <p:cond delay="0"/>
                                  </p:stCondLst>
                                  <p:childTnLst>
                                    <p:animClr clrSpc="rgb" dir="cw">
                                      <p:cBhvr>
                                        <p:cTn id="605" dur="2000" fill="hold"/>
                                        <p:tgtEl>
                                          <p:spTgt spid="16"/>
                                        </p:tgtEl>
                                        <p:attrNameLst>
                                          <p:attrName>stroke.color</p:attrName>
                                        </p:attrNameLst>
                                      </p:cBhvr>
                                      <p:to>
                                        <a:schemeClr val="tx1"/>
                                      </p:to>
                                    </p:animClr>
                                    <p:set>
                                      <p:cBhvr>
                                        <p:cTn id="606" dur="2000" fill="hold"/>
                                        <p:tgtEl>
                                          <p:spTgt spid="16"/>
                                        </p:tgtEl>
                                        <p:attrNameLst>
                                          <p:attrName>stroke.on</p:attrName>
                                        </p:attrNameLst>
                                      </p:cBhvr>
                                      <p:to>
                                        <p:strVal val="true"/>
                                      </p:to>
                                    </p:set>
                                  </p:childTnLst>
                                </p:cTn>
                              </p:par>
                              <p:par>
                                <p:cTn id="607" presetID="7" presetClass="emph" presetSubtype="2" fill="hold" nodeType="withEffect">
                                  <p:stCondLst>
                                    <p:cond delay="0"/>
                                  </p:stCondLst>
                                  <p:childTnLst>
                                    <p:animClr clrSpc="rgb" dir="cw">
                                      <p:cBhvr>
                                        <p:cTn id="608" dur="2000" fill="hold"/>
                                        <p:tgtEl>
                                          <p:spTgt spid="8"/>
                                        </p:tgtEl>
                                        <p:attrNameLst>
                                          <p:attrName>stroke.color</p:attrName>
                                        </p:attrNameLst>
                                      </p:cBhvr>
                                      <p:to>
                                        <a:schemeClr val="tx1"/>
                                      </p:to>
                                    </p:animClr>
                                    <p:set>
                                      <p:cBhvr>
                                        <p:cTn id="609" dur="2000" fill="hold"/>
                                        <p:tgtEl>
                                          <p:spTgt spid="8"/>
                                        </p:tgtEl>
                                        <p:attrNameLst>
                                          <p:attrName>stroke.on</p:attrName>
                                        </p:attrNameLst>
                                      </p:cBhvr>
                                      <p:to>
                                        <p:strVal val="true"/>
                                      </p:to>
                                    </p:set>
                                  </p:childTnLst>
                                </p:cTn>
                              </p:par>
                              <p:par>
                                <p:cTn id="610" presetID="7" presetClass="emph" presetSubtype="2" fill="hold" nodeType="withEffect">
                                  <p:stCondLst>
                                    <p:cond delay="0"/>
                                  </p:stCondLst>
                                  <p:childTnLst>
                                    <p:animClr clrSpc="rgb" dir="cw">
                                      <p:cBhvr>
                                        <p:cTn id="611" dur="2000" fill="hold"/>
                                        <p:tgtEl>
                                          <p:spTgt spid="27"/>
                                        </p:tgtEl>
                                        <p:attrNameLst>
                                          <p:attrName>stroke.color</p:attrName>
                                        </p:attrNameLst>
                                      </p:cBhvr>
                                      <p:to>
                                        <a:schemeClr val="tx1"/>
                                      </p:to>
                                    </p:animClr>
                                    <p:set>
                                      <p:cBhvr>
                                        <p:cTn id="612" dur="2000" fill="hold"/>
                                        <p:tgtEl>
                                          <p:spTgt spid="27"/>
                                        </p:tgtEl>
                                        <p:attrNameLst>
                                          <p:attrName>stroke.on</p:attrName>
                                        </p:attrNameLst>
                                      </p:cBhvr>
                                      <p:to>
                                        <p:strVal val="true"/>
                                      </p:to>
                                    </p:set>
                                  </p:childTnLst>
                                </p:cTn>
                              </p:par>
                              <p:par>
                                <p:cTn id="613" presetID="7" presetClass="emph" presetSubtype="2" fill="hold" nodeType="withEffect">
                                  <p:stCondLst>
                                    <p:cond delay="0"/>
                                  </p:stCondLst>
                                  <p:childTnLst>
                                    <p:animClr clrSpc="rgb" dir="cw">
                                      <p:cBhvr>
                                        <p:cTn id="614" dur="2000" fill="hold"/>
                                        <p:tgtEl>
                                          <p:spTgt spid="28"/>
                                        </p:tgtEl>
                                        <p:attrNameLst>
                                          <p:attrName>stroke.color</p:attrName>
                                        </p:attrNameLst>
                                      </p:cBhvr>
                                      <p:to>
                                        <a:schemeClr val="tx1"/>
                                      </p:to>
                                    </p:animClr>
                                    <p:set>
                                      <p:cBhvr>
                                        <p:cTn id="615" dur="2000" fill="hold"/>
                                        <p:tgtEl>
                                          <p:spTgt spid="28"/>
                                        </p:tgtEl>
                                        <p:attrNameLst>
                                          <p:attrName>stroke.on</p:attrName>
                                        </p:attrNameLst>
                                      </p:cBhvr>
                                      <p:to>
                                        <p:strVal val="true"/>
                                      </p:to>
                                    </p:set>
                                  </p:childTnLst>
                                </p:cTn>
                              </p:par>
                              <p:par>
                                <p:cTn id="616" presetID="7" presetClass="emph" presetSubtype="2" fill="hold" nodeType="withEffect">
                                  <p:stCondLst>
                                    <p:cond delay="0"/>
                                  </p:stCondLst>
                                  <p:childTnLst>
                                    <p:animClr clrSpc="rgb" dir="cw">
                                      <p:cBhvr>
                                        <p:cTn id="617" dur="2000" fill="hold"/>
                                        <p:tgtEl>
                                          <p:spTgt spid="9"/>
                                        </p:tgtEl>
                                        <p:attrNameLst>
                                          <p:attrName>stroke.color</p:attrName>
                                        </p:attrNameLst>
                                      </p:cBhvr>
                                      <p:to>
                                        <a:srgbClr val="9C9C9C"/>
                                      </p:to>
                                    </p:animClr>
                                    <p:set>
                                      <p:cBhvr>
                                        <p:cTn id="618" dur="2000" fill="hold"/>
                                        <p:tgtEl>
                                          <p:spTgt spid="9"/>
                                        </p:tgtEl>
                                        <p:attrNameLst>
                                          <p:attrName>stroke.on</p:attrName>
                                        </p:attrNameLst>
                                      </p:cBhvr>
                                      <p:to>
                                        <p:strVal val="true"/>
                                      </p:to>
                                    </p:set>
                                  </p:childTnLst>
                                </p:cTn>
                              </p:par>
                              <p:par>
                                <p:cTn id="619" presetID="7" presetClass="emph" presetSubtype="2" fill="hold" nodeType="withEffect">
                                  <p:stCondLst>
                                    <p:cond delay="0"/>
                                  </p:stCondLst>
                                  <p:childTnLst>
                                    <p:animClr clrSpc="rgb" dir="cw">
                                      <p:cBhvr>
                                        <p:cTn id="620" dur="2000" fill="hold"/>
                                        <p:tgtEl>
                                          <p:spTgt spid="6"/>
                                        </p:tgtEl>
                                        <p:attrNameLst>
                                          <p:attrName>stroke.color</p:attrName>
                                        </p:attrNameLst>
                                      </p:cBhvr>
                                      <p:to>
                                        <a:srgbClr val="9C9C9C"/>
                                      </p:to>
                                    </p:animClr>
                                    <p:set>
                                      <p:cBhvr>
                                        <p:cTn id="621" dur="2000" fill="hold"/>
                                        <p:tgtEl>
                                          <p:spTgt spid="6"/>
                                        </p:tgtEl>
                                        <p:attrNameLst>
                                          <p:attrName>stroke.on</p:attrName>
                                        </p:attrNameLst>
                                      </p:cBhvr>
                                      <p:to>
                                        <p:strVal val="true"/>
                                      </p:to>
                                    </p:set>
                                  </p:childTnLst>
                                </p:cTn>
                              </p:par>
                              <p:par>
                                <p:cTn id="622" presetID="7" presetClass="emph" presetSubtype="2" fill="hold" nodeType="withEffect">
                                  <p:stCondLst>
                                    <p:cond delay="0"/>
                                  </p:stCondLst>
                                  <p:childTnLst>
                                    <p:animClr clrSpc="rgb" dir="cw">
                                      <p:cBhvr>
                                        <p:cTn id="623" dur="2000" fill="hold"/>
                                        <p:tgtEl>
                                          <p:spTgt spid="11"/>
                                        </p:tgtEl>
                                        <p:attrNameLst>
                                          <p:attrName>stroke.color</p:attrName>
                                        </p:attrNameLst>
                                      </p:cBhvr>
                                      <p:to>
                                        <a:srgbClr val="9C9C9C"/>
                                      </p:to>
                                    </p:animClr>
                                    <p:set>
                                      <p:cBhvr>
                                        <p:cTn id="624" dur="2000" fill="hold"/>
                                        <p:tgtEl>
                                          <p:spTgt spid="11"/>
                                        </p:tgtEl>
                                        <p:attrNameLst>
                                          <p:attrName>stroke.on</p:attrName>
                                        </p:attrNameLst>
                                      </p:cBhvr>
                                      <p:to>
                                        <p:strVal val="true"/>
                                      </p:to>
                                    </p:set>
                                  </p:childTnLst>
                                </p:cTn>
                              </p:par>
                              <p:par>
                                <p:cTn id="625" presetID="7" presetClass="emph" presetSubtype="2" fill="hold" nodeType="withEffect">
                                  <p:stCondLst>
                                    <p:cond delay="0"/>
                                  </p:stCondLst>
                                  <p:childTnLst>
                                    <p:animClr clrSpc="rgb" dir="cw">
                                      <p:cBhvr>
                                        <p:cTn id="626" dur="2000" fill="hold"/>
                                        <p:tgtEl>
                                          <p:spTgt spid="18"/>
                                        </p:tgtEl>
                                        <p:attrNameLst>
                                          <p:attrName>stroke.color</p:attrName>
                                        </p:attrNameLst>
                                      </p:cBhvr>
                                      <p:to>
                                        <a:srgbClr val="9C9C9C"/>
                                      </p:to>
                                    </p:animClr>
                                    <p:set>
                                      <p:cBhvr>
                                        <p:cTn id="627" dur="2000" fill="hold"/>
                                        <p:tgtEl>
                                          <p:spTgt spid="18"/>
                                        </p:tgtEl>
                                        <p:attrNameLst>
                                          <p:attrName>stroke.on</p:attrName>
                                        </p:attrNameLst>
                                      </p:cBhvr>
                                      <p:to>
                                        <p:strVal val="true"/>
                                      </p:to>
                                    </p:set>
                                  </p:childTnLst>
                                </p:cTn>
                              </p:par>
                              <p:par>
                                <p:cTn id="628" presetID="7" presetClass="emph" presetSubtype="2" fill="hold" nodeType="withEffect">
                                  <p:stCondLst>
                                    <p:cond delay="0"/>
                                  </p:stCondLst>
                                  <p:childTnLst>
                                    <p:animClr clrSpc="rgb" dir="cw">
                                      <p:cBhvr>
                                        <p:cTn id="629" dur="2000" fill="hold"/>
                                        <p:tgtEl>
                                          <p:spTgt spid="12"/>
                                        </p:tgtEl>
                                        <p:attrNameLst>
                                          <p:attrName>stroke.color</p:attrName>
                                        </p:attrNameLst>
                                      </p:cBhvr>
                                      <p:to>
                                        <a:srgbClr val="9C9C9C"/>
                                      </p:to>
                                    </p:animClr>
                                    <p:set>
                                      <p:cBhvr>
                                        <p:cTn id="630" dur="2000" fill="hold"/>
                                        <p:tgtEl>
                                          <p:spTgt spid="12"/>
                                        </p:tgtEl>
                                        <p:attrNameLst>
                                          <p:attrName>stroke.on</p:attrName>
                                        </p:attrNameLst>
                                      </p:cBhvr>
                                      <p:to>
                                        <p:strVal val="true"/>
                                      </p:to>
                                    </p:set>
                                  </p:childTnLst>
                                </p:cTn>
                              </p:par>
                              <p:par>
                                <p:cTn id="631" presetID="7" presetClass="emph" presetSubtype="2" fill="hold" nodeType="withEffect">
                                  <p:stCondLst>
                                    <p:cond delay="0"/>
                                  </p:stCondLst>
                                  <p:childTnLst>
                                    <p:animClr clrSpc="rgb" dir="cw">
                                      <p:cBhvr>
                                        <p:cTn id="632" dur="2000" fill="hold"/>
                                        <p:tgtEl>
                                          <p:spTgt spid="13"/>
                                        </p:tgtEl>
                                        <p:attrNameLst>
                                          <p:attrName>stroke.color</p:attrName>
                                        </p:attrNameLst>
                                      </p:cBhvr>
                                      <p:to>
                                        <a:srgbClr val="9C9C9C"/>
                                      </p:to>
                                    </p:animClr>
                                    <p:set>
                                      <p:cBhvr>
                                        <p:cTn id="633" dur="2000" fill="hold"/>
                                        <p:tgtEl>
                                          <p:spTgt spid="13"/>
                                        </p:tgtEl>
                                        <p:attrNameLst>
                                          <p:attrName>stroke.on</p:attrName>
                                        </p:attrNameLst>
                                      </p:cBhvr>
                                      <p:to>
                                        <p:strVal val="true"/>
                                      </p:to>
                                    </p:set>
                                  </p:childTnLst>
                                </p:cTn>
                              </p:par>
                              <p:par>
                                <p:cTn id="634" presetID="7" presetClass="emph" presetSubtype="2" fill="hold" nodeType="withEffect">
                                  <p:stCondLst>
                                    <p:cond delay="0"/>
                                  </p:stCondLst>
                                  <p:childTnLst>
                                    <p:animClr clrSpc="rgb" dir="cw">
                                      <p:cBhvr>
                                        <p:cTn id="635" dur="2000" fill="hold"/>
                                        <p:tgtEl>
                                          <p:spTgt spid="15"/>
                                        </p:tgtEl>
                                        <p:attrNameLst>
                                          <p:attrName>stroke.color</p:attrName>
                                        </p:attrNameLst>
                                      </p:cBhvr>
                                      <p:to>
                                        <a:srgbClr val="9C9C9C"/>
                                      </p:to>
                                    </p:animClr>
                                    <p:set>
                                      <p:cBhvr>
                                        <p:cTn id="636" dur="2000" fill="hold"/>
                                        <p:tgtEl>
                                          <p:spTgt spid="15"/>
                                        </p:tgtEl>
                                        <p:attrNameLst>
                                          <p:attrName>stroke.on</p:attrName>
                                        </p:attrNameLst>
                                      </p:cBhvr>
                                      <p:to>
                                        <p:strVal val="true"/>
                                      </p:to>
                                    </p:set>
                                  </p:childTnLst>
                                </p:cTn>
                              </p:par>
                              <p:par>
                                <p:cTn id="637" presetID="7" presetClass="emph" presetSubtype="2" fill="hold" nodeType="withEffect">
                                  <p:stCondLst>
                                    <p:cond delay="0"/>
                                  </p:stCondLst>
                                  <p:childTnLst>
                                    <p:animClr clrSpc="rgb" dir="cw">
                                      <p:cBhvr>
                                        <p:cTn id="638" dur="2000" fill="hold"/>
                                        <p:tgtEl>
                                          <p:spTgt spid="14"/>
                                        </p:tgtEl>
                                        <p:attrNameLst>
                                          <p:attrName>stroke.color</p:attrName>
                                        </p:attrNameLst>
                                      </p:cBhvr>
                                      <p:to>
                                        <a:srgbClr val="9C9C9C"/>
                                      </p:to>
                                    </p:animClr>
                                    <p:set>
                                      <p:cBhvr>
                                        <p:cTn id="639" dur="2000" fill="hold"/>
                                        <p:tgtEl>
                                          <p:spTgt spid="14"/>
                                        </p:tgtEl>
                                        <p:attrNameLst>
                                          <p:attrName>stroke.on</p:attrName>
                                        </p:attrNameLst>
                                      </p:cBhvr>
                                      <p:to>
                                        <p:strVal val="true"/>
                                      </p:to>
                                    </p:set>
                                  </p:childTnLst>
                                </p:cTn>
                              </p:par>
                              <p:par>
                                <p:cTn id="640" presetID="7" presetClass="emph" presetSubtype="2" fill="hold" nodeType="withEffect">
                                  <p:stCondLst>
                                    <p:cond delay="0"/>
                                  </p:stCondLst>
                                  <p:childTnLst>
                                    <p:animClr clrSpc="rgb" dir="cw">
                                      <p:cBhvr>
                                        <p:cTn id="641" dur="2000" fill="hold"/>
                                        <p:tgtEl>
                                          <p:spTgt spid="7"/>
                                        </p:tgtEl>
                                        <p:attrNameLst>
                                          <p:attrName>stroke.color</p:attrName>
                                        </p:attrNameLst>
                                      </p:cBhvr>
                                      <p:to>
                                        <a:srgbClr val="9C9C9C"/>
                                      </p:to>
                                    </p:animClr>
                                    <p:set>
                                      <p:cBhvr>
                                        <p:cTn id="642" dur="2000" fill="hold"/>
                                        <p:tgtEl>
                                          <p:spTgt spid="7"/>
                                        </p:tgtEl>
                                        <p:attrNameLst>
                                          <p:attrName>stroke.on</p:attrName>
                                        </p:attrNameLst>
                                      </p:cBhvr>
                                      <p:to>
                                        <p:strVal val="true"/>
                                      </p:to>
                                    </p:set>
                                  </p:childTnLst>
                                </p:cTn>
                              </p:par>
                            </p:childTnLst>
                          </p:cTn>
                        </p:par>
                      </p:childTnLst>
                    </p:cTn>
                  </p:par>
                  <p:par>
                    <p:cTn id="643" fill="hold">
                      <p:stCondLst>
                        <p:cond delay="indefinite"/>
                      </p:stCondLst>
                      <p:childTnLst>
                        <p:par>
                          <p:cTn id="644" fill="hold">
                            <p:stCondLst>
                              <p:cond delay="0"/>
                            </p:stCondLst>
                            <p:childTnLst>
                              <p:par>
                                <p:cTn id="645" presetID="1" presetClass="entr" presetSubtype="0" fill="hold" nodeType="clickEffect">
                                  <p:stCondLst>
                                    <p:cond delay="0"/>
                                  </p:stCondLst>
                                  <p:childTnLst>
                                    <p:set>
                                      <p:cBhvr>
                                        <p:cTn id="646"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P spid="21" grpId="0" animBg="1"/>
      <p:bldP spid="22" grpId="0" animBg="1"/>
      <p:bldP spid="23" grpId="0" animBg="1"/>
      <p:bldP spid="24" grpId="0" animBg="1"/>
      <p:bldP spid="25" grpId="0" animBg="1"/>
      <p:bldP spid="26"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6" grpId="0"/>
      <p:bldP spid="47" grpId="0"/>
      <p:bldP spid="49" grpId="0"/>
      <p:bldP spid="50" grpId="0"/>
      <p:bldP spid="51" grpId="0"/>
      <p:bldP spid="5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BCF105C-92BF-0DB0-0F62-9B3523A8DD67}"/>
                  </a:ext>
                </a:extLst>
              </p:cNvPr>
              <p:cNvSpPr>
                <a:spLocks noGrp="1"/>
              </p:cNvSpPr>
              <p:nvPr>
                <p:ph idx="1"/>
              </p:nvPr>
            </p:nvSpPr>
            <p:spPr>
              <a:xfrm>
                <a:off x="575239" y="1412110"/>
                <a:ext cx="11187000" cy="5333923"/>
              </a:xfrm>
            </p:spPr>
            <p:txBody>
              <a:bodyPr>
                <a:normAutofit fontScale="92500" lnSpcReduction="10000"/>
              </a:bodyPr>
              <a:lstStyle/>
              <a:p>
                <a:r>
                  <a:rPr lang="en-GB" dirty="0">
                    <a:latin typeface="Quattrocento Sans" panose="020B0502050000020003" pitchFamily="34" charset="0"/>
                  </a:rPr>
                  <a:t>Suppose that a graph is a Directed Acyclic Graph (DAG), i.e., it has no directed cycles. It is easier and faster to find shortest paths than in a general digraph.</a:t>
                </a:r>
              </a:p>
              <a:p>
                <a:r>
                  <a:rPr lang="en-GB" dirty="0">
                    <a:latin typeface="Quattrocento Sans" panose="020B0502050000020003" pitchFamily="34" charset="0"/>
                  </a:rPr>
                  <a:t>Idea: Consider nodes in topological order. Relax all outgoing edges from that node</a:t>
                </a:r>
              </a:p>
              <a:p>
                <a:endParaRPr lang="en-GB" sz="1900" i="1" dirty="0">
                  <a:solidFill>
                    <a:srgbClr val="273239"/>
                  </a:solidFill>
                  <a:latin typeface="Nunito" pitchFamily="2" charset="0"/>
                </a:endParaRPr>
              </a:p>
              <a:p>
                <a:r>
                  <a:rPr lang="en-GB" sz="2100" i="1" dirty="0">
                    <a:solidFill>
                      <a:srgbClr val="273239"/>
                    </a:solidFill>
                    <a:latin typeface="Nunito" pitchFamily="2" charset="0"/>
                  </a:rPr>
                  <a:t>Initialize </a:t>
                </a:r>
                <a:r>
                  <a:rPr lang="en-GB" sz="2100" i="1" dirty="0" err="1">
                    <a:solidFill>
                      <a:srgbClr val="273239"/>
                    </a:solidFill>
                    <a:latin typeface="Nunito" pitchFamily="2" charset="0"/>
                  </a:rPr>
                  <a:t>dist</a:t>
                </a:r>
                <a:r>
                  <a:rPr lang="en-GB" sz="2100" i="1" dirty="0">
                    <a:solidFill>
                      <a:srgbClr val="273239"/>
                    </a:solidFill>
                    <a:latin typeface="Nunito" pitchFamily="2" charset="0"/>
                  </a:rPr>
                  <a:t>[] = {</a:t>
                </a:r>
                <a14:m>
                  <m:oMath xmlns:m="http://schemas.openxmlformats.org/officeDocument/2006/math">
                    <m:r>
                      <a:rPr lang="en-GB" sz="2100" i="1" dirty="0">
                        <a:solidFill>
                          <a:srgbClr val="273239"/>
                        </a:solidFill>
                        <a:latin typeface="Cambria Math" panose="02040503050406030204" pitchFamily="18" charset="0"/>
                      </a:rPr>
                      <m:t>∞</m:t>
                    </m:r>
                  </m:oMath>
                </a14:m>
                <a:r>
                  <a:rPr lang="en-GB" sz="2100" i="1" dirty="0">
                    <a:solidFill>
                      <a:srgbClr val="273239"/>
                    </a:solidFill>
                    <a:latin typeface="Nunito" pitchFamily="2" charset="0"/>
                  </a:rPr>
                  <a:t>,</a:t>
                </a:r>
                <a14:m>
                  <m:oMath xmlns:m="http://schemas.openxmlformats.org/officeDocument/2006/math">
                    <m:r>
                      <a:rPr lang="en-GB" sz="2100" i="1" dirty="0">
                        <a:solidFill>
                          <a:srgbClr val="273239"/>
                        </a:solidFill>
                        <a:latin typeface="Cambria Math" panose="02040503050406030204" pitchFamily="18" charset="0"/>
                      </a:rPr>
                      <m:t>∞</m:t>
                    </m:r>
                  </m:oMath>
                </a14:m>
                <a:r>
                  <a:rPr lang="en-GB" sz="2100" i="1" dirty="0">
                    <a:solidFill>
                      <a:srgbClr val="273239"/>
                    </a:solidFill>
                    <a:latin typeface="Nunito" pitchFamily="2" charset="0"/>
                  </a:rPr>
                  <a:t>, ….} and </a:t>
                </a:r>
                <a:r>
                  <a:rPr lang="en-GB" sz="2100" i="1" dirty="0" err="1">
                    <a:solidFill>
                      <a:srgbClr val="273239"/>
                    </a:solidFill>
                    <a:latin typeface="Nunito" pitchFamily="2" charset="0"/>
                  </a:rPr>
                  <a:t>dist</a:t>
                </a:r>
                <a:r>
                  <a:rPr lang="en-GB" sz="2100" i="1" dirty="0">
                    <a:solidFill>
                      <a:srgbClr val="273239"/>
                    </a:solidFill>
                    <a:latin typeface="Nunito" pitchFamily="2" charset="0"/>
                  </a:rPr>
                  <a:t>[s] = 0 where s is the source node. </a:t>
                </a:r>
              </a:p>
              <a:p>
                <a:r>
                  <a:rPr lang="en-GB" sz="2100" i="1" dirty="0">
                    <a:solidFill>
                      <a:srgbClr val="273239"/>
                    </a:solidFill>
                    <a:latin typeface="Nunito" pitchFamily="2" charset="0"/>
                  </a:rPr>
                  <a:t>Create a topological order of all nodes. </a:t>
                </a:r>
              </a:p>
              <a:p>
                <a:r>
                  <a:rPr lang="en-GB" sz="2100" i="1" dirty="0">
                    <a:solidFill>
                      <a:srgbClr val="273239"/>
                    </a:solidFill>
                    <a:latin typeface="Nunito" pitchFamily="2" charset="0"/>
                  </a:rPr>
                  <a:t>For every node u in topological order </a:t>
                </a:r>
              </a:p>
              <a:p>
                <a:pPr marL="0" indent="0">
                  <a:buNone/>
                </a:pPr>
                <a:r>
                  <a:rPr lang="en-GB" sz="2100" i="1" dirty="0">
                    <a:solidFill>
                      <a:srgbClr val="273239"/>
                    </a:solidFill>
                    <a:latin typeface="Nunito" pitchFamily="2" charset="0"/>
                  </a:rPr>
                  <a:t>		For every adjacent node v of u </a:t>
                </a:r>
              </a:p>
              <a:p>
                <a:pPr marL="0" indent="0">
                  <a:buNone/>
                </a:pPr>
                <a:r>
                  <a:rPr lang="en-GB" sz="2100" i="1" dirty="0">
                    <a:solidFill>
                      <a:srgbClr val="273239"/>
                    </a:solidFill>
                    <a:latin typeface="Nunito" pitchFamily="2" charset="0"/>
                  </a:rPr>
                  <a:t>			if (</a:t>
                </a:r>
                <a:r>
                  <a:rPr lang="en-GB" sz="2100" i="1" dirty="0" err="1">
                    <a:solidFill>
                      <a:srgbClr val="273239"/>
                    </a:solidFill>
                    <a:latin typeface="Nunito" pitchFamily="2" charset="0"/>
                  </a:rPr>
                  <a:t>dist</a:t>
                </a:r>
                <a:r>
                  <a:rPr lang="en-GB" sz="2100" i="1" dirty="0">
                    <a:solidFill>
                      <a:srgbClr val="273239"/>
                    </a:solidFill>
                    <a:latin typeface="Nunito" pitchFamily="2" charset="0"/>
                  </a:rPr>
                  <a:t>[v] &gt; </a:t>
                </a:r>
                <a:r>
                  <a:rPr lang="en-GB" sz="2100" i="1" dirty="0" err="1">
                    <a:solidFill>
                      <a:srgbClr val="273239"/>
                    </a:solidFill>
                    <a:latin typeface="Nunito" pitchFamily="2" charset="0"/>
                  </a:rPr>
                  <a:t>dist</a:t>
                </a:r>
                <a:r>
                  <a:rPr lang="en-GB" sz="2100" i="1" dirty="0">
                    <a:solidFill>
                      <a:srgbClr val="273239"/>
                    </a:solidFill>
                    <a:latin typeface="Nunito" pitchFamily="2" charset="0"/>
                  </a:rPr>
                  <a:t>[u] + weight(u, v)) //relax edge </a:t>
                </a:r>
                <a:r>
                  <a:rPr lang="en-GB" sz="2100" i="1" dirty="0" err="1">
                    <a:solidFill>
                      <a:srgbClr val="273239"/>
                    </a:solidFill>
                    <a:latin typeface="Nunito" pitchFamily="2" charset="0"/>
                  </a:rPr>
                  <a:t>uv</a:t>
                </a:r>
                <a:endParaRPr lang="en-GB" sz="2100" i="1" dirty="0">
                  <a:solidFill>
                    <a:srgbClr val="273239"/>
                  </a:solidFill>
                  <a:latin typeface="Nunito" pitchFamily="2" charset="0"/>
                </a:endParaRPr>
              </a:p>
              <a:p>
                <a:pPr marL="0" indent="0">
                  <a:buNone/>
                </a:pPr>
                <a:r>
                  <a:rPr lang="en-GB" sz="2100" i="1" dirty="0">
                    <a:solidFill>
                      <a:srgbClr val="273239"/>
                    </a:solidFill>
                    <a:latin typeface="Nunito" pitchFamily="2" charset="0"/>
                  </a:rPr>
                  <a:t>				</a:t>
                </a:r>
                <a:r>
                  <a:rPr lang="en-GB" sz="2100" i="1" dirty="0" err="1">
                    <a:solidFill>
                      <a:srgbClr val="273239"/>
                    </a:solidFill>
                    <a:latin typeface="Nunito" pitchFamily="2" charset="0"/>
                  </a:rPr>
                  <a:t>dist</a:t>
                </a:r>
                <a:r>
                  <a:rPr lang="en-GB" sz="2100" i="1" dirty="0">
                    <a:solidFill>
                      <a:srgbClr val="273239"/>
                    </a:solidFill>
                    <a:latin typeface="Nunito" pitchFamily="2" charset="0"/>
                  </a:rPr>
                  <a:t>[v] = </a:t>
                </a:r>
                <a:r>
                  <a:rPr lang="en-GB" sz="2100" i="1" dirty="0" err="1">
                    <a:solidFill>
                      <a:srgbClr val="273239"/>
                    </a:solidFill>
                    <a:latin typeface="Nunito" pitchFamily="2" charset="0"/>
                  </a:rPr>
                  <a:t>dist</a:t>
                </a:r>
                <a:r>
                  <a:rPr lang="en-GB" sz="2100" i="1" dirty="0">
                    <a:solidFill>
                      <a:srgbClr val="273239"/>
                    </a:solidFill>
                    <a:latin typeface="Nunito" pitchFamily="2" charset="0"/>
                  </a:rPr>
                  <a:t>[u] + weight(u, v) </a:t>
                </a:r>
              </a:p>
              <a:p>
                <a:endParaRPr lang="en-GB" dirty="0"/>
              </a:p>
              <a:p>
                <a:r>
                  <a:rPr lang="en-GB" dirty="0">
                    <a:latin typeface="Quattrocento Sans" panose="020B0502050000020003" pitchFamily="34" charset="0"/>
                  </a:rPr>
                  <a:t>Time Complexity: Time complexity of topological sort is O(V+E). After finding topological order, the algorithm process all nodes and for every node, it runs a loop for all adjacent nodes. Total adjacent nodes in a graph is O(E), so the double for loop has complexity O(V+E). Therefore, overall time complexity is O(V+E).</a:t>
                </a:r>
                <a:endParaRPr lang="en-SE" dirty="0">
                  <a:latin typeface="Quattrocento Sans" panose="020B0502050000020003" pitchFamily="34" charset="0"/>
                </a:endParaRPr>
              </a:p>
            </p:txBody>
          </p:sp>
        </mc:Choice>
        <mc:Fallback>
          <p:sp>
            <p:nvSpPr>
              <p:cNvPr id="3" name="Content Placeholder 2">
                <a:extLst>
                  <a:ext uri="{FF2B5EF4-FFF2-40B4-BE49-F238E27FC236}">
                    <a16:creationId xmlns:a16="http://schemas.microsoft.com/office/drawing/2014/main" id="{0BCF105C-92BF-0DB0-0F62-9B3523A8DD67}"/>
                  </a:ext>
                </a:extLst>
              </p:cNvPr>
              <p:cNvSpPr>
                <a:spLocks noGrp="1" noRot="1" noChangeAspect="1" noMove="1" noResize="1" noEditPoints="1" noAdjustHandles="1" noChangeArrowheads="1" noChangeShapeType="1" noTextEdit="1"/>
              </p:cNvSpPr>
              <p:nvPr>
                <p:ph idx="1"/>
              </p:nvPr>
            </p:nvSpPr>
            <p:spPr>
              <a:xfrm>
                <a:off x="575239" y="1412110"/>
                <a:ext cx="11187000" cy="5333923"/>
              </a:xfrm>
              <a:blipFill>
                <a:blip r:embed="rId2"/>
                <a:stretch>
                  <a:fillRect l="-599" t="-1371" r="-599"/>
                </a:stretch>
              </a:blipFill>
            </p:spPr>
            <p:txBody>
              <a:bodyPr/>
              <a:lstStyle/>
              <a:p>
                <a:r>
                  <a:rPr lang="en-SE">
                    <a:noFill/>
                  </a:rPr>
                  <a:t> </a:t>
                </a:r>
              </a:p>
            </p:txBody>
          </p:sp>
        </mc:Fallback>
      </mc:AlternateContent>
      <p:sp>
        <p:nvSpPr>
          <p:cNvPr id="4" name="Google Shape;866;p40">
            <a:extLst>
              <a:ext uri="{FF2B5EF4-FFF2-40B4-BE49-F238E27FC236}">
                <a16:creationId xmlns:a16="http://schemas.microsoft.com/office/drawing/2014/main" id="{6D830332-E7A1-B3ED-C967-0B95B21381AF}"/>
              </a:ext>
            </a:extLst>
          </p:cNvPr>
          <p:cNvSpPr txBox="1">
            <a:spLocks/>
          </p:cNvSpPr>
          <p:nvPr/>
        </p:nvSpPr>
        <p:spPr>
          <a:xfrm>
            <a:off x="575239" y="263276"/>
            <a:ext cx="11187000" cy="1014900"/>
          </a:xfrm>
          <a:prstGeom prst="rect">
            <a:avLst/>
          </a:prstGeom>
          <a:noFill/>
          <a:ln>
            <a:noFill/>
          </a:ln>
        </p:spPr>
        <p:txBody>
          <a:bodyPr spcFirstLastPara="1" wrap="square" lIns="91425" tIns="45700" rIns="91425" bIns="45700" anchor="ctr" anchorCtr="0">
            <a:normAutofit lnSpcReduction="10000"/>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C0C0C"/>
              </a:buClr>
              <a:buSzPts val="18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GB" dirty="0"/>
              <a:t>Topological Sort for Shortest Paths in Edge-weighted DAG </a:t>
            </a:r>
            <a:endParaRPr lang="en-US" dirty="0"/>
          </a:p>
        </p:txBody>
      </p:sp>
    </p:spTree>
    <p:extLst>
      <p:ext uri="{BB962C8B-B14F-4D97-AF65-F5344CB8AC3E}">
        <p14:creationId xmlns:p14="http://schemas.microsoft.com/office/powerpoint/2010/main" val="22245381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AFB60-5038-73E1-42E1-34510A5D146D}"/>
              </a:ext>
            </a:extLst>
          </p:cNvPr>
          <p:cNvSpPr>
            <a:spLocks noGrp="1"/>
          </p:cNvSpPr>
          <p:nvPr>
            <p:ph type="title"/>
          </p:nvPr>
        </p:nvSpPr>
        <p:spPr/>
        <p:txBody>
          <a:bodyPr/>
          <a:lstStyle/>
          <a:p>
            <a:r>
              <a:rPr lang="en-US" altLang="zh-CN" sz="4300" dirty="0">
                <a:solidFill>
                  <a:srgbClr val="0C0C0C"/>
                </a:solidFill>
                <a:latin typeface="Quattrocento Sans"/>
                <a:sym typeface="Quattrocento Sans"/>
              </a:rPr>
              <a:t>Topological Sort </a:t>
            </a:r>
            <a:r>
              <a:rPr lang="en-GB" altLang="zh-CN" sz="4300" dirty="0">
                <a:solidFill>
                  <a:srgbClr val="0C0C0C"/>
                </a:solidFill>
                <a:latin typeface="Quattrocento Sans"/>
                <a:sym typeface="Quattrocento Sans"/>
              </a:rPr>
              <a:t>Example I</a:t>
            </a:r>
            <a:endParaRPr lang="en-SE" sz="4300" dirty="0">
              <a:solidFill>
                <a:srgbClr val="0C0C0C"/>
              </a:solidFill>
              <a:latin typeface="Quattrocento Sans"/>
              <a:sym typeface="Quattrocento Sans"/>
            </a:endParaRPr>
          </a:p>
        </p:txBody>
      </p:sp>
      <p:sp>
        <p:nvSpPr>
          <p:cNvPr id="3" name="Content Placeholder 2">
            <a:extLst>
              <a:ext uri="{FF2B5EF4-FFF2-40B4-BE49-F238E27FC236}">
                <a16:creationId xmlns:a16="http://schemas.microsoft.com/office/drawing/2014/main" id="{14E78272-FA10-8F28-4F88-B9CC4FEE7762}"/>
              </a:ext>
            </a:extLst>
          </p:cNvPr>
          <p:cNvSpPr>
            <a:spLocks noGrp="1"/>
          </p:cNvSpPr>
          <p:nvPr>
            <p:ph idx="1"/>
          </p:nvPr>
        </p:nvSpPr>
        <p:spPr/>
        <p:txBody>
          <a:bodyPr/>
          <a:lstStyle/>
          <a:p>
            <a:r>
              <a:rPr lang="en-GB" dirty="0">
                <a:latin typeface="Quattrocento Sans" panose="020B0502050000020003" pitchFamily="34" charset="0"/>
              </a:rPr>
              <a:t>Consider this DAG and a topological order ADBCEF</a:t>
            </a:r>
            <a:endParaRPr lang="en-SE" dirty="0">
              <a:latin typeface="Quattrocento Sans" panose="020B0502050000020003" pitchFamily="34" charset="0"/>
            </a:endParaRPr>
          </a:p>
        </p:txBody>
      </p:sp>
      <p:pic>
        <p:nvPicPr>
          <p:cNvPr id="5" name="Picture 4">
            <a:extLst>
              <a:ext uri="{FF2B5EF4-FFF2-40B4-BE49-F238E27FC236}">
                <a16:creationId xmlns:a16="http://schemas.microsoft.com/office/drawing/2014/main" id="{D3BCA6BF-EB91-2B9D-533C-8CBEC8B92AAF}"/>
              </a:ext>
            </a:extLst>
          </p:cNvPr>
          <p:cNvPicPr>
            <a:picLocks noChangeAspect="1"/>
          </p:cNvPicPr>
          <p:nvPr/>
        </p:nvPicPr>
        <p:blipFill>
          <a:blip r:embed="rId2"/>
          <a:srcRect/>
          <a:stretch/>
        </p:blipFill>
        <p:spPr>
          <a:xfrm>
            <a:off x="2924672" y="2584952"/>
            <a:ext cx="6525536" cy="2213339"/>
          </a:xfrm>
          <a:prstGeom prst="rect">
            <a:avLst/>
          </a:prstGeom>
        </p:spPr>
      </p:pic>
      <p:pic>
        <p:nvPicPr>
          <p:cNvPr id="7" name="Picture 6">
            <a:extLst>
              <a:ext uri="{FF2B5EF4-FFF2-40B4-BE49-F238E27FC236}">
                <a16:creationId xmlns:a16="http://schemas.microsoft.com/office/drawing/2014/main" id="{6D1947D1-8AD8-4B53-0C1A-AF95A930DB2D}"/>
              </a:ext>
            </a:extLst>
          </p:cNvPr>
          <p:cNvPicPr>
            <a:picLocks noChangeAspect="1"/>
          </p:cNvPicPr>
          <p:nvPr/>
        </p:nvPicPr>
        <p:blipFill>
          <a:blip r:embed="rId3"/>
          <a:stretch>
            <a:fillRect/>
          </a:stretch>
        </p:blipFill>
        <p:spPr>
          <a:xfrm>
            <a:off x="2199167" y="4982940"/>
            <a:ext cx="7954485" cy="1600423"/>
          </a:xfrm>
          <a:prstGeom prst="rect">
            <a:avLst/>
          </a:prstGeom>
        </p:spPr>
      </p:pic>
      <p:sp>
        <p:nvSpPr>
          <p:cNvPr id="8" name="Rectangle 7">
            <a:extLst>
              <a:ext uri="{FF2B5EF4-FFF2-40B4-BE49-F238E27FC236}">
                <a16:creationId xmlns:a16="http://schemas.microsoft.com/office/drawing/2014/main" id="{CB306E79-C24F-1362-2E37-400633A5AD76}"/>
              </a:ext>
            </a:extLst>
          </p:cNvPr>
          <p:cNvSpPr/>
          <p:nvPr/>
        </p:nvSpPr>
        <p:spPr>
          <a:xfrm>
            <a:off x="8976360" y="3131820"/>
            <a:ext cx="485278" cy="32004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solidFill>
                <a:schemeClr val="bg1"/>
              </a:solidFill>
            </a:endParaRPr>
          </a:p>
        </p:txBody>
      </p:sp>
    </p:spTree>
    <p:extLst>
      <p:ext uri="{BB962C8B-B14F-4D97-AF65-F5344CB8AC3E}">
        <p14:creationId xmlns:p14="http://schemas.microsoft.com/office/powerpoint/2010/main" val="31718292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94B7D-28D2-52CC-B903-6798290A4CB8}"/>
              </a:ext>
            </a:extLst>
          </p:cNvPr>
          <p:cNvSpPr>
            <a:spLocks noGrp="1"/>
          </p:cNvSpPr>
          <p:nvPr>
            <p:ph type="title"/>
          </p:nvPr>
        </p:nvSpPr>
        <p:spPr>
          <a:xfrm>
            <a:off x="1981200" y="1084718"/>
            <a:ext cx="8229600" cy="1143000"/>
          </a:xfrm>
        </p:spPr>
        <p:txBody>
          <a:bodyPr/>
          <a:lstStyle/>
          <a:p>
            <a:endParaRPr lang="en-SE"/>
          </a:p>
        </p:txBody>
      </p:sp>
      <p:sp>
        <p:nvSpPr>
          <p:cNvPr id="3" name="Content Placeholder 2">
            <a:extLst>
              <a:ext uri="{FF2B5EF4-FFF2-40B4-BE49-F238E27FC236}">
                <a16:creationId xmlns:a16="http://schemas.microsoft.com/office/drawing/2014/main" id="{CA8279CE-22C0-85C9-D2ED-CAD80E33B0D1}"/>
              </a:ext>
            </a:extLst>
          </p:cNvPr>
          <p:cNvSpPr>
            <a:spLocks noGrp="1"/>
          </p:cNvSpPr>
          <p:nvPr>
            <p:ph idx="1"/>
          </p:nvPr>
        </p:nvSpPr>
        <p:spPr>
          <a:xfrm>
            <a:off x="609600" y="1484451"/>
            <a:ext cx="10972800" cy="4525963"/>
          </a:xfrm>
        </p:spPr>
        <p:txBody>
          <a:bodyPr/>
          <a:lstStyle/>
          <a:p>
            <a:endParaRPr lang="en-SE"/>
          </a:p>
        </p:txBody>
      </p:sp>
      <p:pic>
        <p:nvPicPr>
          <p:cNvPr id="7" name="Picture 6">
            <a:extLst>
              <a:ext uri="{FF2B5EF4-FFF2-40B4-BE49-F238E27FC236}">
                <a16:creationId xmlns:a16="http://schemas.microsoft.com/office/drawing/2014/main" id="{CB99540A-0CE5-E7FB-3F9E-782A279F05E7}"/>
              </a:ext>
            </a:extLst>
          </p:cNvPr>
          <p:cNvPicPr>
            <a:picLocks noChangeAspect="1"/>
          </p:cNvPicPr>
          <p:nvPr/>
        </p:nvPicPr>
        <p:blipFill>
          <a:blip r:embed="rId2"/>
          <a:stretch>
            <a:fillRect/>
          </a:stretch>
        </p:blipFill>
        <p:spPr>
          <a:xfrm>
            <a:off x="1524000" y="822509"/>
            <a:ext cx="9144000" cy="1733340"/>
          </a:xfrm>
          <a:prstGeom prst="rect">
            <a:avLst/>
          </a:prstGeom>
        </p:spPr>
      </p:pic>
      <p:pic>
        <p:nvPicPr>
          <p:cNvPr id="9" name="Picture 8">
            <a:extLst>
              <a:ext uri="{FF2B5EF4-FFF2-40B4-BE49-F238E27FC236}">
                <a16:creationId xmlns:a16="http://schemas.microsoft.com/office/drawing/2014/main" id="{CA56535D-99D3-A464-778B-199F5FD524D4}"/>
              </a:ext>
            </a:extLst>
          </p:cNvPr>
          <p:cNvPicPr>
            <a:picLocks noChangeAspect="1"/>
          </p:cNvPicPr>
          <p:nvPr/>
        </p:nvPicPr>
        <p:blipFill>
          <a:blip r:embed="rId3"/>
          <a:stretch>
            <a:fillRect/>
          </a:stretch>
        </p:blipFill>
        <p:spPr>
          <a:xfrm>
            <a:off x="1524000" y="2881605"/>
            <a:ext cx="9144000" cy="1717105"/>
          </a:xfrm>
          <a:prstGeom prst="rect">
            <a:avLst/>
          </a:prstGeom>
        </p:spPr>
      </p:pic>
      <p:pic>
        <p:nvPicPr>
          <p:cNvPr id="11" name="Picture 10">
            <a:extLst>
              <a:ext uri="{FF2B5EF4-FFF2-40B4-BE49-F238E27FC236}">
                <a16:creationId xmlns:a16="http://schemas.microsoft.com/office/drawing/2014/main" id="{8A487928-7491-037B-6B37-E5675AF94552}"/>
              </a:ext>
            </a:extLst>
          </p:cNvPr>
          <p:cNvPicPr>
            <a:picLocks noChangeAspect="1"/>
          </p:cNvPicPr>
          <p:nvPr/>
        </p:nvPicPr>
        <p:blipFill>
          <a:blip r:embed="rId4"/>
          <a:srcRect/>
          <a:stretch/>
        </p:blipFill>
        <p:spPr>
          <a:xfrm>
            <a:off x="1524000" y="4924464"/>
            <a:ext cx="9144000" cy="1711890"/>
          </a:xfrm>
          <a:prstGeom prst="rect">
            <a:avLst/>
          </a:prstGeom>
        </p:spPr>
      </p:pic>
      <p:sp>
        <p:nvSpPr>
          <p:cNvPr id="19" name="Arrow: Down 18">
            <a:extLst>
              <a:ext uri="{FF2B5EF4-FFF2-40B4-BE49-F238E27FC236}">
                <a16:creationId xmlns:a16="http://schemas.microsoft.com/office/drawing/2014/main" id="{0C01F64A-34CA-DE20-5064-7F5C72C08847}"/>
              </a:ext>
            </a:extLst>
          </p:cNvPr>
          <p:cNvSpPr/>
          <p:nvPr/>
        </p:nvSpPr>
        <p:spPr>
          <a:xfrm>
            <a:off x="6096000" y="2523936"/>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0" name="TextBox 19">
            <a:extLst>
              <a:ext uri="{FF2B5EF4-FFF2-40B4-BE49-F238E27FC236}">
                <a16:creationId xmlns:a16="http://schemas.microsoft.com/office/drawing/2014/main" id="{628F1029-FF36-40E9-8A97-6B39296AC5AC}"/>
              </a:ext>
            </a:extLst>
          </p:cNvPr>
          <p:cNvSpPr txBox="1"/>
          <p:nvPr/>
        </p:nvSpPr>
        <p:spPr>
          <a:xfrm>
            <a:off x="6580633" y="2468709"/>
            <a:ext cx="912429" cy="400110"/>
          </a:xfrm>
          <a:prstGeom prst="rect">
            <a:avLst/>
          </a:prstGeom>
          <a:noFill/>
        </p:spPr>
        <p:txBody>
          <a:bodyPr wrap="none" rtlCol="0">
            <a:spAutoFit/>
          </a:bodyPr>
          <a:lstStyle/>
          <a:p>
            <a:r>
              <a:rPr lang="en-GB" sz="2000" dirty="0"/>
              <a:t>Visit A</a:t>
            </a:r>
            <a:endParaRPr lang="en-SE" sz="2000" dirty="0"/>
          </a:p>
        </p:txBody>
      </p:sp>
      <p:sp>
        <p:nvSpPr>
          <p:cNvPr id="21" name="Arrow: Down 20">
            <a:extLst>
              <a:ext uri="{FF2B5EF4-FFF2-40B4-BE49-F238E27FC236}">
                <a16:creationId xmlns:a16="http://schemas.microsoft.com/office/drawing/2014/main" id="{E647D24B-9C4A-D27E-CAB0-949BFBB639FD}"/>
              </a:ext>
            </a:extLst>
          </p:cNvPr>
          <p:cNvSpPr/>
          <p:nvPr/>
        </p:nvSpPr>
        <p:spPr>
          <a:xfrm>
            <a:off x="6096000" y="4627826"/>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2" name="TextBox 21">
            <a:extLst>
              <a:ext uri="{FF2B5EF4-FFF2-40B4-BE49-F238E27FC236}">
                <a16:creationId xmlns:a16="http://schemas.microsoft.com/office/drawing/2014/main" id="{54917571-3D43-40BA-4C69-8F762A0B0D80}"/>
              </a:ext>
            </a:extLst>
          </p:cNvPr>
          <p:cNvSpPr txBox="1"/>
          <p:nvPr/>
        </p:nvSpPr>
        <p:spPr>
          <a:xfrm>
            <a:off x="6580633" y="4572599"/>
            <a:ext cx="926857" cy="400110"/>
          </a:xfrm>
          <a:prstGeom prst="rect">
            <a:avLst/>
          </a:prstGeom>
          <a:noFill/>
        </p:spPr>
        <p:txBody>
          <a:bodyPr wrap="none" rtlCol="0">
            <a:spAutoFit/>
          </a:bodyPr>
          <a:lstStyle/>
          <a:p>
            <a:r>
              <a:rPr lang="en-GB" sz="2000" dirty="0"/>
              <a:t>Visit D</a:t>
            </a:r>
            <a:endParaRPr lang="en-SE" sz="2000" dirty="0"/>
          </a:p>
        </p:txBody>
      </p:sp>
      <p:sp>
        <p:nvSpPr>
          <p:cNvPr id="23" name="Arrow: Down 22">
            <a:extLst>
              <a:ext uri="{FF2B5EF4-FFF2-40B4-BE49-F238E27FC236}">
                <a16:creationId xmlns:a16="http://schemas.microsoft.com/office/drawing/2014/main" id="{86CFE078-5D32-3263-0C53-50EABE6A43A5}"/>
              </a:ext>
            </a:extLst>
          </p:cNvPr>
          <p:cNvSpPr/>
          <p:nvPr/>
        </p:nvSpPr>
        <p:spPr>
          <a:xfrm>
            <a:off x="6015990" y="329518"/>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4" name="TextBox 23">
            <a:extLst>
              <a:ext uri="{FF2B5EF4-FFF2-40B4-BE49-F238E27FC236}">
                <a16:creationId xmlns:a16="http://schemas.microsoft.com/office/drawing/2014/main" id="{9CEC26F6-B30B-3A74-9310-99710209CA8F}"/>
              </a:ext>
            </a:extLst>
          </p:cNvPr>
          <p:cNvSpPr txBox="1"/>
          <p:nvPr/>
        </p:nvSpPr>
        <p:spPr>
          <a:xfrm>
            <a:off x="6500623" y="274291"/>
            <a:ext cx="1112805" cy="400110"/>
          </a:xfrm>
          <a:prstGeom prst="rect">
            <a:avLst/>
          </a:prstGeom>
          <a:noFill/>
        </p:spPr>
        <p:txBody>
          <a:bodyPr wrap="none" rtlCol="0">
            <a:spAutoFit/>
          </a:bodyPr>
          <a:lstStyle/>
          <a:p>
            <a:r>
              <a:rPr lang="en-GB" sz="2000" dirty="0"/>
              <a:t>Initialize</a:t>
            </a:r>
            <a:endParaRPr lang="en-SE" sz="2000" dirty="0"/>
          </a:p>
        </p:txBody>
      </p:sp>
    </p:spTree>
    <p:extLst>
      <p:ext uri="{BB962C8B-B14F-4D97-AF65-F5344CB8AC3E}">
        <p14:creationId xmlns:p14="http://schemas.microsoft.com/office/powerpoint/2010/main" val="36159786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6B4E3-4FF3-827E-BAA3-B643A3A724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0AB135-C644-61F6-2125-7A03A014C3B1}"/>
              </a:ext>
            </a:extLst>
          </p:cNvPr>
          <p:cNvSpPr>
            <a:spLocks noGrp="1"/>
          </p:cNvSpPr>
          <p:nvPr>
            <p:ph type="title"/>
          </p:nvPr>
        </p:nvSpPr>
        <p:spPr>
          <a:xfrm>
            <a:off x="1981200" y="911100"/>
            <a:ext cx="8229600" cy="1143000"/>
          </a:xfrm>
        </p:spPr>
        <p:txBody>
          <a:bodyPr/>
          <a:lstStyle/>
          <a:p>
            <a:endParaRPr lang="en-SE"/>
          </a:p>
        </p:txBody>
      </p:sp>
      <p:pic>
        <p:nvPicPr>
          <p:cNvPr id="7" name="Picture 6">
            <a:extLst>
              <a:ext uri="{FF2B5EF4-FFF2-40B4-BE49-F238E27FC236}">
                <a16:creationId xmlns:a16="http://schemas.microsoft.com/office/drawing/2014/main" id="{724A7782-28C0-B2E2-A8D0-DEE134902E9C}"/>
              </a:ext>
            </a:extLst>
          </p:cNvPr>
          <p:cNvPicPr>
            <a:picLocks noChangeAspect="1"/>
          </p:cNvPicPr>
          <p:nvPr/>
        </p:nvPicPr>
        <p:blipFill>
          <a:blip r:embed="rId2"/>
          <a:srcRect/>
          <a:stretch/>
        </p:blipFill>
        <p:spPr>
          <a:xfrm>
            <a:off x="1566367" y="648891"/>
            <a:ext cx="9059266" cy="1733340"/>
          </a:xfrm>
          <a:prstGeom prst="rect">
            <a:avLst/>
          </a:prstGeom>
        </p:spPr>
      </p:pic>
      <p:pic>
        <p:nvPicPr>
          <p:cNvPr id="9" name="Picture 8">
            <a:extLst>
              <a:ext uri="{FF2B5EF4-FFF2-40B4-BE49-F238E27FC236}">
                <a16:creationId xmlns:a16="http://schemas.microsoft.com/office/drawing/2014/main" id="{6C85FB28-0144-87B0-5B98-26982BF42E18}"/>
              </a:ext>
            </a:extLst>
          </p:cNvPr>
          <p:cNvPicPr>
            <a:picLocks noChangeAspect="1"/>
          </p:cNvPicPr>
          <p:nvPr/>
        </p:nvPicPr>
        <p:blipFill>
          <a:blip r:embed="rId3"/>
          <a:srcRect/>
          <a:stretch/>
        </p:blipFill>
        <p:spPr>
          <a:xfrm>
            <a:off x="1496752" y="2729717"/>
            <a:ext cx="9144000" cy="1701985"/>
          </a:xfrm>
          <a:prstGeom prst="rect">
            <a:avLst/>
          </a:prstGeom>
        </p:spPr>
      </p:pic>
      <p:pic>
        <p:nvPicPr>
          <p:cNvPr id="11" name="Picture 10">
            <a:extLst>
              <a:ext uri="{FF2B5EF4-FFF2-40B4-BE49-F238E27FC236}">
                <a16:creationId xmlns:a16="http://schemas.microsoft.com/office/drawing/2014/main" id="{792973FE-B49F-26ED-3F54-E34EFF9A1011}"/>
              </a:ext>
            </a:extLst>
          </p:cNvPr>
          <p:cNvPicPr>
            <a:picLocks noChangeAspect="1"/>
          </p:cNvPicPr>
          <p:nvPr/>
        </p:nvPicPr>
        <p:blipFill>
          <a:blip r:embed="rId4"/>
          <a:srcRect/>
          <a:stretch/>
        </p:blipFill>
        <p:spPr>
          <a:xfrm>
            <a:off x="1566367" y="4786618"/>
            <a:ext cx="9059266" cy="1782015"/>
          </a:xfrm>
          <a:prstGeom prst="rect">
            <a:avLst/>
          </a:prstGeom>
        </p:spPr>
      </p:pic>
      <p:sp>
        <p:nvSpPr>
          <p:cNvPr id="19" name="Arrow: Down 18">
            <a:extLst>
              <a:ext uri="{FF2B5EF4-FFF2-40B4-BE49-F238E27FC236}">
                <a16:creationId xmlns:a16="http://schemas.microsoft.com/office/drawing/2014/main" id="{BEDDA705-C77C-AA81-AC66-38E1CA1224E3}"/>
              </a:ext>
            </a:extLst>
          </p:cNvPr>
          <p:cNvSpPr/>
          <p:nvPr/>
        </p:nvSpPr>
        <p:spPr>
          <a:xfrm>
            <a:off x="6096000" y="2350318"/>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0" name="TextBox 19">
            <a:extLst>
              <a:ext uri="{FF2B5EF4-FFF2-40B4-BE49-F238E27FC236}">
                <a16:creationId xmlns:a16="http://schemas.microsoft.com/office/drawing/2014/main" id="{68E50FBD-B8B1-82E0-173F-E2F8D2E574E5}"/>
              </a:ext>
            </a:extLst>
          </p:cNvPr>
          <p:cNvSpPr txBox="1"/>
          <p:nvPr/>
        </p:nvSpPr>
        <p:spPr>
          <a:xfrm>
            <a:off x="6580633" y="2295091"/>
            <a:ext cx="926857" cy="400110"/>
          </a:xfrm>
          <a:prstGeom prst="rect">
            <a:avLst/>
          </a:prstGeom>
          <a:noFill/>
        </p:spPr>
        <p:txBody>
          <a:bodyPr wrap="none" rtlCol="0">
            <a:spAutoFit/>
          </a:bodyPr>
          <a:lstStyle/>
          <a:p>
            <a:r>
              <a:rPr lang="en-GB" sz="2000" dirty="0"/>
              <a:t>Visit C</a:t>
            </a:r>
            <a:endParaRPr lang="en-SE" sz="2000" dirty="0"/>
          </a:p>
        </p:txBody>
      </p:sp>
      <p:sp>
        <p:nvSpPr>
          <p:cNvPr id="21" name="Arrow: Down 20">
            <a:extLst>
              <a:ext uri="{FF2B5EF4-FFF2-40B4-BE49-F238E27FC236}">
                <a16:creationId xmlns:a16="http://schemas.microsoft.com/office/drawing/2014/main" id="{862E455F-D830-E2D5-D78E-3F82C11911B4}"/>
              </a:ext>
            </a:extLst>
          </p:cNvPr>
          <p:cNvSpPr/>
          <p:nvPr/>
        </p:nvSpPr>
        <p:spPr>
          <a:xfrm>
            <a:off x="6096000" y="4454208"/>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2" name="TextBox 21">
            <a:extLst>
              <a:ext uri="{FF2B5EF4-FFF2-40B4-BE49-F238E27FC236}">
                <a16:creationId xmlns:a16="http://schemas.microsoft.com/office/drawing/2014/main" id="{446D1684-E26C-38AD-4585-70AA7D2A0C3B}"/>
              </a:ext>
            </a:extLst>
          </p:cNvPr>
          <p:cNvSpPr txBox="1"/>
          <p:nvPr/>
        </p:nvSpPr>
        <p:spPr>
          <a:xfrm>
            <a:off x="6580633" y="4398981"/>
            <a:ext cx="912429" cy="400110"/>
          </a:xfrm>
          <a:prstGeom prst="rect">
            <a:avLst/>
          </a:prstGeom>
          <a:noFill/>
        </p:spPr>
        <p:txBody>
          <a:bodyPr wrap="none" rtlCol="0">
            <a:spAutoFit/>
          </a:bodyPr>
          <a:lstStyle/>
          <a:p>
            <a:r>
              <a:rPr lang="en-GB" sz="2000" dirty="0"/>
              <a:t>Visit E</a:t>
            </a:r>
            <a:endParaRPr lang="en-SE" sz="2000" dirty="0"/>
          </a:p>
        </p:txBody>
      </p:sp>
      <p:sp>
        <p:nvSpPr>
          <p:cNvPr id="4" name="Arrow: Down 3">
            <a:extLst>
              <a:ext uri="{FF2B5EF4-FFF2-40B4-BE49-F238E27FC236}">
                <a16:creationId xmlns:a16="http://schemas.microsoft.com/office/drawing/2014/main" id="{95746279-3B0A-75FD-F4FF-021F2F74467D}"/>
              </a:ext>
            </a:extLst>
          </p:cNvPr>
          <p:cNvSpPr/>
          <p:nvPr/>
        </p:nvSpPr>
        <p:spPr>
          <a:xfrm>
            <a:off x="6096000" y="304008"/>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5" name="TextBox 4">
            <a:extLst>
              <a:ext uri="{FF2B5EF4-FFF2-40B4-BE49-F238E27FC236}">
                <a16:creationId xmlns:a16="http://schemas.microsoft.com/office/drawing/2014/main" id="{8E1B3021-9142-7044-166C-6A166981C2FC}"/>
              </a:ext>
            </a:extLst>
          </p:cNvPr>
          <p:cNvSpPr txBox="1"/>
          <p:nvPr/>
        </p:nvSpPr>
        <p:spPr>
          <a:xfrm>
            <a:off x="6580633" y="248781"/>
            <a:ext cx="912429" cy="400110"/>
          </a:xfrm>
          <a:prstGeom prst="rect">
            <a:avLst/>
          </a:prstGeom>
          <a:noFill/>
        </p:spPr>
        <p:txBody>
          <a:bodyPr wrap="none" rtlCol="0">
            <a:spAutoFit/>
          </a:bodyPr>
          <a:lstStyle/>
          <a:p>
            <a:r>
              <a:rPr lang="en-GB" sz="2000" dirty="0"/>
              <a:t>Visit B</a:t>
            </a:r>
            <a:endParaRPr lang="en-SE" sz="2000" dirty="0"/>
          </a:p>
        </p:txBody>
      </p:sp>
      <p:sp>
        <p:nvSpPr>
          <p:cNvPr id="10" name="TextBox 9">
            <a:extLst>
              <a:ext uri="{FF2B5EF4-FFF2-40B4-BE49-F238E27FC236}">
                <a16:creationId xmlns:a16="http://schemas.microsoft.com/office/drawing/2014/main" id="{871AA5BF-A96E-CA45-9D42-5BD5C6C9B9C3}"/>
              </a:ext>
            </a:extLst>
          </p:cNvPr>
          <p:cNvSpPr txBox="1"/>
          <p:nvPr/>
        </p:nvSpPr>
        <p:spPr>
          <a:xfrm>
            <a:off x="2266950" y="4176456"/>
            <a:ext cx="284052" cy="307777"/>
          </a:xfrm>
          <a:prstGeom prst="rect">
            <a:avLst/>
          </a:prstGeom>
          <a:solidFill>
            <a:schemeClr val="bg1"/>
          </a:solidFill>
        </p:spPr>
        <p:txBody>
          <a:bodyPr wrap="none" rtlCol="0">
            <a:spAutoFit/>
          </a:bodyPr>
          <a:lstStyle/>
          <a:p>
            <a:r>
              <a:rPr lang="en-GB" b="1" dirty="0"/>
              <a:t>8</a:t>
            </a:r>
            <a:endParaRPr lang="en-SE" b="1" dirty="0"/>
          </a:p>
        </p:txBody>
      </p:sp>
      <p:sp>
        <p:nvSpPr>
          <p:cNvPr id="12" name="TextBox 11">
            <a:extLst>
              <a:ext uri="{FF2B5EF4-FFF2-40B4-BE49-F238E27FC236}">
                <a16:creationId xmlns:a16="http://schemas.microsoft.com/office/drawing/2014/main" id="{915ECFFE-3BFD-505A-EDFB-DA2AE901BE07}"/>
              </a:ext>
            </a:extLst>
          </p:cNvPr>
          <p:cNvSpPr txBox="1"/>
          <p:nvPr/>
        </p:nvSpPr>
        <p:spPr>
          <a:xfrm>
            <a:off x="3070909" y="4214704"/>
            <a:ext cx="332142" cy="338554"/>
          </a:xfrm>
          <a:prstGeom prst="rect">
            <a:avLst/>
          </a:prstGeom>
          <a:solidFill>
            <a:schemeClr val="bg1"/>
          </a:solidFill>
        </p:spPr>
        <p:txBody>
          <a:bodyPr wrap="none" rtlCol="0">
            <a:spAutoFit/>
          </a:bodyPr>
          <a:lstStyle/>
          <a:p>
            <a:r>
              <a:rPr lang="en-GB" sz="1600" b="1" dirty="0"/>
              <a:t>C</a:t>
            </a:r>
            <a:endParaRPr lang="en-SE" sz="1600" b="1" dirty="0"/>
          </a:p>
        </p:txBody>
      </p:sp>
      <p:sp>
        <p:nvSpPr>
          <p:cNvPr id="13" name="Oval 12">
            <a:extLst>
              <a:ext uri="{FF2B5EF4-FFF2-40B4-BE49-F238E27FC236}">
                <a16:creationId xmlns:a16="http://schemas.microsoft.com/office/drawing/2014/main" id="{3EAD8D79-60DA-C90E-985E-B10E8722357C}"/>
              </a:ext>
            </a:extLst>
          </p:cNvPr>
          <p:cNvSpPr/>
          <p:nvPr/>
        </p:nvSpPr>
        <p:spPr>
          <a:xfrm>
            <a:off x="2247917" y="4248160"/>
            <a:ext cx="293669" cy="293669"/>
          </a:xfrm>
          <a:prstGeom prst="ellipse">
            <a:avLst/>
          </a:prstGeom>
          <a:noFill/>
          <a:ln>
            <a:solidFill>
              <a:srgbClr val="BD25B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14" name="TextBox 13">
            <a:extLst>
              <a:ext uri="{FF2B5EF4-FFF2-40B4-BE49-F238E27FC236}">
                <a16:creationId xmlns:a16="http://schemas.microsoft.com/office/drawing/2014/main" id="{068E93C0-44AF-7918-87B9-5A4FE820050E}"/>
              </a:ext>
            </a:extLst>
          </p:cNvPr>
          <p:cNvSpPr txBox="1"/>
          <p:nvPr/>
        </p:nvSpPr>
        <p:spPr>
          <a:xfrm>
            <a:off x="3090906" y="4148116"/>
            <a:ext cx="184731" cy="307777"/>
          </a:xfrm>
          <a:prstGeom prst="rect">
            <a:avLst/>
          </a:prstGeom>
          <a:solidFill>
            <a:schemeClr val="bg1"/>
          </a:solidFill>
        </p:spPr>
        <p:txBody>
          <a:bodyPr wrap="none" rtlCol="0">
            <a:spAutoFit/>
          </a:bodyPr>
          <a:lstStyle/>
          <a:p>
            <a:endParaRPr lang="en-SE" b="1" dirty="0"/>
          </a:p>
        </p:txBody>
      </p:sp>
      <p:sp>
        <p:nvSpPr>
          <p:cNvPr id="15" name="Oval 14">
            <a:extLst>
              <a:ext uri="{FF2B5EF4-FFF2-40B4-BE49-F238E27FC236}">
                <a16:creationId xmlns:a16="http://schemas.microsoft.com/office/drawing/2014/main" id="{2632C2EE-2AF0-2F82-FF09-5C39550DD8D1}"/>
              </a:ext>
            </a:extLst>
          </p:cNvPr>
          <p:cNvSpPr/>
          <p:nvPr/>
        </p:nvSpPr>
        <p:spPr>
          <a:xfrm>
            <a:off x="3060442" y="4231250"/>
            <a:ext cx="293669" cy="293669"/>
          </a:xfrm>
          <a:prstGeom prst="ellipse">
            <a:avLst/>
          </a:prstGeom>
          <a:noFill/>
          <a:ln>
            <a:solidFill>
              <a:srgbClr val="BD25B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b="1" dirty="0">
                <a:solidFill>
                  <a:schemeClr val="tx1"/>
                </a:solidFill>
              </a:rPr>
              <a:t>C</a:t>
            </a:r>
            <a:endParaRPr lang="en-SE" b="1" dirty="0">
              <a:solidFill>
                <a:schemeClr val="tx1"/>
              </a:solidFill>
            </a:endParaRPr>
          </a:p>
        </p:txBody>
      </p:sp>
      <p:pic>
        <p:nvPicPr>
          <p:cNvPr id="23" name="Picture 22">
            <a:extLst>
              <a:ext uri="{FF2B5EF4-FFF2-40B4-BE49-F238E27FC236}">
                <a16:creationId xmlns:a16="http://schemas.microsoft.com/office/drawing/2014/main" id="{54A73BD1-9C43-0869-3951-0205D1478395}"/>
              </a:ext>
            </a:extLst>
          </p:cNvPr>
          <p:cNvPicPr>
            <a:picLocks noChangeAspect="1"/>
          </p:cNvPicPr>
          <p:nvPr/>
        </p:nvPicPr>
        <p:blipFill>
          <a:blip r:embed="rId5"/>
          <a:stretch>
            <a:fillRect/>
          </a:stretch>
        </p:blipFill>
        <p:spPr>
          <a:xfrm>
            <a:off x="10301050" y="5195112"/>
            <a:ext cx="196139" cy="287670"/>
          </a:xfrm>
          <a:prstGeom prst="rect">
            <a:avLst/>
          </a:prstGeom>
        </p:spPr>
      </p:pic>
      <p:cxnSp>
        <p:nvCxnSpPr>
          <p:cNvPr id="25" name="Straight Connector 24">
            <a:extLst>
              <a:ext uri="{FF2B5EF4-FFF2-40B4-BE49-F238E27FC236}">
                <a16:creationId xmlns:a16="http://schemas.microsoft.com/office/drawing/2014/main" id="{0F88B61E-04E3-6102-60A5-409A4C05BC4E}"/>
              </a:ext>
            </a:extLst>
          </p:cNvPr>
          <p:cNvCxnSpPr>
            <a:cxnSpLocks/>
          </p:cNvCxnSpPr>
          <p:nvPr/>
        </p:nvCxnSpPr>
        <p:spPr>
          <a:xfrm>
            <a:off x="10316242" y="5217973"/>
            <a:ext cx="196139" cy="175447"/>
          </a:xfrm>
          <a:prstGeom prst="line">
            <a:avLst/>
          </a:prstGeom>
          <a:ln w="9525"/>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96853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7"/>
          <p:cNvSpPr txBox="1"/>
          <p:nvPr/>
        </p:nvSpPr>
        <p:spPr>
          <a:xfrm>
            <a:off x="7426225" y="1284000"/>
            <a:ext cx="3507300" cy="6252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b="1" dirty="0">
                <a:solidFill>
                  <a:srgbClr val="4C3283"/>
                </a:solidFill>
                <a:latin typeface="Quattrocento Sans"/>
                <a:ea typeface="Quattrocento Sans"/>
                <a:cs typeface="Quattrocento Sans"/>
                <a:sym typeface="Quattrocento Sans"/>
              </a:rPr>
              <a:t>Node </a:t>
            </a:r>
            <a:r>
              <a:rPr lang="en-US" sz="2400" dirty="0">
                <a:solidFill>
                  <a:srgbClr val="4C3283"/>
                </a:solidFill>
                <a:latin typeface="Quattrocento Sans"/>
                <a:ea typeface="Quattrocento Sans"/>
                <a:cs typeface="Quattrocento Sans"/>
                <a:sym typeface="Quattrocento Sans"/>
              </a:rPr>
              <a:t>&amp;</a:t>
            </a:r>
            <a:r>
              <a:rPr lang="en-US" sz="2400" b="1" dirty="0">
                <a:solidFill>
                  <a:srgbClr val="4C3283"/>
                </a:solidFill>
                <a:latin typeface="Quattrocento Sans"/>
                <a:ea typeface="Quattrocento Sans"/>
                <a:cs typeface="Quattrocento Sans"/>
                <a:sym typeface="Quattrocento Sans"/>
              </a:rPr>
              <a:t> Edge Labels</a:t>
            </a:r>
            <a:endParaRPr sz="2400" b="1" dirty="0">
              <a:solidFill>
                <a:srgbClr val="4C3283"/>
              </a:solidFill>
              <a:latin typeface="Quattrocento Sans"/>
              <a:ea typeface="Quattrocento Sans"/>
              <a:cs typeface="Quattrocento Sans"/>
              <a:sym typeface="Quattrocento Sans"/>
            </a:endParaRPr>
          </a:p>
        </p:txBody>
      </p:sp>
      <p:sp>
        <p:nvSpPr>
          <p:cNvPr id="367" name="Google Shape;367;p27"/>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Labeled and Weighted Graphs</a:t>
            </a:r>
            <a:endParaRPr/>
          </a:p>
        </p:txBody>
      </p:sp>
      <p:sp>
        <p:nvSpPr>
          <p:cNvPr id="368" name="Google Shape;368;p27"/>
          <p:cNvSpPr txBox="1"/>
          <p:nvPr/>
        </p:nvSpPr>
        <p:spPr>
          <a:xfrm>
            <a:off x="4647783" y="1460097"/>
            <a:ext cx="2778445" cy="512648"/>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b="1">
                <a:solidFill>
                  <a:srgbClr val="4C3283"/>
                </a:solidFill>
                <a:latin typeface="Quattrocento Sans"/>
                <a:ea typeface="Quattrocento Sans"/>
                <a:cs typeface="Quattrocento Sans"/>
                <a:sym typeface="Quattrocento Sans"/>
              </a:rPr>
              <a:t>Edge Labels</a:t>
            </a:r>
            <a:endParaRPr sz="2400" b="1">
              <a:solidFill>
                <a:srgbClr val="4C3283"/>
              </a:solidFill>
              <a:latin typeface="Quattrocento Sans"/>
              <a:ea typeface="Quattrocento Sans"/>
              <a:cs typeface="Quattrocento Sans"/>
              <a:sym typeface="Quattrocento Sans"/>
            </a:endParaRPr>
          </a:p>
        </p:txBody>
      </p:sp>
      <p:sp>
        <p:nvSpPr>
          <p:cNvPr id="369" name="Google Shape;369;p27"/>
          <p:cNvSpPr/>
          <p:nvPr/>
        </p:nvSpPr>
        <p:spPr>
          <a:xfrm>
            <a:off x="5614994" y="210842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370" name="Google Shape;370;p27"/>
          <p:cNvSpPr/>
          <p:nvPr/>
        </p:nvSpPr>
        <p:spPr>
          <a:xfrm>
            <a:off x="6164569" y="266730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371" name="Google Shape;371;p27"/>
          <p:cNvSpPr/>
          <p:nvPr/>
        </p:nvSpPr>
        <p:spPr>
          <a:xfrm>
            <a:off x="5614994" y="3174729"/>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cxnSp>
        <p:nvCxnSpPr>
          <p:cNvPr id="372" name="Google Shape;372;p27"/>
          <p:cNvCxnSpPr>
            <a:stCxn id="369" idx="5"/>
            <a:endCxn id="370" idx="1"/>
          </p:cNvCxnSpPr>
          <p:nvPr/>
        </p:nvCxnSpPr>
        <p:spPr>
          <a:xfrm>
            <a:off x="5950440" y="2443867"/>
            <a:ext cx="271800" cy="281100"/>
          </a:xfrm>
          <a:prstGeom prst="straightConnector1">
            <a:avLst/>
          </a:prstGeom>
          <a:noFill/>
          <a:ln w="28575" cap="flat" cmpd="sng">
            <a:solidFill>
              <a:srgbClr val="4C3282"/>
            </a:solidFill>
            <a:prstDash val="solid"/>
            <a:round/>
            <a:headEnd type="none" w="sm" len="sm"/>
            <a:tailEnd type="none" w="sm" len="sm"/>
          </a:ln>
        </p:spPr>
      </p:cxnSp>
      <p:cxnSp>
        <p:nvCxnSpPr>
          <p:cNvPr id="373" name="Google Shape;373;p27"/>
          <p:cNvCxnSpPr>
            <a:stCxn id="371" idx="7"/>
            <a:endCxn id="370" idx="3"/>
          </p:cNvCxnSpPr>
          <p:nvPr/>
        </p:nvCxnSpPr>
        <p:spPr>
          <a:xfrm rot="10800000" flipH="1">
            <a:off x="5950440" y="3002782"/>
            <a:ext cx="271800" cy="229500"/>
          </a:xfrm>
          <a:prstGeom prst="straightConnector1">
            <a:avLst/>
          </a:prstGeom>
          <a:noFill/>
          <a:ln w="28575" cap="flat" cmpd="sng">
            <a:solidFill>
              <a:srgbClr val="4C3282"/>
            </a:solidFill>
            <a:prstDash val="solid"/>
            <a:round/>
            <a:headEnd type="none" w="sm" len="sm"/>
            <a:tailEnd type="none" w="sm" len="sm"/>
          </a:ln>
        </p:spPr>
      </p:cxnSp>
      <p:sp>
        <p:nvSpPr>
          <p:cNvPr id="374" name="Google Shape;374;p27"/>
          <p:cNvSpPr/>
          <p:nvPr/>
        </p:nvSpPr>
        <p:spPr>
          <a:xfrm>
            <a:off x="6615592" y="210841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cxnSp>
        <p:nvCxnSpPr>
          <p:cNvPr id="375" name="Google Shape;375;p27"/>
          <p:cNvCxnSpPr>
            <a:stCxn id="369" idx="6"/>
            <a:endCxn id="374" idx="2"/>
          </p:cNvCxnSpPr>
          <p:nvPr/>
        </p:nvCxnSpPr>
        <p:spPr>
          <a:xfrm>
            <a:off x="6007994" y="2304921"/>
            <a:ext cx="607500" cy="0"/>
          </a:xfrm>
          <a:prstGeom prst="straightConnector1">
            <a:avLst/>
          </a:prstGeom>
          <a:noFill/>
          <a:ln w="28575" cap="flat" cmpd="sng">
            <a:solidFill>
              <a:srgbClr val="4C3282"/>
            </a:solidFill>
            <a:prstDash val="solid"/>
            <a:round/>
            <a:headEnd type="none" w="sm" len="sm"/>
            <a:tailEnd type="none" w="sm" len="sm"/>
          </a:ln>
        </p:spPr>
      </p:cxnSp>
      <p:sp>
        <p:nvSpPr>
          <p:cNvPr id="376" name="Google Shape;376;p27"/>
          <p:cNvSpPr/>
          <p:nvPr/>
        </p:nvSpPr>
        <p:spPr>
          <a:xfrm>
            <a:off x="5065419" y="266730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377" name="Google Shape;377;p27"/>
          <p:cNvSpPr txBox="1"/>
          <p:nvPr/>
        </p:nvSpPr>
        <p:spPr>
          <a:xfrm>
            <a:off x="5257422" y="2322814"/>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a</a:t>
            </a:r>
            <a:endParaRPr sz="1600">
              <a:solidFill>
                <a:schemeClr val="dk1"/>
              </a:solidFill>
              <a:latin typeface="Calibri"/>
              <a:ea typeface="Calibri"/>
              <a:cs typeface="Calibri"/>
              <a:sym typeface="Calibri"/>
            </a:endParaRPr>
          </a:p>
        </p:txBody>
      </p:sp>
      <p:cxnSp>
        <p:nvCxnSpPr>
          <p:cNvPr id="378" name="Google Shape;378;p27"/>
          <p:cNvCxnSpPr>
            <a:stCxn id="376" idx="7"/>
            <a:endCxn id="369" idx="3"/>
          </p:cNvCxnSpPr>
          <p:nvPr/>
        </p:nvCxnSpPr>
        <p:spPr>
          <a:xfrm rot="10800000" flipH="1">
            <a:off x="5400865" y="2443754"/>
            <a:ext cx="271800" cy="281100"/>
          </a:xfrm>
          <a:prstGeom prst="straightConnector1">
            <a:avLst/>
          </a:prstGeom>
          <a:noFill/>
          <a:ln w="28575" cap="flat" cmpd="sng">
            <a:solidFill>
              <a:srgbClr val="4C3282"/>
            </a:solidFill>
            <a:prstDash val="solid"/>
            <a:round/>
            <a:headEnd type="none" w="sm" len="sm"/>
            <a:tailEnd type="none" w="sm" len="sm"/>
          </a:ln>
        </p:spPr>
      </p:cxnSp>
      <p:sp>
        <p:nvSpPr>
          <p:cNvPr id="379" name="Google Shape;379;p27"/>
          <p:cNvSpPr txBox="1"/>
          <p:nvPr/>
        </p:nvSpPr>
        <p:spPr>
          <a:xfrm>
            <a:off x="5872094" y="2806321"/>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b</a:t>
            </a:r>
            <a:endParaRPr sz="1600">
              <a:solidFill>
                <a:schemeClr val="dk1"/>
              </a:solidFill>
              <a:latin typeface="Calibri"/>
              <a:ea typeface="Calibri"/>
              <a:cs typeface="Calibri"/>
              <a:sym typeface="Calibri"/>
            </a:endParaRPr>
          </a:p>
        </p:txBody>
      </p:sp>
      <p:sp>
        <p:nvSpPr>
          <p:cNvPr id="380" name="Google Shape;380;p27"/>
          <p:cNvSpPr txBox="1"/>
          <p:nvPr/>
        </p:nvSpPr>
        <p:spPr>
          <a:xfrm>
            <a:off x="6156763" y="1972746"/>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a:t>
            </a:r>
            <a:endParaRPr sz="1600">
              <a:solidFill>
                <a:schemeClr val="dk1"/>
              </a:solidFill>
              <a:latin typeface="Calibri"/>
              <a:ea typeface="Calibri"/>
              <a:cs typeface="Calibri"/>
              <a:sym typeface="Calibri"/>
            </a:endParaRPr>
          </a:p>
        </p:txBody>
      </p:sp>
      <p:sp>
        <p:nvSpPr>
          <p:cNvPr id="381" name="Google Shape;381;p27"/>
          <p:cNvSpPr txBox="1"/>
          <p:nvPr/>
        </p:nvSpPr>
        <p:spPr>
          <a:xfrm>
            <a:off x="6020863" y="2308193"/>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d</a:t>
            </a:r>
            <a:endParaRPr sz="1600">
              <a:solidFill>
                <a:schemeClr val="dk1"/>
              </a:solidFill>
              <a:latin typeface="Calibri"/>
              <a:ea typeface="Calibri"/>
              <a:cs typeface="Calibri"/>
              <a:sym typeface="Calibri"/>
            </a:endParaRPr>
          </a:p>
        </p:txBody>
      </p:sp>
      <p:sp>
        <p:nvSpPr>
          <p:cNvPr id="382" name="Google Shape;382;p27"/>
          <p:cNvSpPr txBox="1"/>
          <p:nvPr/>
        </p:nvSpPr>
        <p:spPr>
          <a:xfrm>
            <a:off x="1557152" y="1343100"/>
            <a:ext cx="2190000" cy="5070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b="1" dirty="0">
                <a:solidFill>
                  <a:srgbClr val="4C3283"/>
                </a:solidFill>
                <a:latin typeface="Quattrocento Sans"/>
                <a:ea typeface="Quattrocento Sans"/>
                <a:cs typeface="Quattrocento Sans"/>
                <a:sym typeface="Quattrocento Sans"/>
              </a:rPr>
              <a:t>Node Labels</a:t>
            </a:r>
            <a:endParaRPr sz="2400" b="1" dirty="0">
              <a:solidFill>
                <a:srgbClr val="4C3283"/>
              </a:solidFill>
              <a:latin typeface="Quattrocento Sans"/>
              <a:ea typeface="Quattrocento Sans"/>
              <a:cs typeface="Quattrocento Sans"/>
              <a:sym typeface="Quattrocento Sans"/>
            </a:endParaRPr>
          </a:p>
        </p:txBody>
      </p:sp>
      <p:grpSp>
        <p:nvGrpSpPr>
          <p:cNvPr id="383" name="Google Shape;383;p27"/>
          <p:cNvGrpSpPr/>
          <p:nvPr/>
        </p:nvGrpSpPr>
        <p:grpSpPr>
          <a:xfrm>
            <a:off x="1932126" y="2106931"/>
            <a:ext cx="1943173" cy="1459315"/>
            <a:chOff x="1664362" y="1992415"/>
            <a:chExt cx="1457380" cy="1094486"/>
          </a:xfrm>
        </p:grpSpPr>
        <p:sp>
          <p:nvSpPr>
            <p:cNvPr id="384" name="Google Shape;384;p27"/>
            <p:cNvSpPr/>
            <p:nvPr/>
          </p:nvSpPr>
          <p:spPr>
            <a:xfrm>
              <a:off x="2076543" y="1992420"/>
              <a:ext cx="294750" cy="29475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385" name="Google Shape;385;p27"/>
            <p:cNvSpPr/>
            <p:nvPr/>
          </p:nvSpPr>
          <p:spPr>
            <a:xfrm>
              <a:off x="2488725" y="2411580"/>
              <a:ext cx="294750" cy="29475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386" name="Google Shape;386;p27"/>
            <p:cNvSpPr/>
            <p:nvPr/>
          </p:nvSpPr>
          <p:spPr>
            <a:xfrm>
              <a:off x="2076543" y="2792151"/>
              <a:ext cx="294750" cy="29475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387" name="Google Shape;387;p27"/>
            <p:cNvCxnSpPr>
              <a:stCxn id="384" idx="5"/>
              <a:endCxn id="385" idx="1"/>
            </p:cNvCxnSpPr>
            <p:nvPr/>
          </p:nvCxnSpPr>
          <p:spPr>
            <a:xfrm>
              <a:off x="2328128" y="2244005"/>
              <a:ext cx="203700" cy="210600"/>
            </a:xfrm>
            <a:prstGeom prst="straightConnector1">
              <a:avLst/>
            </a:prstGeom>
            <a:noFill/>
            <a:ln w="28575" cap="flat" cmpd="sng">
              <a:solidFill>
                <a:srgbClr val="4C3282"/>
              </a:solidFill>
              <a:prstDash val="solid"/>
              <a:round/>
              <a:headEnd type="none" w="sm" len="sm"/>
              <a:tailEnd type="none" w="sm" len="sm"/>
            </a:ln>
          </p:spPr>
        </p:cxnSp>
        <p:cxnSp>
          <p:nvCxnSpPr>
            <p:cNvPr id="388" name="Google Shape;388;p27"/>
            <p:cNvCxnSpPr>
              <a:stCxn id="386" idx="7"/>
              <a:endCxn id="385" idx="3"/>
            </p:cNvCxnSpPr>
            <p:nvPr/>
          </p:nvCxnSpPr>
          <p:spPr>
            <a:xfrm rot="10800000" flipH="1">
              <a:off x="2328128" y="2663116"/>
              <a:ext cx="203700" cy="172200"/>
            </a:xfrm>
            <a:prstGeom prst="straightConnector1">
              <a:avLst/>
            </a:prstGeom>
            <a:noFill/>
            <a:ln w="28575" cap="flat" cmpd="sng">
              <a:solidFill>
                <a:srgbClr val="4C3282"/>
              </a:solidFill>
              <a:prstDash val="solid"/>
              <a:round/>
              <a:headEnd type="none" w="sm" len="sm"/>
              <a:tailEnd type="none" w="sm" len="sm"/>
            </a:ln>
          </p:spPr>
        </p:cxnSp>
        <p:sp>
          <p:nvSpPr>
            <p:cNvPr id="389" name="Google Shape;389;p27"/>
            <p:cNvSpPr/>
            <p:nvPr/>
          </p:nvSpPr>
          <p:spPr>
            <a:xfrm>
              <a:off x="2826992" y="1992415"/>
              <a:ext cx="294750" cy="29475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e</a:t>
              </a:r>
              <a:endParaRPr sz="1600" b="1">
                <a:solidFill>
                  <a:schemeClr val="dk1"/>
                </a:solidFill>
                <a:latin typeface="Consolas"/>
                <a:ea typeface="Consolas"/>
                <a:cs typeface="Consolas"/>
                <a:sym typeface="Consolas"/>
              </a:endParaRPr>
            </a:p>
          </p:txBody>
        </p:sp>
        <p:cxnSp>
          <p:nvCxnSpPr>
            <p:cNvPr id="390" name="Google Shape;390;p27"/>
            <p:cNvCxnSpPr>
              <a:stCxn id="384" idx="6"/>
              <a:endCxn id="389" idx="2"/>
            </p:cNvCxnSpPr>
            <p:nvPr/>
          </p:nvCxnSpPr>
          <p:spPr>
            <a:xfrm>
              <a:off x="2371293" y="2139795"/>
              <a:ext cx="455700" cy="0"/>
            </a:xfrm>
            <a:prstGeom prst="straightConnector1">
              <a:avLst/>
            </a:prstGeom>
            <a:noFill/>
            <a:ln w="28575" cap="flat" cmpd="sng">
              <a:solidFill>
                <a:srgbClr val="4C3282"/>
              </a:solidFill>
              <a:prstDash val="solid"/>
              <a:round/>
              <a:headEnd type="none" w="sm" len="sm"/>
              <a:tailEnd type="none" w="sm" len="sm"/>
            </a:ln>
          </p:spPr>
        </p:cxnSp>
        <p:sp>
          <p:nvSpPr>
            <p:cNvPr id="391" name="Google Shape;391;p27"/>
            <p:cNvSpPr/>
            <p:nvPr/>
          </p:nvSpPr>
          <p:spPr>
            <a:xfrm>
              <a:off x="1664362" y="2411580"/>
              <a:ext cx="294750" cy="29475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cxnSp>
          <p:nvCxnSpPr>
            <p:cNvPr id="392" name="Google Shape;392;p27"/>
            <p:cNvCxnSpPr>
              <a:stCxn id="391" idx="7"/>
              <a:endCxn id="384" idx="3"/>
            </p:cNvCxnSpPr>
            <p:nvPr/>
          </p:nvCxnSpPr>
          <p:spPr>
            <a:xfrm rot="10800000" flipH="1">
              <a:off x="1915947" y="2244145"/>
              <a:ext cx="203700" cy="210600"/>
            </a:xfrm>
            <a:prstGeom prst="straightConnector1">
              <a:avLst/>
            </a:prstGeom>
            <a:noFill/>
            <a:ln w="28575" cap="flat" cmpd="sng">
              <a:solidFill>
                <a:srgbClr val="4C3282"/>
              </a:solidFill>
              <a:prstDash val="solid"/>
              <a:round/>
              <a:headEnd type="none" w="sm" len="sm"/>
              <a:tailEnd type="none" w="sm" len="sm"/>
            </a:ln>
          </p:spPr>
        </p:cxnSp>
      </p:grpSp>
      <p:sp>
        <p:nvSpPr>
          <p:cNvPr id="393" name="Google Shape;393;p27"/>
          <p:cNvSpPr txBox="1"/>
          <p:nvPr/>
        </p:nvSpPr>
        <p:spPr>
          <a:xfrm>
            <a:off x="4342351" y="3925150"/>
            <a:ext cx="3507300" cy="8646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a:solidFill>
                  <a:srgbClr val="4C3283"/>
                </a:solidFill>
                <a:latin typeface="Quattrocento Sans"/>
                <a:ea typeface="Quattrocento Sans"/>
                <a:cs typeface="Quattrocento Sans"/>
                <a:sym typeface="Quattrocento Sans"/>
              </a:rPr>
              <a:t>Numeric Edge Labels</a:t>
            </a:r>
            <a:br>
              <a:rPr lang="en-US" sz="2400">
                <a:solidFill>
                  <a:srgbClr val="4C3283"/>
                </a:solidFill>
                <a:latin typeface="Quattrocento Sans"/>
                <a:ea typeface="Quattrocento Sans"/>
                <a:cs typeface="Quattrocento Sans"/>
                <a:sym typeface="Quattrocento Sans"/>
              </a:rPr>
            </a:br>
            <a:r>
              <a:rPr lang="en-US" sz="2400">
                <a:solidFill>
                  <a:srgbClr val="4C3283"/>
                </a:solidFill>
                <a:latin typeface="Quattrocento Sans"/>
                <a:ea typeface="Quattrocento Sans"/>
                <a:cs typeface="Quattrocento Sans"/>
                <a:sym typeface="Quattrocento Sans"/>
              </a:rPr>
              <a:t>(</a:t>
            </a:r>
            <a:r>
              <a:rPr lang="en-US" sz="2400" b="1">
                <a:solidFill>
                  <a:srgbClr val="4C3283"/>
                </a:solidFill>
                <a:latin typeface="Quattrocento Sans"/>
                <a:ea typeface="Quattrocento Sans"/>
                <a:cs typeface="Quattrocento Sans"/>
                <a:sym typeface="Quattrocento Sans"/>
              </a:rPr>
              <a:t>Edge Weights</a:t>
            </a:r>
            <a:r>
              <a:rPr lang="en-US" sz="2400">
                <a:solidFill>
                  <a:srgbClr val="4C3283"/>
                </a:solidFill>
                <a:latin typeface="Quattrocento Sans"/>
                <a:ea typeface="Quattrocento Sans"/>
                <a:cs typeface="Quattrocento Sans"/>
                <a:sym typeface="Quattrocento Sans"/>
              </a:rPr>
              <a:t>)</a:t>
            </a:r>
            <a:endParaRPr sz="2400">
              <a:solidFill>
                <a:srgbClr val="4C3283"/>
              </a:solidFill>
              <a:latin typeface="Quattrocento Sans"/>
              <a:ea typeface="Quattrocento Sans"/>
              <a:cs typeface="Quattrocento Sans"/>
              <a:sym typeface="Quattrocento Sans"/>
            </a:endParaRPr>
          </a:p>
        </p:txBody>
      </p:sp>
      <p:sp>
        <p:nvSpPr>
          <p:cNvPr id="394" name="Google Shape;394;p27"/>
          <p:cNvSpPr/>
          <p:nvPr/>
        </p:nvSpPr>
        <p:spPr>
          <a:xfrm>
            <a:off x="5614994" y="4925508"/>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395" name="Google Shape;395;p27"/>
          <p:cNvSpPr/>
          <p:nvPr/>
        </p:nvSpPr>
        <p:spPr>
          <a:xfrm>
            <a:off x="6164569" y="5484388"/>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396" name="Google Shape;396;p27"/>
          <p:cNvSpPr/>
          <p:nvPr/>
        </p:nvSpPr>
        <p:spPr>
          <a:xfrm>
            <a:off x="5614994" y="5991816"/>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cxnSp>
        <p:nvCxnSpPr>
          <p:cNvPr id="397" name="Google Shape;397;p27"/>
          <p:cNvCxnSpPr>
            <a:stCxn id="394" idx="5"/>
            <a:endCxn id="395" idx="1"/>
          </p:cNvCxnSpPr>
          <p:nvPr/>
        </p:nvCxnSpPr>
        <p:spPr>
          <a:xfrm>
            <a:off x="5950440" y="5260954"/>
            <a:ext cx="271800" cy="281100"/>
          </a:xfrm>
          <a:prstGeom prst="straightConnector1">
            <a:avLst/>
          </a:prstGeom>
          <a:noFill/>
          <a:ln w="28575" cap="flat" cmpd="sng">
            <a:solidFill>
              <a:srgbClr val="4C3282"/>
            </a:solidFill>
            <a:prstDash val="solid"/>
            <a:round/>
            <a:headEnd type="none" w="sm" len="sm"/>
            <a:tailEnd type="none" w="sm" len="sm"/>
          </a:ln>
        </p:spPr>
      </p:cxnSp>
      <p:cxnSp>
        <p:nvCxnSpPr>
          <p:cNvPr id="398" name="Google Shape;398;p27"/>
          <p:cNvCxnSpPr>
            <a:stCxn id="396" idx="7"/>
            <a:endCxn id="395" idx="3"/>
          </p:cNvCxnSpPr>
          <p:nvPr/>
        </p:nvCxnSpPr>
        <p:spPr>
          <a:xfrm rot="10800000" flipH="1">
            <a:off x="5950440" y="5819869"/>
            <a:ext cx="271800" cy="229500"/>
          </a:xfrm>
          <a:prstGeom prst="straightConnector1">
            <a:avLst/>
          </a:prstGeom>
          <a:noFill/>
          <a:ln w="28575" cap="flat" cmpd="sng">
            <a:solidFill>
              <a:srgbClr val="4C3282"/>
            </a:solidFill>
            <a:prstDash val="solid"/>
            <a:round/>
            <a:headEnd type="none" w="sm" len="sm"/>
            <a:tailEnd type="none" w="sm" len="sm"/>
          </a:ln>
        </p:spPr>
      </p:cxnSp>
      <p:sp>
        <p:nvSpPr>
          <p:cNvPr id="399" name="Google Shape;399;p27"/>
          <p:cNvSpPr/>
          <p:nvPr/>
        </p:nvSpPr>
        <p:spPr>
          <a:xfrm>
            <a:off x="6615592" y="492550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cxnSp>
        <p:nvCxnSpPr>
          <p:cNvPr id="400" name="Google Shape;400;p27"/>
          <p:cNvCxnSpPr>
            <a:stCxn id="394" idx="6"/>
            <a:endCxn id="399" idx="2"/>
          </p:cNvCxnSpPr>
          <p:nvPr/>
        </p:nvCxnSpPr>
        <p:spPr>
          <a:xfrm>
            <a:off x="6007994" y="5122008"/>
            <a:ext cx="607500" cy="0"/>
          </a:xfrm>
          <a:prstGeom prst="straightConnector1">
            <a:avLst/>
          </a:prstGeom>
          <a:noFill/>
          <a:ln w="28575" cap="flat" cmpd="sng">
            <a:solidFill>
              <a:srgbClr val="4C3282"/>
            </a:solidFill>
            <a:prstDash val="solid"/>
            <a:round/>
            <a:headEnd type="none" w="sm" len="sm"/>
            <a:tailEnd type="none" w="sm" len="sm"/>
          </a:ln>
        </p:spPr>
      </p:cxnSp>
      <p:sp>
        <p:nvSpPr>
          <p:cNvPr id="401" name="Google Shape;401;p27"/>
          <p:cNvSpPr/>
          <p:nvPr/>
        </p:nvSpPr>
        <p:spPr>
          <a:xfrm>
            <a:off x="5065419" y="5484388"/>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402" name="Google Shape;402;p27"/>
          <p:cNvSpPr txBox="1"/>
          <p:nvPr/>
        </p:nvSpPr>
        <p:spPr>
          <a:xfrm>
            <a:off x="5257422" y="5139901"/>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1</a:t>
            </a:r>
            <a:endParaRPr sz="1600">
              <a:solidFill>
                <a:schemeClr val="dk1"/>
              </a:solidFill>
              <a:latin typeface="Calibri"/>
              <a:ea typeface="Calibri"/>
              <a:cs typeface="Calibri"/>
              <a:sym typeface="Calibri"/>
            </a:endParaRPr>
          </a:p>
        </p:txBody>
      </p:sp>
      <p:cxnSp>
        <p:nvCxnSpPr>
          <p:cNvPr id="403" name="Google Shape;403;p27"/>
          <p:cNvCxnSpPr>
            <a:stCxn id="401" idx="7"/>
            <a:endCxn id="394" idx="3"/>
          </p:cNvCxnSpPr>
          <p:nvPr/>
        </p:nvCxnSpPr>
        <p:spPr>
          <a:xfrm rot="10800000" flipH="1">
            <a:off x="5400865" y="5260841"/>
            <a:ext cx="271800" cy="281100"/>
          </a:xfrm>
          <a:prstGeom prst="straightConnector1">
            <a:avLst/>
          </a:prstGeom>
          <a:noFill/>
          <a:ln w="28575" cap="flat" cmpd="sng">
            <a:solidFill>
              <a:srgbClr val="4C3282"/>
            </a:solidFill>
            <a:prstDash val="solid"/>
            <a:round/>
            <a:headEnd type="none" w="sm" len="sm"/>
            <a:tailEnd type="none" w="sm" len="sm"/>
          </a:ln>
        </p:spPr>
      </p:cxnSp>
      <p:sp>
        <p:nvSpPr>
          <p:cNvPr id="404" name="Google Shape;404;p27"/>
          <p:cNvSpPr txBox="1"/>
          <p:nvPr/>
        </p:nvSpPr>
        <p:spPr>
          <a:xfrm>
            <a:off x="5872094" y="5623408"/>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2</a:t>
            </a:r>
            <a:endParaRPr sz="1600">
              <a:solidFill>
                <a:schemeClr val="dk1"/>
              </a:solidFill>
              <a:latin typeface="Calibri"/>
              <a:ea typeface="Calibri"/>
              <a:cs typeface="Calibri"/>
              <a:sym typeface="Calibri"/>
            </a:endParaRPr>
          </a:p>
        </p:txBody>
      </p:sp>
      <p:sp>
        <p:nvSpPr>
          <p:cNvPr id="405" name="Google Shape;405;p27"/>
          <p:cNvSpPr txBox="1"/>
          <p:nvPr/>
        </p:nvSpPr>
        <p:spPr>
          <a:xfrm>
            <a:off x="6156763" y="4789833"/>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3</a:t>
            </a:r>
            <a:endParaRPr sz="1600">
              <a:solidFill>
                <a:schemeClr val="dk1"/>
              </a:solidFill>
              <a:latin typeface="Calibri"/>
              <a:ea typeface="Calibri"/>
              <a:cs typeface="Calibri"/>
              <a:sym typeface="Calibri"/>
            </a:endParaRPr>
          </a:p>
        </p:txBody>
      </p:sp>
      <p:sp>
        <p:nvSpPr>
          <p:cNvPr id="406" name="Google Shape;406;p27"/>
          <p:cNvSpPr txBox="1"/>
          <p:nvPr/>
        </p:nvSpPr>
        <p:spPr>
          <a:xfrm>
            <a:off x="6020863" y="5125280"/>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1</a:t>
            </a:r>
            <a:endParaRPr sz="1600">
              <a:solidFill>
                <a:schemeClr val="dk1"/>
              </a:solidFill>
              <a:latin typeface="Calibri"/>
              <a:ea typeface="Calibri"/>
              <a:cs typeface="Calibri"/>
              <a:sym typeface="Calibri"/>
            </a:endParaRPr>
          </a:p>
        </p:txBody>
      </p:sp>
      <p:cxnSp>
        <p:nvCxnSpPr>
          <p:cNvPr id="407" name="Google Shape;407;p27"/>
          <p:cNvCxnSpPr>
            <a:stCxn id="408" idx="5"/>
            <a:endCxn id="409" idx="1"/>
          </p:cNvCxnSpPr>
          <p:nvPr/>
        </p:nvCxnSpPr>
        <p:spPr>
          <a:xfrm>
            <a:off x="8875307" y="2443867"/>
            <a:ext cx="264000" cy="293700"/>
          </a:xfrm>
          <a:prstGeom prst="straightConnector1">
            <a:avLst/>
          </a:prstGeom>
          <a:noFill/>
          <a:ln w="28575" cap="flat" cmpd="sng">
            <a:solidFill>
              <a:srgbClr val="4C3282"/>
            </a:solidFill>
            <a:prstDash val="solid"/>
            <a:round/>
            <a:headEnd type="none" w="sm" len="sm"/>
            <a:tailEnd type="none" w="sm" len="sm"/>
          </a:ln>
        </p:spPr>
      </p:cxnSp>
      <p:cxnSp>
        <p:nvCxnSpPr>
          <p:cNvPr id="410" name="Google Shape;410;p27"/>
          <p:cNvCxnSpPr>
            <a:stCxn id="411" idx="7"/>
            <a:endCxn id="409" idx="3"/>
          </p:cNvCxnSpPr>
          <p:nvPr/>
        </p:nvCxnSpPr>
        <p:spPr>
          <a:xfrm rot="10800000" flipH="1">
            <a:off x="8875307" y="3015382"/>
            <a:ext cx="264000" cy="216900"/>
          </a:xfrm>
          <a:prstGeom prst="straightConnector1">
            <a:avLst/>
          </a:prstGeom>
          <a:noFill/>
          <a:ln w="28575" cap="flat" cmpd="sng">
            <a:solidFill>
              <a:srgbClr val="4C3282"/>
            </a:solidFill>
            <a:prstDash val="solid"/>
            <a:round/>
            <a:headEnd type="none" w="sm" len="sm"/>
            <a:tailEnd type="none" w="sm" len="sm"/>
          </a:ln>
        </p:spPr>
      </p:cxnSp>
      <p:cxnSp>
        <p:nvCxnSpPr>
          <p:cNvPr id="412" name="Google Shape;412;p27"/>
          <p:cNvCxnSpPr>
            <a:stCxn id="408" idx="6"/>
            <a:endCxn id="413" idx="2"/>
          </p:cNvCxnSpPr>
          <p:nvPr/>
        </p:nvCxnSpPr>
        <p:spPr>
          <a:xfrm>
            <a:off x="8932861" y="2304921"/>
            <a:ext cx="607500" cy="0"/>
          </a:xfrm>
          <a:prstGeom prst="straightConnector1">
            <a:avLst/>
          </a:prstGeom>
          <a:noFill/>
          <a:ln w="28575" cap="flat" cmpd="sng">
            <a:solidFill>
              <a:srgbClr val="4C3282"/>
            </a:solidFill>
            <a:prstDash val="solid"/>
            <a:round/>
            <a:headEnd type="none" w="sm" len="sm"/>
            <a:tailEnd type="none" w="sm" len="sm"/>
          </a:ln>
        </p:spPr>
      </p:cxnSp>
      <p:cxnSp>
        <p:nvCxnSpPr>
          <p:cNvPr id="414" name="Google Shape;414;p27"/>
          <p:cNvCxnSpPr>
            <a:stCxn id="415" idx="7"/>
            <a:endCxn id="408" idx="3"/>
          </p:cNvCxnSpPr>
          <p:nvPr/>
        </p:nvCxnSpPr>
        <p:spPr>
          <a:xfrm rot="10800000" flipH="1">
            <a:off x="8325732" y="2443754"/>
            <a:ext cx="271800" cy="281100"/>
          </a:xfrm>
          <a:prstGeom prst="straightConnector1">
            <a:avLst/>
          </a:prstGeom>
          <a:noFill/>
          <a:ln w="28575" cap="flat" cmpd="sng">
            <a:solidFill>
              <a:srgbClr val="4C3282"/>
            </a:solidFill>
            <a:prstDash val="solid"/>
            <a:round/>
            <a:headEnd type="none" w="sm" len="sm"/>
            <a:tailEnd type="none" w="sm" len="sm"/>
          </a:ln>
        </p:spPr>
      </p:cxnSp>
      <p:sp>
        <p:nvSpPr>
          <p:cNvPr id="408" name="Google Shape;408;p27"/>
          <p:cNvSpPr/>
          <p:nvPr/>
        </p:nvSpPr>
        <p:spPr>
          <a:xfrm>
            <a:off x="8539861" y="210842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2</a:t>
            </a:r>
            <a:endParaRPr sz="1600" b="1">
              <a:solidFill>
                <a:schemeClr val="dk1"/>
              </a:solidFill>
              <a:latin typeface="Consolas"/>
              <a:ea typeface="Consolas"/>
              <a:cs typeface="Consolas"/>
              <a:sym typeface="Consolas"/>
            </a:endParaRPr>
          </a:p>
        </p:txBody>
      </p:sp>
      <p:sp>
        <p:nvSpPr>
          <p:cNvPr id="409" name="Google Shape;409;p27"/>
          <p:cNvSpPr/>
          <p:nvPr/>
        </p:nvSpPr>
        <p:spPr>
          <a:xfrm>
            <a:off x="9081630" y="2680019"/>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3</a:t>
            </a:r>
            <a:endParaRPr sz="1600" b="1">
              <a:solidFill>
                <a:schemeClr val="dk1"/>
              </a:solidFill>
              <a:latin typeface="Consolas"/>
              <a:ea typeface="Consolas"/>
              <a:cs typeface="Consolas"/>
              <a:sym typeface="Consolas"/>
            </a:endParaRPr>
          </a:p>
        </p:txBody>
      </p:sp>
      <p:sp>
        <p:nvSpPr>
          <p:cNvPr id="411" name="Google Shape;411;p27"/>
          <p:cNvSpPr/>
          <p:nvPr/>
        </p:nvSpPr>
        <p:spPr>
          <a:xfrm>
            <a:off x="8539861" y="3174729"/>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4</a:t>
            </a:r>
            <a:endParaRPr sz="1600" b="1">
              <a:solidFill>
                <a:schemeClr val="dk1"/>
              </a:solidFill>
              <a:latin typeface="Consolas"/>
              <a:ea typeface="Consolas"/>
              <a:cs typeface="Consolas"/>
              <a:sym typeface="Consolas"/>
            </a:endParaRPr>
          </a:p>
        </p:txBody>
      </p:sp>
      <p:sp>
        <p:nvSpPr>
          <p:cNvPr id="413" name="Google Shape;413;p27"/>
          <p:cNvSpPr/>
          <p:nvPr/>
        </p:nvSpPr>
        <p:spPr>
          <a:xfrm>
            <a:off x="9540459" y="210841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5</a:t>
            </a:r>
            <a:endParaRPr sz="1600" b="1">
              <a:solidFill>
                <a:schemeClr val="dk1"/>
              </a:solidFill>
              <a:latin typeface="Consolas"/>
              <a:ea typeface="Consolas"/>
              <a:cs typeface="Consolas"/>
              <a:sym typeface="Consolas"/>
            </a:endParaRPr>
          </a:p>
        </p:txBody>
      </p:sp>
      <p:sp>
        <p:nvSpPr>
          <p:cNvPr id="415" name="Google Shape;415;p27"/>
          <p:cNvSpPr/>
          <p:nvPr/>
        </p:nvSpPr>
        <p:spPr>
          <a:xfrm>
            <a:off x="7990286" y="266730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1</a:t>
            </a:r>
            <a:endParaRPr sz="1600" b="1">
              <a:solidFill>
                <a:schemeClr val="dk1"/>
              </a:solidFill>
              <a:latin typeface="Consolas"/>
              <a:ea typeface="Consolas"/>
              <a:cs typeface="Consolas"/>
              <a:sym typeface="Consolas"/>
            </a:endParaRPr>
          </a:p>
        </p:txBody>
      </p:sp>
      <p:sp>
        <p:nvSpPr>
          <p:cNvPr id="416" name="Google Shape;416;p27"/>
          <p:cNvSpPr txBox="1"/>
          <p:nvPr/>
        </p:nvSpPr>
        <p:spPr>
          <a:xfrm>
            <a:off x="8182289" y="2322814"/>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a</a:t>
            </a:r>
            <a:endParaRPr sz="1600">
              <a:solidFill>
                <a:schemeClr val="dk1"/>
              </a:solidFill>
              <a:latin typeface="Calibri"/>
              <a:ea typeface="Calibri"/>
              <a:cs typeface="Calibri"/>
              <a:sym typeface="Calibri"/>
            </a:endParaRPr>
          </a:p>
        </p:txBody>
      </p:sp>
      <p:sp>
        <p:nvSpPr>
          <p:cNvPr id="417" name="Google Shape;417;p27"/>
          <p:cNvSpPr txBox="1"/>
          <p:nvPr/>
        </p:nvSpPr>
        <p:spPr>
          <a:xfrm>
            <a:off x="8796961" y="2806321"/>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b</a:t>
            </a:r>
            <a:endParaRPr sz="1600">
              <a:solidFill>
                <a:schemeClr val="dk1"/>
              </a:solidFill>
              <a:latin typeface="Calibri"/>
              <a:ea typeface="Calibri"/>
              <a:cs typeface="Calibri"/>
              <a:sym typeface="Calibri"/>
            </a:endParaRPr>
          </a:p>
        </p:txBody>
      </p:sp>
      <p:sp>
        <p:nvSpPr>
          <p:cNvPr id="418" name="Google Shape;418;p27"/>
          <p:cNvSpPr txBox="1"/>
          <p:nvPr/>
        </p:nvSpPr>
        <p:spPr>
          <a:xfrm>
            <a:off x="9081630" y="1972746"/>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a:t>
            </a:r>
            <a:endParaRPr sz="1600">
              <a:solidFill>
                <a:schemeClr val="dk1"/>
              </a:solidFill>
              <a:latin typeface="Calibri"/>
              <a:ea typeface="Calibri"/>
              <a:cs typeface="Calibri"/>
              <a:sym typeface="Calibri"/>
            </a:endParaRPr>
          </a:p>
        </p:txBody>
      </p:sp>
      <p:sp>
        <p:nvSpPr>
          <p:cNvPr id="419" name="Google Shape;419;p27"/>
          <p:cNvSpPr txBox="1"/>
          <p:nvPr/>
        </p:nvSpPr>
        <p:spPr>
          <a:xfrm>
            <a:off x="8945730" y="2308193"/>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d</a:t>
            </a:r>
            <a:endParaRPr sz="1600">
              <a:solidFill>
                <a:schemeClr val="dk1"/>
              </a:solidFill>
              <a:latin typeface="Calibri"/>
              <a:ea typeface="Calibri"/>
              <a:cs typeface="Calibri"/>
              <a:sym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299A66-14A3-FC76-A43B-8F8830E775F9}"/>
              </a:ext>
            </a:extLst>
          </p:cNvPr>
          <p:cNvSpPr>
            <a:spLocks noGrp="1"/>
          </p:cNvSpPr>
          <p:nvPr>
            <p:ph idx="1"/>
          </p:nvPr>
        </p:nvSpPr>
        <p:spPr/>
        <p:txBody>
          <a:bodyPr/>
          <a:lstStyle/>
          <a:p>
            <a:endParaRPr lang="en-SE" dirty="0"/>
          </a:p>
        </p:txBody>
      </p:sp>
      <p:grpSp>
        <p:nvGrpSpPr>
          <p:cNvPr id="4" name="Group 3">
            <a:extLst>
              <a:ext uri="{FF2B5EF4-FFF2-40B4-BE49-F238E27FC236}">
                <a16:creationId xmlns:a16="http://schemas.microsoft.com/office/drawing/2014/main" id="{7AE59E91-F4BA-F1B0-64F8-BAAAB1A581E2}"/>
              </a:ext>
            </a:extLst>
          </p:cNvPr>
          <p:cNvGrpSpPr/>
          <p:nvPr/>
        </p:nvGrpSpPr>
        <p:grpSpPr>
          <a:xfrm>
            <a:off x="8717358" y="2310316"/>
            <a:ext cx="3092700" cy="3809437"/>
            <a:chOff x="8841391" y="1894638"/>
            <a:chExt cx="3092700" cy="3809437"/>
          </a:xfrm>
        </p:grpSpPr>
        <p:graphicFrame>
          <p:nvGraphicFramePr>
            <p:cNvPr id="5" name="Google Shape;519;p34">
              <a:extLst>
                <a:ext uri="{FF2B5EF4-FFF2-40B4-BE49-F238E27FC236}">
                  <a16:creationId xmlns:a16="http://schemas.microsoft.com/office/drawing/2014/main" id="{81AD2938-888E-3C3C-9CBC-CA56121F95F6}"/>
                </a:ext>
              </a:extLst>
            </p:cNvPr>
            <p:cNvGraphicFramePr/>
            <p:nvPr>
              <p:extLst>
                <p:ext uri="{D42A27DB-BD31-4B8C-83A1-F6EECF244321}">
                  <p14:modId xmlns:p14="http://schemas.microsoft.com/office/powerpoint/2010/main" val="1442096903"/>
                </p:ext>
              </p:extLst>
            </p:nvPr>
          </p:nvGraphicFramePr>
          <p:xfrm>
            <a:off x="8841391" y="2976235"/>
            <a:ext cx="3092700" cy="272784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strike="noStrike" dirty="0">
                            <a:solidFill>
                              <a:schemeClr val="lt1"/>
                            </a:solidFill>
                            <a:latin typeface="Quattrocento Sans"/>
                            <a:ea typeface="Quattrocento Sans"/>
                            <a:cs typeface="Quattrocento Sans"/>
                            <a:sym typeface="Quattrocento Sans"/>
                          </a:rPr>
                          <a:t>SD</a:t>
                        </a:r>
                        <a:endParaRPr sz="1900" strike="noStrike"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strike="noStrike" dirty="0">
                            <a:solidFill>
                              <a:schemeClr val="lt1"/>
                            </a:solidFill>
                            <a:latin typeface="Quattrocento Sans"/>
                            <a:ea typeface="Quattrocento Sans"/>
                            <a:cs typeface="Quattrocento Sans"/>
                            <a:sym typeface="Quattrocento Sans"/>
                          </a:rPr>
                          <a:t>PN</a:t>
                        </a:r>
                        <a:endParaRPr sz="1900" strike="noStrike"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A</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dirty="0">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a:latin typeface="Quattrocento Sans"/>
                            <a:ea typeface="Quattrocento Sans"/>
                            <a:cs typeface="Quattrocento Sans"/>
                            <a:sym typeface="Quattrocento Sans"/>
                          </a:rPr>
                          <a:t>/</a:t>
                        </a:r>
                        <a:endParaRPr strike="noStrike">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B</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1</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dirty="0">
                            <a:solidFill>
                              <a:schemeClr val="dk1"/>
                            </a:solidFill>
                            <a:latin typeface="Quattrocento Sans"/>
                            <a:ea typeface="Quattrocento Sans"/>
                            <a:cs typeface="Quattrocento Sans"/>
                            <a:sym typeface="Quattrocento Sans"/>
                          </a:rPr>
                          <a:t>A</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C</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7</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B</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D</a:t>
                        </a:r>
                        <a:endParaRPr lang="en-US"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1</a:t>
                        </a:r>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A</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E</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2</a:t>
                        </a:r>
                        <a:r>
                          <a:rPr lang="en-GB" sz="1600" i="0" u="none" strike="noStrike" cap="none" dirty="0">
                            <a:solidFill>
                              <a:schemeClr val="dk1"/>
                            </a:solidFill>
                            <a:latin typeface="Quattrocento Sans"/>
                            <a:ea typeface="Quattrocento Sans"/>
                            <a:cs typeface="Quattrocento Sans"/>
                            <a:sym typeface="Quattrocento Sans"/>
                          </a:rPr>
                          <a:t> -13</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D</a:t>
                        </a:r>
                        <a:r>
                          <a:rPr lang="en-GB" strike="noStrike" dirty="0">
                            <a:latin typeface="Quattrocento Sans"/>
                            <a:ea typeface="Quattrocento Sans"/>
                            <a:cs typeface="Quattrocento Sans"/>
                            <a:sym typeface="Quattrocento Sans"/>
                          </a:rPr>
                          <a:t> C</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F</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8</a:t>
                        </a:r>
                        <a:r>
                          <a:rPr lang="en-GB" sz="1600" i="0" u="none" strike="noStrike" cap="none" dirty="0">
                            <a:solidFill>
                              <a:schemeClr val="dk1"/>
                            </a:solidFill>
                            <a:latin typeface="Quattrocento Sans"/>
                            <a:ea typeface="Quattrocento Sans"/>
                            <a:cs typeface="Quattrocento Sans"/>
                            <a:sym typeface="Quattrocento Sans"/>
                          </a:rPr>
                          <a:t> -12</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C</a:t>
                        </a:r>
                        <a:r>
                          <a:rPr lang="en-GB" strike="noStrike" dirty="0">
                            <a:latin typeface="Quattrocento Sans"/>
                            <a:ea typeface="Quattrocento Sans"/>
                            <a:cs typeface="Quattrocento Sans"/>
                            <a:sym typeface="Quattrocento Sans"/>
                          </a:rPr>
                          <a:t> E</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6" name="Google Shape;1032;p42">
              <a:extLst>
                <a:ext uri="{FF2B5EF4-FFF2-40B4-BE49-F238E27FC236}">
                  <a16:creationId xmlns:a16="http://schemas.microsoft.com/office/drawing/2014/main" id="{3DCF4A9D-4F24-529F-CC17-7F3962BC3372}"/>
                </a:ext>
              </a:extLst>
            </p:cNvPr>
            <p:cNvSpPr txBox="1"/>
            <p:nvPr/>
          </p:nvSpPr>
          <p:spPr>
            <a:xfrm>
              <a:off x="8841391" y="1894638"/>
              <a:ext cx="3070361"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A, D, B, C, E, F</a:t>
              </a:r>
              <a:endParaRPr dirty="0">
                <a:latin typeface="Quattrocento Sans"/>
                <a:ea typeface="Quattrocento Sans"/>
                <a:cs typeface="Quattrocento Sans"/>
                <a:sym typeface="Quattrocento Sans"/>
              </a:endParaRPr>
            </a:p>
          </p:txBody>
        </p:sp>
      </p:grpSp>
      <p:pic>
        <p:nvPicPr>
          <p:cNvPr id="7" name="Picture 6">
            <a:extLst>
              <a:ext uri="{FF2B5EF4-FFF2-40B4-BE49-F238E27FC236}">
                <a16:creationId xmlns:a16="http://schemas.microsoft.com/office/drawing/2014/main" id="{FEA9634B-2AA2-E580-B70B-92B452F257F2}"/>
              </a:ext>
            </a:extLst>
          </p:cNvPr>
          <p:cNvPicPr>
            <a:picLocks noChangeAspect="1"/>
          </p:cNvPicPr>
          <p:nvPr/>
        </p:nvPicPr>
        <p:blipFill>
          <a:blip r:embed="rId2"/>
          <a:srcRect/>
          <a:stretch/>
        </p:blipFill>
        <p:spPr>
          <a:xfrm>
            <a:off x="1107447" y="2310316"/>
            <a:ext cx="6525536" cy="2213339"/>
          </a:xfrm>
          <a:prstGeom prst="rect">
            <a:avLst/>
          </a:prstGeom>
        </p:spPr>
      </p:pic>
      <p:pic>
        <p:nvPicPr>
          <p:cNvPr id="8" name="Picture 7">
            <a:extLst>
              <a:ext uri="{FF2B5EF4-FFF2-40B4-BE49-F238E27FC236}">
                <a16:creationId xmlns:a16="http://schemas.microsoft.com/office/drawing/2014/main" id="{51BA984D-FBD0-2D5B-0703-A12B654448AF}"/>
              </a:ext>
            </a:extLst>
          </p:cNvPr>
          <p:cNvPicPr>
            <a:picLocks noChangeAspect="1"/>
          </p:cNvPicPr>
          <p:nvPr/>
        </p:nvPicPr>
        <p:blipFill>
          <a:blip r:embed="rId3"/>
          <a:stretch>
            <a:fillRect/>
          </a:stretch>
        </p:blipFill>
        <p:spPr>
          <a:xfrm>
            <a:off x="381942" y="4708304"/>
            <a:ext cx="7954485" cy="1600423"/>
          </a:xfrm>
          <a:prstGeom prst="rect">
            <a:avLst/>
          </a:prstGeom>
        </p:spPr>
      </p:pic>
      <p:sp>
        <p:nvSpPr>
          <p:cNvPr id="9" name="Title 1">
            <a:extLst>
              <a:ext uri="{FF2B5EF4-FFF2-40B4-BE49-F238E27FC236}">
                <a16:creationId xmlns:a16="http://schemas.microsoft.com/office/drawing/2014/main" id="{DF6A3ED4-8178-4379-55B0-DD828F602E92}"/>
              </a:ext>
            </a:extLst>
          </p:cNvPr>
          <p:cNvSpPr>
            <a:spLocks noGrp="1"/>
          </p:cNvSpPr>
          <p:nvPr>
            <p:ph type="title"/>
          </p:nvPr>
        </p:nvSpPr>
        <p:spPr>
          <a:xfrm>
            <a:off x="609600" y="274638"/>
            <a:ext cx="10972800" cy="1143000"/>
          </a:xfrm>
        </p:spPr>
        <p:txBody>
          <a:bodyPr>
            <a:normAutofit fontScale="90000"/>
          </a:bodyPr>
          <a:lstStyle/>
          <a:p>
            <a:r>
              <a:rPr lang="en-US" altLang="zh-CN" sz="4300" dirty="0">
                <a:solidFill>
                  <a:srgbClr val="0C0C0C"/>
                </a:solidFill>
                <a:latin typeface="Quattrocento Sans"/>
                <a:sym typeface="Quattrocento Sans"/>
              </a:rPr>
              <a:t>Topological Sort </a:t>
            </a:r>
            <a:r>
              <a:rPr lang="en-GB" altLang="zh-CN" sz="4300" dirty="0">
                <a:solidFill>
                  <a:srgbClr val="0C0C0C"/>
                </a:solidFill>
                <a:latin typeface="Quattrocento Sans"/>
                <a:sym typeface="Quattrocento Sans"/>
              </a:rPr>
              <a:t>Example I: Final Answer (for Exams</a:t>
            </a:r>
            <a:endParaRPr lang="en-SE" sz="4300" dirty="0">
              <a:solidFill>
                <a:srgbClr val="0C0C0C"/>
              </a:solidFill>
              <a:latin typeface="Quattrocento Sans"/>
              <a:sym typeface="Quattrocento Sans"/>
            </a:endParaRPr>
          </a:p>
        </p:txBody>
      </p:sp>
    </p:spTree>
    <p:extLst>
      <p:ext uri="{BB962C8B-B14F-4D97-AF65-F5344CB8AC3E}">
        <p14:creationId xmlns:p14="http://schemas.microsoft.com/office/powerpoint/2010/main" val="1022505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D955ABE-B04F-B846-BDC4-F69E2A70C951}"/>
              </a:ext>
            </a:extLst>
          </p:cNvPr>
          <p:cNvSpPr/>
          <p:nvPr/>
        </p:nvSpPr>
        <p:spPr>
          <a:xfrm>
            <a:off x="1793893" y="298016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23F9417C-502B-024B-8D2B-BCFC53A79075}"/>
              </a:ext>
            </a:extLst>
          </p:cNvPr>
          <p:cNvCxnSpPr>
            <a:cxnSpLocks/>
            <a:stCxn id="22" idx="1"/>
            <a:endCxn id="7" idx="5"/>
          </p:cNvCxnSpPr>
          <p:nvPr/>
        </p:nvCxnSpPr>
        <p:spPr>
          <a:xfrm flipH="1" flipV="1">
            <a:off x="2191914" y="3395647"/>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4850022-6149-3941-969D-E6D4CB99FF71}"/>
              </a:ext>
            </a:extLst>
          </p:cNvPr>
          <p:cNvCxnSpPr>
            <a:cxnSpLocks/>
            <a:stCxn id="23" idx="5"/>
            <a:endCxn id="26" idx="0"/>
          </p:cNvCxnSpPr>
          <p:nvPr/>
        </p:nvCxnSpPr>
        <p:spPr>
          <a:xfrm>
            <a:off x="3864549" y="3764960"/>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34E2604-2288-5D49-8CFD-3268C4CCF192}"/>
              </a:ext>
            </a:extLst>
          </p:cNvPr>
          <p:cNvCxnSpPr>
            <a:cxnSpLocks/>
            <a:stCxn id="27" idx="7"/>
            <a:endCxn id="22" idx="3"/>
          </p:cNvCxnSpPr>
          <p:nvPr/>
        </p:nvCxnSpPr>
        <p:spPr>
          <a:xfrm flipV="1">
            <a:off x="2656522" y="4830678"/>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90D96F4-71F1-2B41-8DB8-24B7D8F480AB}"/>
              </a:ext>
            </a:extLst>
          </p:cNvPr>
          <p:cNvCxnSpPr>
            <a:cxnSpLocks/>
            <a:stCxn id="23" idx="2"/>
            <a:endCxn id="7" idx="6"/>
          </p:cNvCxnSpPr>
          <p:nvPr/>
        </p:nvCxnSpPr>
        <p:spPr>
          <a:xfrm flipH="1" flipV="1">
            <a:off x="2260202" y="3223550"/>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5469227-6174-4E45-A289-3BCC762E99B0}"/>
              </a:ext>
            </a:extLst>
          </p:cNvPr>
          <p:cNvCxnSpPr>
            <a:cxnSpLocks/>
            <a:stCxn id="25" idx="4"/>
            <a:endCxn id="24" idx="0"/>
          </p:cNvCxnSpPr>
          <p:nvPr/>
        </p:nvCxnSpPr>
        <p:spPr>
          <a:xfrm>
            <a:off x="402627" y="4666568"/>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8EF68C0-11D8-EE48-898E-626DFA2477D8}"/>
              </a:ext>
            </a:extLst>
          </p:cNvPr>
          <p:cNvCxnSpPr>
            <a:cxnSpLocks/>
            <a:stCxn id="7" idx="4"/>
            <a:endCxn id="28" idx="0"/>
          </p:cNvCxnSpPr>
          <p:nvPr/>
        </p:nvCxnSpPr>
        <p:spPr>
          <a:xfrm flipH="1">
            <a:off x="1696012" y="3466931"/>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FA4D3E7-2AC6-9745-82C1-0E60A9897AB3}"/>
              </a:ext>
            </a:extLst>
          </p:cNvPr>
          <p:cNvCxnSpPr>
            <a:cxnSpLocks/>
            <a:stCxn id="28" idx="4"/>
            <a:endCxn id="27" idx="1"/>
          </p:cNvCxnSpPr>
          <p:nvPr/>
        </p:nvCxnSpPr>
        <p:spPr>
          <a:xfrm>
            <a:off x="1696012" y="4844646"/>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1650E4-3D56-7644-9F34-457FE379CB4A}"/>
              </a:ext>
            </a:extLst>
          </p:cNvPr>
          <p:cNvCxnSpPr>
            <a:cxnSpLocks/>
            <a:stCxn id="24" idx="7"/>
            <a:endCxn id="28" idx="3"/>
          </p:cNvCxnSpPr>
          <p:nvPr/>
        </p:nvCxnSpPr>
        <p:spPr>
          <a:xfrm flipV="1">
            <a:off x="800647" y="4773363"/>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72EEBD6-4844-5242-A4AE-0D74BEE9A684}"/>
              </a:ext>
            </a:extLst>
          </p:cNvPr>
          <p:cNvCxnSpPr>
            <a:cxnSpLocks/>
            <a:stCxn id="24" idx="6"/>
            <a:endCxn id="26" idx="3"/>
          </p:cNvCxnSpPr>
          <p:nvPr/>
        </p:nvCxnSpPr>
        <p:spPr>
          <a:xfrm>
            <a:off x="868936" y="5817822"/>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52096D-2025-464C-9880-447EC8466723}"/>
              </a:ext>
            </a:extLst>
          </p:cNvPr>
          <p:cNvCxnSpPr>
            <a:cxnSpLocks/>
            <a:stCxn id="27" idx="6"/>
            <a:endCxn id="26" idx="2"/>
          </p:cNvCxnSpPr>
          <p:nvPr/>
        </p:nvCxnSpPr>
        <p:spPr>
          <a:xfrm>
            <a:off x="2724811" y="5473626"/>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489A45F-26BC-6448-8C5D-BEBE1D9EB1FE}"/>
              </a:ext>
            </a:extLst>
          </p:cNvPr>
          <p:cNvCxnSpPr>
            <a:cxnSpLocks/>
            <a:stCxn id="27" idx="2"/>
            <a:endCxn id="24" idx="6"/>
          </p:cNvCxnSpPr>
          <p:nvPr/>
        </p:nvCxnSpPr>
        <p:spPr>
          <a:xfrm flipH="1">
            <a:off x="868936" y="5473627"/>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DEBBFF8-8C40-D149-8672-E6E9AF8AF93B}"/>
              </a:ext>
            </a:extLst>
          </p:cNvPr>
          <p:cNvCxnSpPr>
            <a:cxnSpLocks/>
            <a:stCxn id="25" idx="6"/>
            <a:endCxn id="28" idx="2"/>
          </p:cNvCxnSpPr>
          <p:nvPr/>
        </p:nvCxnSpPr>
        <p:spPr>
          <a:xfrm>
            <a:off x="635781" y="4423185"/>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D597CEE-D9C8-D54D-BD60-AD42BF9D2910}"/>
              </a:ext>
            </a:extLst>
          </p:cNvPr>
          <p:cNvCxnSpPr>
            <a:cxnSpLocks/>
            <a:stCxn id="22" idx="2"/>
            <a:endCxn id="28" idx="6"/>
          </p:cNvCxnSpPr>
          <p:nvPr/>
        </p:nvCxnSpPr>
        <p:spPr>
          <a:xfrm flipH="1" flipV="1">
            <a:off x="1929165" y="4601265"/>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9F720F3-7C76-3046-8E9E-26044C0A4039}"/>
              </a:ext>
            </a:extLst>
          </p:cNvPr>
          <p:cNvCxnSpPr>
            <a:cxnSpLocks/>
            <a:stCxn id="7" idx="3"/>
            <a:endCxn id="25" idx="7"/>
          </p:cNvCxnSpPr>
          <p:nvPr/>
        </p:nvCxnSpPr>
        <p:spPr>
          <a:xfrm flipH="1">
            <a:off x="567493" y="3395647"/>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D189E5A1-6898-E64F-BD8F-4FD94AFA022B}"/>
              </a:ext>
            </a:extLst>
          </p:cNvPr>
          <p:cNvSpPr/>
          <p:nvPr/>
        </p:nvSpPr>
        <p:spPr>
          <a:xfrm>
            <a:off x="3057683" y="441520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69C99DA-A9A0-0D49-BFEA-0CA2EF5160FF}"/>
              </a:ext>
            </a:extLst>
          </p:cNvPr>
          <p:cNvSpPr/>
          <p:nvPr/>
        </p:nvSpPr>
        <p:spPr>
          <a:xfrm>
            <a:off x="3466530" y="334948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FB23D43E-372A-6F43-A447-8C0610D2BE01}"/>
              </a:ext>
            </a:extLst>
          </p:cNvPr>
          <p:cNvSpPr/>
          <p:nvPr/>
        </p:nvSpPr>
        <p:spPr>
          <a:xfrm>
            <a:off x="402627" y="557444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C0984E8-F267-C743-BC0D-D9BC3BEF7C0E}"/>
              </a:ext>
            </a:extLst>
          </p:cNvPr>
          <p:cNvSpPr/>
          <p:nvPr/>
        </p:nvSpPr>
        <p:spPr>
          <a:xfrm>
            <a:off x="169473" y="417980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78D47AE4-E942-9B4F-8E02-A7B83B56B392}"/>
              </a:ext>
            </a:extLst>
          </p:cNvPr>
          <p:cNvSpPr/>
          <p:nvPr/>
        </p:nvSpPr>
        <p:spPr>
          <a:xfrm>
            <a:off x="4746223" y="579087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BF6ADA6-1C9E-2349-A5FB-4100F0FE24B6}"/>
              </a:ext>
            </a:extLst>
          </p:cNvPr>
          <p:cNvSpPr/>
          <p:nvPr/>
        </p:nvSpPr>
        <p:spPr>
          <a:xfrm>
            <a:off x="2258502" y="523024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70B1F7D-6058-C24F-86DA-BE83D889D3FD}"/>
              </a:ext>
            </a:extLst>
          </p:cNvPr>
          <p:cNvSpPr/>
          <p:nvPr/>
        </p:nvSpPr>
        <p:spPr>
          <a:xfrm>
            <a:off x="1462857" y="435788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D2037DE3-0394-6541-B907-10FE6FBF2B67}"/>
              </a:ext>
            </a:extLst>
          </p:cNvPr>
          <p:cNvCxnSpPr>
            <a:cxnSpLocks/>
            <a:stCxn id="23" idx="4"/>
            <a:endCxn id="22" idx="0"/>
          </p:cNvCxnSpPr>
          <p:nvPr/>
        </p:nvCxnSpPr>
        <p:spPr>
          <a:xfrm flipH="1">
            <a:off x="3290838" y="3836243"/>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20A10CF-62B0-804E-B772-E250F8670953}"/>
              </a:ext>
            </a:extLst>
          </p:cNvPr>
          <p:cNvCxnSpPr>
            <a:cxnSpLocks/>
            <a:stCxn id="22" idx="5"/>
            <a:endCxn id="26" idx="1"/>
          </p:cNvCxnSpPr>
          <p:nvPr/>
        </p:nvCxnSpPr>
        <p:spPr>
          <a:xfrm>
            <a:off x="3455703" y="4830678"/>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303E7F2-CFCE-8F43-88AA-82D63F999B76}"/>
              </a:ext>
            </a:extLst>
          </p:cNvPr>
          <p:cNvSpPr txBox="1"/>
          <p:nvPr/>
        </p:nvSpPr>
        <p:spPr>
          <a:xfrm>
            <a:off x="2786878" y="501516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868A567-948F-FD47-A1E6-39E4ADDC65E6}"/>
              </a:ext>
            </a:extLst>
          </p:cNvPr>
          <p:cNvSpPr txBox="1"/>
          <p:nvPr/>
        </p:nvSpPr>
        <p:spPr>
          <a:xfrm>
            <a:off x="3355659" y="404533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75363AF-2034-004E-9534-C5B0EABCC6A2}"/>
              </a:ext>
            </a:extLst>
          </p:cNvPr>
          <p:cNvSpPr txBox="1"/>
          <p:nvPr/>
        </p:nvSpPr>
        <p:spPr>
          <a:xfrm>
            <a:off x="1859489" y="498521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E9402DA7-B824-AF43-B8EE-C5F561AB60FF}"/>
              </a:ext>
            </a:extLst>
          </p:cNvPr>
          <p:cNvSpPr txBox="1"/>
          <p:nvPr/>
        </p:nvSpPr>
        <p:spPr>
          <a:xfrm>
            <a:off x="1751267" y="384845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BC2CE0A-B6DF-F94B-B2F5-5DD3C3EFC581}"/>
              </a:ext>
            </a:extLst>
          </p:cNvPr>
          <p:cNvSpPr txBox="1"/>
          <p:nvPr/>
        </p:nvSpPr>
        <p:spPr>
          <a:xfrm>
            <a:off x="2528247" y="382776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26972CD-5E5A-1B4D-9A09-3DAFF653278A}"/>
              </a:ext>
            </a:extLst>
          </p:cNvPr>
          <p:cNvSpPr txBox="1"/>
          <p:nvPr/>
        </p:nvSpPr>
        <p:spPr>
          <a:xfrm>
            <a:off x="910661" y="445922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378F133-5E56-6747-BA9D-7D61BD19CD31}"/>
              </a:ext>
            </a:extLst>
          </p:cNvPr>
          <p:cNvSpPr txBox="1"/>
          <p:nvPr/>
        </p:nvSpPr>
        <p:spPr>
          <a:xfrm>
            <a:off x="2817686" y="331100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D4C86028-F933-7D4D-9072-76E3FD358A6C}"/>
              </a:ext>
            </a:extLst>
          </p:cNvPr>
          <p:cNvSpPr txBox="1"/>
          <p:nvPr/>
        </p:nvSpPr>
        <p:spPr>
          <a:xfrm>
            <a:off x="1110112" y="373763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3D275694-7268-6B49-904B-CC94DC0C886E}"/>
              </a:ext>
            </a:extLst>
          </p:cNvPr>
          <p:cNvSpPr txBox="1"/>
          <p:nvPr/>
        </p:nvSpPr>
        <p:spPr>
          <a:xfrm>
            <a:off x="2395208" y="4528209"/>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E9D14EA-CE45-8040-BD1A-BED35B39E0F8}"/>
              </a:ext>
            </a:extLst>
          </p:cNvPr>
          <p:cNvSpPr txBox="1"/>
          <p:nvPr/>
        </p:nvSpPr>
        <p:spPr>
          <a:xfrm>
            <a:off x="420918" y="500405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B0DCA97-DDFB-424A-BF17-0865171B9A62}"/>
              </a:ext>
            </a:extLst>
          </p:cNvPr>
          <p:cNvSpPr txBox="1"/>
          <p:nvPr/>
        </p:nvSpPr>
        <p:spPr>
          <a:xfrm>
            <a:off x="1110745" y="504954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38A319C-65B2-1C42-ACEA-7168934F8E8E}"/>
              </a:ext>
            </a:extLst>
          </p:cNvPr>
          <p:cNvSpPr txBox="1"/>
          <p:nvPr/>
        </p:nvSpPr>
        <p:spPr>
          <a:xfrm>
            <a:off x="1551401" y="552441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5195A04-361F-1840-8DEC-FD8046AED27F}"/>
              </a:ext>
            </a:extLst>
          </p:cNvPr>
          <p:cNvSpPr txBox="1"/>
          <p:nvPr/>
        </p:nvSpPr>
        <p:spPr>
          <a:xfrm>
            <a:off x="3862951" y="513590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316C29FD-A84E-7544-A4CF-FD5AEC67CBC3}"/>
              </a:ext>
            </a:extLst>
          </p:cNvPr>
          <p:cNvSpPr txBox="1"/>
          <p:nvPr/>
        </p:nvSpPr>
        <p:spPr>
          <a:xfrm>
            <a:off x="4204722" y="451347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00FE8611-7449-ED45-9642-FDB6B20793F2}"/>
              </a:ext>
            </a:extLst>
          </p:cNvPr>
          <p:cNvSpPr txBox="1"/>
          <p:nvPr/>
        </p:nvSpPr>
        <p:spPr>
          <a:xfrm>
            <a:off x="3266239" y="559526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1A02A50-CAC1-D740-A856-387BFB5C9A2C}"/>
              </a:ext>
            </a:extLst>
          </p:cNvPr>
          <p:cNvSpPr txBox="1"/>
          <p:nvPr/>
        </p:nvSpPr>
        <p:spPr>
          <a:xfrm>
            <a:off x="2532808" y="590467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075AB891-0389-294A-A10D-580055FE6ED7}"/>
              </a:ext>
            </a:extLst>
          </p:cNvPr>
          <p:cNvSpPr/>
          <p:nvPr/>
        </p:nvSpPr>
        <p:spPr>
          <a:xfrm>
            <a:off x="6227902" y="1833215"/>
            <a:ext cx="901209"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SD</a:t>
            </a:r>
          </a:p>
        </p:txBody>
      </p:sp>
      <p:sp>
        <p:nvSpPr>
          <p:cNvPr id="48" name="Rectangle 47">
            <a:extLst>
              <a:ext uri="{FF2B5EF4-FFF2-40B4-BE49-F238E27FC236}">
                <a16:creationId xmlns:a16="http://schemas.microsoft.com/office/drawing/2014/main" id="{B9C0267B-D789-664A-A670-D3D27616754F}"/>
              </a:ext>
            </a:extLst>
          </p:cNvPr>
          <p:cNvSpPr/>
          <p:nvPr/>
        </p:nvSpPr>
        <p:spPr>
          <a:xfrm>
            <a:off x="6227903" y="2233650"/>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9" name="Straight Connector 48">
            <a:extLst>
              <a:ext uri="{FF2B5EF4-FFF2-40B4-BE49-F238E27FC236}">
                <a16:creationId xmlns:a16="http://schemas.microsoft.com/office/drawing/2014/main" id="{A1E767DA-D5BD-4E44-A585-C70C8EF4CB4E}"/>
              </a:ext>
            </a:extLst>
          </p:cNvPr>
          <p:cNvCxnSpPr/>
          <p:nvPr/>
        </p:nvCxnSpPr>
        <p:spPr>
          <a:xfrm>
            <a:off x="6181838" y="2179094"/>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50" name="Rectangle 49">
                <a:extLst>
                  <a:ext uri="{FF2B5EF4-FFF2-40B4-BE49-F238E27FC236}">
                    <a16:creationId xmlns:a16="http://schemas.microsoft.com/office/drawing/2014/main" id="{F54164D6-FC66-B74F-AB06-971EFFE430A3}"/>
                  </a:ext>
                </a:extLst>
              </p:cNvPr>
              <p:cNvSpPr/>
              <p:nvPr/>
            </p:nvSpPr>
            <p:spPr>
              <a:xfrm>
                <a:off x="6733001" y="2204229"/>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p:sp>
            <p:nvSpPr>
              <p:cNvPr id="50" name="Rectangle 49">
                <a:extLst>
                  <a:ext uri="{FF2B5EF4-FFF2-40B4-BE49-F238E27FC236}">
                    <a16:creationId xmlns:a16="http://schemas.microsoft.com/office/drawing/2014/main" id="{F54164D6-FC66-B74F-AB06-971EFFE430A3}"/>
                  </a:ext>
                </a:extLst>
              </p:cNvPr>
              <p:cNvSpPr>
                <a:spLocks noRot="1" noChangeAspect="1" noMove="1" noResize="1" noEditPoints="1" noAdjustHandles="1" noChangeArrowheads="1" noChangeShapeType="1" noTextEdit="1"/>
              </p:cNvSpPr>
              <p:nvPr/>
            </p:nvSpPr>
            <p:spPr>
              <a:xfrm>
                <a:off x="6733001" y="2204229"/>
                <a:ext cx="304221" cy="1774845"/>
              </a:xfrm>
              <a:prstGeom prst="rect">
                <a:avLst/>
              </a:prstGeom>
              <a:blipFill>
                <a:blip r:embed="rId2"/>
                <a:stretch>
                  <a:fillRect/>
                </a:stretch>
              </a:blipFill>
              <a:effectLst/>
            </p:spPr>
            <p:txBody>
              <a:bodyPr/>
              <a:lstStyle/>
              <a:p>
                <a:r>
                  <a:rPr lang="en-SE">
                    <a:noFill/>
                  </a:rPr>
                  <a:t> </a:t>
                </a:r>
              </a:p>
            </p:txBody>
          </p:sp>
        </mc:Fallback>
      </mc:AlternateContent>
      <p:sp>
        <p:nvSpPr>
          <p:cNvPr id="51" name="Rectangle 50">
            <a:extLst>
              <a:ext uri="{FF2B5EF4-FFF2-40B4-BE49-F238E27FC236}">
                <a16:creationId xmlns:a16="http://schemas.microsoft.com/office/drawing/2014/main" id="{396797FC-5822-2F46-ACEF-BDA2F0C220D0}"/>
              </a:ext>
            </a:extLst>
          </p:cNvPr>
          <p:cNvSpPr/>
          <p:nvPr/>
        </p:nvSpPr>
        <p:spPr>
          <a:xfrm>
            <a:off x="6268892" y="4094461"/>
            <a:ext cx="907621"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PN</a:t>
            </a:r>
          </a:p>
        </p:txBody>
      </p:sp>
      <p:sp>
        <p:nvSpPr>
          <p:cNvPr id="52" name="Rectangle 51">
            <a:extLst>
              <a:ext uri="{FF2B5EF4-FFF2-40B4-BE49-F238E27FC236}">
                <a16:creationId xmlns:a16="http://schemas.microsoft.com/office/drawing/2014/main" id="{039078A0-8962-E648-A5E6-2B8792930ADA}"/>
              </a:ext>
            </a:extLst>
          </p:cNvPr>
          <p:cNvSpPr/>
          <p:nvPr/>
        </p:nvSpPr>
        <p:spPr>
          <a:xfrm>
            <a:off x="6268893" y="448650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D8C1D107-0E34-4444-9882-3018E2031980}"/>
              </a:ext>
            </a:extLst>
          </p:cNvPr>
          <p:cNvCxnSpPr/>
          <p:nvPr/>
        </p:nvCxnSpPr>
        <p:spPr>
          <a:xfrm>
            <a:off x="6222828" y="4431951"/>
            <a:ext cx="1174452" cy="0"/>
          </a:xfrm>
          <a:prstGeom prst="line">
            <a:avLst/>
          </a:prstGeom>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25A1CD7E-4178-E94F-9E6E-361C58C0DA36}"/>
              </a:ext>
            </a:extLst>
          </p:cNvPr>
          <p:cNvSpPr/>
          <p:nvPr/>
        </p:nvSpPr>
        <p:spPr>
          <a:xfrm>
            <a:off x="6773991" y="4465475"/>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5" name="Straight Connector 54">
            <a:extLst>
              <a:ext uri="{FF2B5EF4-FFF2-40B4-BE49-F238E27FC236}">
                <a16:creationId xmlns:a16="http://schemas.microsoft.com/office/drawing/2014/main" id="{733031F0-52ED-D942-B4C0-EE7018CAD1E5}"/>
              </a:ext>
            </a:extLst>
          </p:cNvPr>
          <p:cNvCxnSpPr/>
          <p:nvPr/>
        </p:nvCxnSpPr>
        <p:spPr>
          <a:xfrm>
            <a:off x="6810054" y="2575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A89B82-0AD1-954C-910F-7D320A28607F}"/>
              </a:ext>
            </a:extLst>
          </p:cNvPr>
          <p:cNvCxnSpPr/>
          <p:nvPr/>
        </p:nvCxnSpPr>
        <p:spPr>
          <a:xfrm>
            <a:off x="6812377" y="378612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36B23998-529C-354E-85B7-F101AABD98BE}"/>
              </a:ext>
            </a:extLst>
          </p:cNvPr>
          <p:cNvCxnSpPr/>
          <p:nvPr/>
        </p:nvCxnSpPr>
        <p:spPr>
          <a:xfrm>
            <a:off x="6812377" y="317241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C8A350A0-1FAC-9D4F-9217-C9CF319CE356}"/>
              </a:ext>
            </a:extLst>
          </p:cNvPr>
          <p:cNvSpPr/>
          <p:nvPr/>
        </p:nvSpPr>
        <p:spPr>
          <a:xfrm>
            <a:off x="7190164" y="2204229"/>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9" name="Rectangle 58">
            <a:extLst>
              <a:ext uri="{FF2B5EF4-FFF2-40B4-BE49-F238E27FC236}">
                <a16:creationId xmlns:a16="http://schemas.microsoft.com/office/drawing/2014/main" id="{677275C3-4EAD-784E-B957-63976076D637}"/>
              </a:ext>
            </a:extLst>
          </p:cNvPr>
          <p:cNvSpPr/>
          <p:nvPr/>
        </p:nvSpPr>
        <p:spPr>
          <a:xfrm>
            <a:off x="7190165" y="4486506"/>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0" name="Straight Connector 59">
            <a:extLst>
              <a:ext uri="{FF2B5EF4-FFF2-40B4-BE49-F238E27FC236}">
                <a16:creationId xmlns:a16="http://schemas.microsoft.com/office/drawing/2014/main" id="{EA03D687-C606-7541-B1EA-18DD443E8EF7}"/>
              </a:ext>
            </a:extLst>
          </p:cNvPr>
          <p:cNvCxnSpPr/>
          <p:nvPr/>
        </p:nvCxnSpPr>
        <p:spPr>
          <a:xfrm>
            <a:off x="6826525" y="481407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A6A613F-6A07-7745-ADBC-66F5A61CEBF9}"/>
              </a:ext>
            </a:extLst>
          </p:cNvPr>
          <p:cNvCxnSpPr/>
          <p:nvPr/>
        </p:nvCxnSpPr>
        <p:spPr>
          <a:xfrm>
            <a:off x="6828848" y="606664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D9312F6-F4B9-FB43-9D74-EB083CDC4916}"/>
              </a:ext>
            </a:extLst>
          </p:cNvPr>
          <p:cNvCxnSpPr/>
          <p:nvPr/>
        </p:nvCxnSpPr>
        <p:spPr>
          <a:xfrm>
            <a:off x="6828848" y="544455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1345AE6-3EED-284D-86B6-1B354A3191BF}"/>
              </a:ext>
            </a:extLst>
          </p:cNvPr>
          <p:cNvCxnSpPr/>
          <p:nvPr/>
        </p:nvCxnSpPr>
        <p:spPr>
          <a:xfrm>
            <a:off x="6810054" y="296997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6FD0E65-0E91-5341-9945-6BAF155875B4}"/>
              </a:ext>
            </a:extLst>
          </p:cNvPr>
          <p:cNvCxnSpPr/>
          <p:nvPr/>
        </p:nvCxnSpPr>
        <p:spPr>
          <a:xfrm>
            <a:off x="6810054" y="276432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3AA13C7-3E86-944C-8E4F-B5B3955DE99A}"/>
              </a:ext>
            </a:extLst>
          </p:cNvPr>
          <p:cNvCxnSpPr/>
          <p:nvPr/>
        </p:nvCxnSpPr>
        <p:spPr>
          <a:xfrm>
            <a:off x="6826525" y="502700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063CEF5D-4604-5749-9F40-9EF1D0D02117}"/>
              </a:ext>
            </a:extLst>
          </p:cNvPr>
          <p:cNvCxnSpPr/>
          <p:nvPr/>
        </p:nvCxnSpPr>
        <p:spPr>
          <a:xfrm>
            <a:off x="6826525" y="523575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CD76E882-6348-AD47-BCDD-351591865FD2}"/>
              </a:ext>
            </a:extLst>
          </p:cNvPr>
          <p:cNvSpPr/>
          <p:nvPr/>
        </p:nvSpPr>
        <p:spPr>
          <a:xfrm>
            <a:off x="7561680" y="2204228"/>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94B665EC-77ED-E74A-8FE6-403FC116CAA6}"/>
              </a:ext>
            </a:extLst>
          </p:cNvPr>
          <p:cNvCxnSpPr/>
          <p:nvPr/>
        </p:nvCxnSpPr>
        <p:spPr>
          <a:xfrm>
            <a:off x="6812377" y="338481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AE267DE-EEC3-1340-8459-263D3591950D}"/>
              </a:ext>
            </a:extLst>
          </p:cNvPr>
          <p:cNvCxnSpPr/>
          <p:nvPr/>
        </p:nvCxnSpPr>
        <p:spPr>
          <a:xfrm>
            <a:off x="7277051" y="276432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87C4A2E0-0E84-084B-A7E0-D4EAC4CD1C22}"/>
              </a:ext>
            </a:extLst>
          </p:cNvPr>
          <p:cNvCxnSpPr/>
          <p:nvPr/>
        </p:nvCxnSpPr>
        <p:spPr>
          <a:xfrm>
            <a:off x="6833373" y="564472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A615199-A22A-8B4B-B4AB-003DB35EAA59}"/>
              </a:ext>
            </a:extLst>
          </p:cNvPr>
          <p:cNvCxnSpPr/>
          <p:nvPr/>
        </p:nvCxnSpPr>
        <p:spPr>
          <a:xfrm>
            <a:off x="7238802" y="502283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F67D7AA1-843F-CE47-B636-8CD903EBF239}"/>
              </a:ext>
            </a:extLst>
          </p:cNvPr>
          <p:cNvSpPr/>
          <p:nvPr/>
        </p:nvSpPr>
        <p:spPr>
          <a:xfrm>
            <a:off x="7494386" y="4483992"/>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Connector 72">
            <a:extLst>
              <a:ext uri="{FF2B5EF4-FFF2-40B4-BE49-F238E27FC236}">
                <a16:creationId xmlns:a16="http://schemas.microsoft.com/office/drawing/2014/main" id="{75E3F637-F47F-594C-81A7-78CD80DA95B6}"/>
              </a:ext>
            </a:extLst>
          </p:cNvPr>
          <p:cNvCxnSpPr/>
          <p:nvPr/>
        </p:nvCxnSpPr>
        <p:spPr>
          <a:xfrm>
            <a:off x="6810054" y="35971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F4F4659-1770-E34B-8979-2A6FD39AB791}"/>
              </a:ext>
            </a:extLst>
          </p:cNvPr>
          <p:cNvCxnSpPr/>
          <p:nvPr/>
        </p:nvCxnSpPr>
        <p:spPr>
          <a:xfrm>
            <a:off x="6842037" y="585709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F66FC5D-6996-BE40-9A65-29E8A9B1CDB3}"/>
              </a:ext>
            </a:extLst>
          </p:cNvPr>
          <p:cNvCxnSpPr>
            <a:cxnSpLocks/>
          </p:cNvCxnSpPr>
          <p:nvPr/>
        </p:nvCxnSpPr>
        <p:spPr>
          <a:xfrm>
            <a:off x="6800430" y="234201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E3AABDE7-94A9-F647-93A8-507DF8E94EE6}"/>
              </a:ext>
            </a:extLst>
          </p:cNvPr>
          <p:cNvCxnSpPr/>
          <p:nvPr/>
        </p:nvCxnSpPr>
        <p:spPr>
          <a:xfrm>
            <a:off x="7263035" y="35928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156F3C7C-41C1-6948-A705-A8E136108EAA}"/>
              </a:ext>
            </a:extLst>
          </p:cNvPr>
          <p:cNvCxnSpPr/>
          <p:nvPr/>
        </p:nvCxnSpPr>
        <p:spPr>
          <a:xfrm>
            <a:off x="7646495" y="27521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FE5FF03E-F347-BC45-BB5D-20EEF9E3EDF7}"/>
              </a:ext>
            </a:extLst>
          </p:cNvPr>
          <p:cNvSpPr/>
          <p:nvPr/>
        </p:nvSpPr>
        <p:spPr>
          <a:xfrm>
            <a:off x="7862973" y="2204227"/>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81" name="Straight Connector 80">
            <a:extLst>
              <a:ext uri="{FF2B5EF4-FFF2-40B4-BE49-F238E27FC236}">
                <a16:creationId xmlns:a16="http://schemas.microsoft.com/office/drawing/2014/main" id="{9380750B-8A24-CE48-9391-00E94EC7B2FB}"/>
              </a:ext>
            </a:extLst>
          </p:cNvPr>
          <p:cNvCxnSpPr/>
          <p:nvPr/>
        </p:nvCxnSpPr>
        <p:spPr>
          <a:xfrm>
            <a:off x="7244892" y="586354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10F3969B-0425-6647-AB33-8BC62BF5F428}"/>
              </a:ext>
            </a:extLst>
          </p:cNvPr>
          <p:cNvCxnSpPr/>
          <p:nvPr/>
        </p:nvCxnSpPr>
        <p:spPr>
          <a:xfrm>
            <a:off x="7527684" y="502283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21FC1FD4-1C2A-F041-ACD7-16D6764AB6A5}"/>
              </a:ext>
            </a:extLst>
          </p:cNvPr>
          <p:cNvSpPr/>
          <p:nvPr/>
        </p:nvSpPr>
        <p:spPr>
          <a:xfrm>
            <a:off x="7747343" y="4476248"/>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84" name="Straight Connector 83">
            <a:extLst>
              <a:ext uri="{FF2B5EF4-FFF2-40B4-BE49-F238E27FC236}">
                <a16:creationId xmlns:a16="http://schemas.microsoft.com/office/drawing/2014/main" id="{56EF7FF6-539D-364B-9A7C-209245343776}"/>
              </a:ext>
            </a:extLst>
          </p:cNvPr>
          <p:cNvCxnSpPr/>
          <p:nvPr/>
        </p:nvCxnSpPr>
        <p:spPr>
          <a:xfrm>
            <a:off x="7646495" y="357967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77E3255C-E32E-A84F-9130-7C6BF83EB84B}"/>
              </a:ext>
            </a:extLst>
          </p:cNvPr>
          <p:cNvCxnSpPr/>
          <p:nvPr/>
        </p:nvCxnSpPr>
        <p:spPr>
          <a:xfrm>
            <a:off x="7281882" y="295417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BD31B58A-D7D9-AB46-8362-6FD59FAAAACB}"/>
              </a:ext>
            </a:extLst>
          </p:cNvPr>
          <p:cNvCxnSpPr/>
          <p:nvPr/>
        </p:nvCxnSpPr>
        <p:spPr>
          <a:xfrm>
            <a:off x="7527684" y="58654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069C37D5-5A54-AE49-9CE9-58574D54F089}"/>
              </a:ext>
            </a:extLst>
          </p:cNvPr>
          <p:cNvCxnSpPr/>
          <p:nvPr/>
        </p:nvCxnSpPr>
        <p:spPr>
          <a:xfrm>
            <a:off x="7235060" y="524413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8" name="TextBox 87">
            <a:extLst>
              <a:ext uri="{FF2B5EF4-FFF2-40B4-BE49-F238E27FC236}">
                <a16:creationId xmlns:a16="http://schemas.microsoft.com/office/drawing/2014/main" id="{C52D7395-5750-8F40-A14A-294DEDA23FAA}"/>
              </a:ext>
            </a:extLst>
          </p:cNvPr>
          <p:cNvSpPr txBox="1"/>
          <p:nvPr/>
        </p:nvSpPr>
        <p:spPr>
          <a:xfrm>
            <a:off x="3964686" y="2671540"/>
            <a:ext cx="1675459" cy="307777"/>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0  1  4  7  5  2  3  6</a:t>
            </a:r>
          </a:p>
        </p:txBody>
      </p:sp>
      <p:cxnSp>
        <p:nvCxnSpPr>
          <p:cNvPr id="97" name="Straight Arrow Connector 96">
            <a:extLst>
              <a:ext uri="{FF2B5EF4-FFF2-40B4-BE49-F238E27FC236}">
                <a16:creationId xmlns:a16="http://schemas.microsoft.com/office/drawing/2014/main" id="{B4328D54-C636-2445-ACFB-F159FEA6FF7A}"/>
              </a:ext>
            </a:extLst>
          </p:cNvPr>
          <p:cNvCxnSpPr>
            <a:cxnSpLocks/>
          </p:cNvCxnSpPr>
          <p:nvPr/>
        </p:nvCxnSpPr>
        <p:spPr>
          <a:xfrm flipV="1">
            <a:off x="4110225"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B212FD26-214D-F541-8B30-2C17431EB6E1}"/>
              </a:ext>
            </a:extLst>
          </p:cNvPr>
          <p:cNvCxnSpPr>
            <a:cxnSpLocks/>
          </p:cNvCxnSpPr>
          <p:nvPr/>
        </p:nvCxnSpPr>
        <p:spPr>
          <a:xfrm flipV="1">
            <a:off x="4365693"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BCB05DA6-6C8D-F246-8388-C5F564498676}"/>
              </a:ext>
            </a:extLst>
          </p:cNvPr>
          <p:cNvCxnSpPr>
            <a:cxnSpLocks/>
          </p:cNvCxnSpPr>
          <p:nvPr/>
        </p:nvCxnSpPr>
        <p:spPr>
          <a:xfrm flipV="1">
            <a:off x="4621161"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ACFBD5B3-8770-3B47-A381-80B469172587}"/>
              </a:ext>
            </a:extLst>
          </p:cNvPr>
          <p:cNvCxnSpPr>
            <a:cxnSpLocks/>
          </p:cNvCxnSpPr>
          <p:nvPr/>
        </p:nvCxnSpPr>
        <p:spPr>
          <a:xfrm flipV="1">
            <a:off x="5132097"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1A4F123A-259E-F34F-AD0A-47CD9C71A0FB}"/>
              </a:ext>
            </a:extLst>
          </p:cNvPr>
          <p:cNvCxnSpPr>
            <a:cxnSpLocks/>
          </p:cNvCxnSpPr>
          <p:nvPr/>
        </p:nvCxnSpPr>
        <p:spPr>
          <a:xfrm flipV="1">
            <a:off x="5898504"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17351B10-A6B0-814F-BBF5-2FA539903AE4}"/>
              </a:ext>
            </a:extLst>
          </p:cNvPr>
          <p:cNvCxnSpPr>
            <a:cxnSpLocks/>
          </p:cNvCxnSpPr>
          <p:nvPr/>
        </p:nvCxnSpPr>
        <p:spPr>
          <a:xfrm flipV="1">
            <a:off x="4876629"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3F3644DB-DBF6-9544-BD48-E35035331311}"/>
              </a:ext>
            </a:extLst>
          </p:cNvPr>
          <p:cNvCxnSpPr>
            <a:cxnSpLocks/>
          </p:cNvCxnSpPr>
          <p:nvPr/>
        </p:nvCxnSpPr>
        <p:spPr>
          <a:xfrm flipV="1">
            <a:off x="5643033"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a:extLst>
              <a:ext uri="{FF2B5EF4-FFF2-40B4-BE49-F238E27FC236}">
                <a16:creationId xmlns:a16="http://schemas.microsoft.com/office/drawing/2014/main" id="{B781C96F-8CD2-4B4A-9DA0-8E6D97C81E72}"/>
              </a:ext>
            </a:extLst>
          </p:cNvPr>
          <p:cNvCxnSpPr>
            <a:cxnSpLocks/>
          </p:cNvCxnSpPr>
          <p:nvPr/>
        </p:nvCxnSpPr>
        <p:spPr>
          <a:xfrm flipV="1">
            <a:off x="5387565" y="3040871"/>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22A8987C-2CC8-CCE5-88A4-AA9808E19B85}"/>
              </a:ext>
            </a:extLst>
          </p:cNvPr>
          <p:cNvSpPr>
            <a:spLocks noGrp="1"/>
          </p:cNvSpPr>
          <p:nvPr>
            <p:ph idx="1"/>
          </p:nvPr>
        </p:nvSpPr>
        <p:spPr>
          <a:xfrm>
            <a:off x="129251" y="1417638"/>
            <a:ext cx="8116216" cy="530649"/>
          </a:xfrm>
        </p:spPr>
        <p:txBody>
          <a:bodyPr/>
          <a:lstStyle/>
          <a:p>
            <a:r>
              <a:rPr lang="en-GB" dirty="0">
                <a:latin typeface="Quattrocento Sans" panose="020B0502050000020003" pitchFamily="34" charset="0"/>
              </a:rPr>
              <a:t>Consider this DAG and a topological order 01475236</a:t>
            </a:r>
            <a:endParaRPr lang="en-SE" dirty="0">
              <a:latin typeface="Quattrocento Sans" panose="020B0502050000020003" pitchFamily="34" charset="0"/>
            </a:endParaRPr>
          </a:p>
        </p:txBody>
      </p:sp>
      <p:sp>
        <p:nvSpPr>
          <p:cNvPr id="74" name="Title 1">
            <a:extLst>
              <a:ext uri="{FF2B5EF4-FFF2-40B4-BE49-F238E27FC236}">
                <a16:creationId xmlns:a16="http://schemas.microsoft.com/office/drawing/2014/main" id="{FEDE7B5D-84CE-06A7-1D4D-C453653A347A}"/>
              </a:ext>
            </a:extLst>
          </p:cNvPr>
          <p:cNvSpPr>
            <a:spLocks noGrp="1"/>
          </p:cNvSpPr>
          <p:nvPr>
            <p:ph type="title"/>
          </p:nvPr>
        </p:nvSpPr>
        <p:spPr>
          <a:xfrm>
            <a:off x="609600" y="274638"/>
            <a:ext cx="10972800" cy="1143000"/>
          </a:xfrm>
        </p:spPr>
        <p:txBody>
          <a:bodyPr/>
          <a:lstStyle/>
          <a:p>
            <a:r>
              <a:rPr lang="en-US" altLang="zh-CN" sz="4300" dirty="0">
                <a:solidFill>
                  <a:srgbClr val="0C0C0C"/>
                </a:solidFill>
                <a:latin typeface="Quattrocento Sans"/>
                <a:sym typeface="Quattrocento Sans"/>
              </a:rPr>
              <a:t>Topological Sort </a:t>
            </a:r>
            <a:r>
              <a:rPr lang="en-GB" altLang="zh-CN" sz="4300" dirty="0">
                <a:solidFill>
                  <a:srgbClr val="0C0C0C"/>
                </a:solidFill>
                <a:latin typeface="Quattrocento Sans"/>
                <a:sym typeface="Quattrocento Sans"/>
              </a:rPr>
              <a:t>Example II</a:t>
            </a:r>
            <a:endParaRPr lang="en-SE" sz="4300" dirty="0">
              <a:solidFill>
                <a:srgbClr val="0C0C0C"/>
              </a:solidFill>
              <a:latin typeface="Quattrocento Sans"/>
              <a:sym typeface="Quattrocento Sans"/>
            </a:endParaRPr>
          </a:p>
        </p:txBody>
      </p:sp>
      <p:grpSp>
        <p:nvGrpSpPr>
          <p:cNvPr id="76" name="Group 75">
            <a:extLst>
              <a:ext uri="{FF2B5EF4-FFF2-40B4-BE49-F238E27FC236}">
                <a16:creationId xmlns:a16="http://schemas.microsoft.com/office/drawing/2014/main" id="{EB1400C4-FDA9-25EE-C4CE-8394C51B68D2}"/>
              </a:ext>
            </a:extLst>
          </p:cNvPr>
          <p:cNvGrpSpPr/>
          <p:nvPr/>
        </p:nvGrpSpPr>
        <p:grpSpPr>
          <a:xfrm>
            <a:off x="8716485" y="1744394"/>
            <a:ext cx="3092700" cy="4601877"/>
            <a:chOff x="8841391" y="1894638"/>
            <a:chExt cx="3092700" cy="4601877"/>
          </a:xfrm>
        </p:grpSpPr>
        <p:graphicFrame>
          <p:nvGraphicFramePr>
            <p:cNvPr id="89" name="Google Shape;519;p34">
              <a:extLst>
                <a:ext uri="{FF2B5EF4-FFF2-40B4-BE49-F238E27FC236}">
                  <a16:creationId xmlns:a16="http://schemas.microsoft.com/office/drawing/2014/main" id="{8E4E33F4-B56A-35C6-06E0-65668F4DF52B}"/>
                </a:ext>
              </a:extLst>
            </p:cNvPr>
            <p:cNvGraphicFramePr/>
            <p:nvPr>
              <p:extLst>
                <p:ext uri="{D42A27DB-BD31-4B8C-83A1-F6EECF244321}">
                  <p14:modId xmlns:p14="http://schemas.microsoft.com/office/powerpoint/2010/main" val="1866379625"/>
                </p:ext>
              </p:extLst>
            </p:nvPr>
          </p:nvGraphicFramePr>
          <p:xfrm>
            <a:off x="8841391" y="2976235"/>
            <a:ext cx="3092700" cy="352028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strike="noStrike" dirty="0">
                            <a:solidFill>
                              <a:schemeClr val="lt1"/>
                            </a:solidFill>
                            <a:latin typeface="Quattrocento Sans"/>
                            <a:ea typeface="Quattrocento Sans"/>
                            <a:cs typeface="Quattrocento Sans"/>
                            <a:sym typeface="Quattrocento Sans"/>
                          </a:rPr>
                          <a:t>SD</a:t>
                        </a:r>
                        <a:endParaRPr sz="1900" strike="noStrike"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strike="noStrike" dirty="0">
                            <a:solidFill>
                              <a:schemeClr val="lt1"/>
                            </a:solidFill>
                            <a:latin typeface="Quattrocento Sans"/>
                            <a:ea typeface="Quattrocento Sans"/>
                            <a:cs typeface="Quattrocento Sans"/>
                            <a:sym typeface="Quattrocento Sans"/>
                          </a:rPr>
                          <a:t>PN</a:t>
                        </a:r>
                        <a:endParaRPr sz="1900" strike="noStrike"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0</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dirty="0">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a:latin typeface="Quattrocento Sans"/>
                            <a:ea typeface="Quattrocento Sans"/>
                            <a:cs typeface="Quattrocento Sans"/>
                            <a:sym typeface="Quattrocento Sans"/>
                          </a:rPr>
                          <a:t>/</a:t>
                        </a:r>
                        <a:endParaRPr strike="noStrike">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1</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dirty="0">
                            <a:solidFill>
                              <a:schemeClr val="dk1"/>
                            </a:solidFill>
                            <a:latin typeface="Quattrocento Sans"/>
                            <a:ea typeface="Quattrocento Sans"/>
                            <a:cs typeface="Quattrocento Sans"/>
                            <a:sym typeface="Quattrocento Sans"/>
                          </a:rPr>
                          <a:t>5</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noStrike" dirty="0">
                            <a:solidFill>
                              <a:schemeClr val="dk1"/>
                            </a:solidFill>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2</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17</a:t>
                        </a:r>
                        <a:r>
                          <a:rPr lang="en-GB" sz="1600" i="0" u="none" strike="noStrike" cap="none" dirty="0">
                            <a:solidFill>
                              <a:schemeClr val="dk1"/>
                            </a:solidFill>
                            <a:latin typeface="Quattrocento Sans"/>
                            <a:ea typeface="Quattrocento Sans"/>
                            <a:cs typeface="Quattrocento Sans"/>
                            <a:sym typeface="Quattrocento Sans"/>
                          </a:rPr>
                          <a:t> </a:t>
                        </a:r>
                        <a:r>
                          <a:rPr lang="en-GB" sz="1600" i="0" u="none" strike="sngStrike" cap="none" dirty="0">
                            <a:solidFill>
                              <a:schemeClr val="dk1"/>
                            </a:solidFill>
                            <a:latin typeface="Quattrocento Sans"/>
                            <a:ea typeface="Quattrocento Sans"/>
                            <a:cs typeface="Quattrocento Sans"/>
                            <a:sym typeface="Quattrocento Sans"/>
                          </a:rPr>
                          <a:t>15</a:t>
                        </a:r>
                        <a:r>
                          <a:rPr lang="en-GB" sz="1600" i="0" u="none" strike="noStrike" cap="none" dirty="0">
                            <a:solidFill>
                              <a:schemeClr val="dk1"/>
                            </a:solidFill>
                            <a:latin typeface="Quattrocento Sans"/>
                            <a:ea typeface="Quattrocento Sans"/>
                            <a:cs typeface="Quattrocento Sans"/>
                            <a:sym typeface="Quattrocento Sans"/>
                          </a:rPr>
                          <a:t> 14</a:t>
                        </a:r>
                        <a:endParaRPr sz="1600" i="0" u="none" strike="noStrike" cap="none" dirty="0">
                          <a:solidFill>
                            <a:schemeClr val="dk1"/>
                          </a:solidFill>
                          <a:latin typeface="Quattrocento Sans"/>
                          <a:ea typeface="Quattrocento Sans"/>
                          <a:cs typeface="Quattrocento Sans"/>
                          <a:sym typeface="Quattrocento Sans"/>
                        </a:endParaRP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1</a:t>
                        </a:r>
                        <a:r>
                          <a:rPr lang="en-GB" strike="noStrike" dirty="0">
                            <a:latin typeface="Quattrocento Sans"/>
                            <a:ea typeface="Quattrocento Sans"/>
                            <a:cs typeface="Quattrocento Sans"/>
                            <a:sym typeface="Quattrocento Sans"/>
                          </a:rPr>
                          <a:t> </a:t>
                        </a:r>
                        <a:r>
                          <a:rPr lang="en-GB" strike="sngStrike" dirty="0">
                            <a:latin typeface="Quattrocento Sans"/>
                            <a:ea typeface="Quattrocento Sans"/>
                            <a:cs typeface="Quattrocento Sans"/>
                            <a:sym typeface="Quattrocento Sans"/>
                          </a:rPr>
                          <a:t>7</a:t>
                        </a:r>
                        <a:r>
                          <a:rPr lang="en-GB" strike="noStrike" dirty="0">
                            <a:latin typeface="Quattrocento Sans"/>
                            <a:ea typeface="Quattrocento Sans"/>
                            <a:cs typeface="Quattrocento Sans"/>
                            <a:sym typeface="Quattrocento Sans"/>
                          </a:rPr>
                          <a:t> 5</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3</a:t>
                        </a:r>
                        <a:endParaRPr lang="en-US"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20</a:t>
                        </a:r>
                        <a:r>
                          <a:rPr lang="en-GB" sz="1600" i="0" u="none" strike="noStrike" cap="none" dirty="0">
                            <a:solidFill>
                              <a:schemeClr val="dk1"/>
                            </a:solidFill>
                            <a:latin typeface="Quattrocento Sans"/>
                            <a:ea typeface="Quattrocento Sans"/>
                            <a:cs typeface="Quattrocento Sans"/>
                            <a:sym typeface="Quattrocento Sans"/>
                          </a:rPr>
                          <a:t> 17</a:t>
                        </a:r>
                      </a:p>
                    </a:txBody>
                    <a:tcPr marL="91450" marR="91450" marT="45725" marB="457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1</a:t>
                        </a:r>
                        <a:r>
                          <a:rPr lang="en-GB" strike="noStrike" dirty="0">
                            <a:latin typeface="Quattrocento Sans"/>
                            <a:ea typeface="Quattrocento Sans"/>
                            <a:cs typeface="Quattrocento Sans"/>
                            <a:sym typeface="Quattrocento Sans"/>
                          </a:rPr>
                          <a:t> 2</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4</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9</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dirty="0">
                            <a:solidFill>
                              <a:srgbClr val="0C0C0C"/>
                            </a:solidFill>
                            <a:latin typeface="Quattrocento Sans"/>
                            <a:ea typeface="Quattrocento Sans"/>
                            <a:cs typeface="Quattrocento Sans"/>
                            <a:sym typeface="Quattrocento Sans"/>
                          </a:rPr>
                          <a:t>5</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13</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4</a:t>
                        </a:r>
                        <a:endParaRPr strike="noStrike" dirty="0">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GB" dirty="0">
                            <a:solidFill>
                              <a:srgbClr val="0C0C0C"/>
                            </a:solidFill>
                            <a:latin typeface="Quattrocento Sans"/>
                            <a:ea typeface="Quattrocento Sans"/>
                            <a:cs typeface="Quattrocento Sans"/>
                            <a:sym typeface="Quattrocento Sans"/>
                          </a:rPr>
                          <a:t>6</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sngStrike" cap="none" dirty="0">
                            <a:solidFill>
                              <a:schemeClr val="dk1"/>
                            </a:solidFill>
                            <a:latin typeface="Quattrocento Sans"/>
                            <a:ea typeface="Quattrocento Sans"/>
                            <a:cs typeface="Quattrocento Sans"/>
                            <a:sym typeface="Quattrocento Sans"/>
                          </a:rPr>
                          <a:t>29</a:t>
                        </a:r>
                        <a:r>
                          <a:rPr lang="en-GB" sz="1600" i="0" u="none" strike="noStrike" cap="none" dirty="0">
                            <a:solidFill>
                              <a:schemeClr val="dk1"/>
                            </a:solidFill>
                            <a:latin typeface="Quattrocento Sans"/>
                            <a:ea typeface="Quattrocento Sans"/>
                            <a:cs typeface="Quattrocento Sans"/>
                            <a:sym typeface="Quattrocento Sans"/>
                          </a:rPr>
                          <a:t> </a:t>
                        </a:r>
                        <a:r>
                          <a:rPr lang="en-GB" sz="1600" i="0" u="none" strike="sngStrike" cap="none" dirty="0">
                            <a:solidFill>
                              <a:schemeClr val="dk1"/>
                            </a:solidFill>
                            <a:latin typeface="Quattrocento Sans"/>
                            <a:ea typeface="Quattrocento Sans"/>
                            <a:cs typeface="Quattrocento Sans"/>
                            <a:sym typeface="Quattrocento Sans"/>
                          </a:rPr>
                          <a:t>26</a:t>
                        </a:r>
                        <a:r>
                          <a:rPr lang="en-GB" sz="1600" i="0" u="none" strike="noStrike" cap="none" dirty="0">
                            <a:solidFill>
                              <a:schemeClr val="dk1"/>
                            </a:solidFill>
                            <a:latin typeface="Quattrocento Sans"/>
                            <a:ea typeface="Quattrocento Sans"/>
                            <a:cs typeface="Quattrocento Sans"/>
                            <a:sym typeface="Quattrocento Sans"/>
                          </a:rPr>
                          <a:t> 25</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sngStrike" dirty="0">
                            <a:latin typeface="Quattrocento Sans"/>
                            <a:ea typeface="Quattrocento Sans"/>
                            <a:cs typeface="Quattrocento Sans"/>
                            <a:sym typeface="Quattrocento Sans"/>
                          </a:rPr>
                          <a:t>4</a:t>
                        </a:r>
                        <a:r>
                          <a:rPr lang="en-GB" strike="noStrike" dirty="0">
                            <a:latin typeface="Quattrocento Sans"/>
                            <a:ea typeface="Quattrocento Sans"/>
                            <a:cs typeface="Quattrocento Sans"/>
                            <a:sym typeface="Quattrocento Sans"/>
                          </a:rPr>
                          <a:t> </a:t>
                        </a:r>
                        <a:r>
                          <a:rPr lang="en-GB" strike="sngStrike" dirty="0">
                            <a:latin typeface="Quattrocento Sans"/>
                            <a:ea typeface="Quattrocento Sans"/>
                            <a:cs typeface="Quattrocento Sans"/>
                            <a:sym typeface="Quattrocento Sans"/>
                          </a:rPr>
                          <a:t>5</a:t>
                        </a:r>
                        <a:r>
                          <a:rPr lang="en-GB" strike="noStrike" dirty="0">
                            <a:latin typeface="Quattrocento Sans"/>
                            <a:ea typeface="Quattrocento Sans"/>
                            <a:cs typeface="Quattrocento Sans"/>
                            <a:sym typeface="Quattrocento Sans"/>
                          </a:rPr>
                          <a:t> 2</a:t>
                        </a:r>
                        <a:endParaRPr strike="noStrike"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3972015313"/>
                    </a:ext>
                  </a:extLst>
                </a:tr>
                <a:tr h="365750">
                  <a:tc>
                    <a:txBody>
                      <a:bodyPr/>
                      <a:lstStyle/>
                      <a:p>
                        <a:pPr marL="0" marR="0" lvl="0" indent="0" algn="ctr" rtl="0">
                          <a:spcBef>
                            <a:spcPts val="0"/>
                          </a:spcBef>
                          <a:spcAft>
                            <a:spcPts val="0"/>
                          </a:spcAft>
                          <a:buNone/>
                        </a:pPr>
                        <a:r>
                          <a:rPr lang="en-GB" dirty="0">
                            <a:solidFill>
                              <a:srgbClr val="0C0C0C"/>
                            </a:solidFill>
                            <a:latin typeface="Quattrocento Sans"/>
                            <a:ea typeface="Quattrocento Sans"/>
                            <a:cs typeface="Quattrocento Sans"/>
                            <a:sym typeface="Quattrocento Sans"/>
                          </a:rPr>
                          <a:t>7</a:t>
                        </a:r>
                        <a:endParaRPr dirty="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GB" sz="1600" i="0" u="none" strike="noStrike" cap="none" dirty="0">
                            <a:solidFill>
                              <a:schemeClr val="dk1"/>
                            </a:solidFill>
                            <a:latin typeface="Quattrocento Sans"/>
                            <a:ea typeface="Quattrocento Sans"/>
                            <a:cs typeface="Quattrocento Sans"/>
                            <a:sym typeface="Quattrocento Sans"/>
                          </a:rPr>
                          <a:t>8</a:t>
                        </a:r>
                        <a:endParaRPr sz="1600" i="0" u="none" strike="noStrike" cap="none" dirty="0">
                          <a:solidFill>
                            <a:schemeClr val="dk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GB" strike="noStrike" dirty="0">
                            <a:latin typeface="Quattrocento Sans"/>
                            <a:ea typeface="Quattrocento Sans"/>
                            <a:cs typeface="Quattrocento Sans"/>
                            <a:sym typeface="Quattrocento Sans"/>
                          </a:rPr>
                          <a:t>0</a:t>
                        </a:r>
                        <a:endParaRPr strike="noStrike" dirty="0">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762112352"/>
                    </a:ext>
                  </a:extLst>
                </a:tr>
              </a:tbl>
            </a:graphicData>
          </a:graphic>
        </p:graphicFrame>
        <p:sp>
          <p:nvSpPr>
            <p:cNvPr id="90" name="Google Shape;1032;p42">
              <a:extLst>
                <a:ext uri="{FF2B5EF4-FFF2-40B4-BE49-F238E27FC236}">
                  <a16:creationId xmlns:a16="http://schemas.microsoft.com/office/drawing/2014/main" id="{5ABB329B-1A1E-FCAD-58C8-474C389C5A5C}"/>
                </a:ext>
              </a:extLst>
            </p:cNvPr>
            <p:cNvSpPr txBox="1"/>
            <p:nvPr/>
          </p:nvSpPr>
          <p:spPr>
            <a:xfrm>
              <a:off x="8841391" y="1894638"/>
              <a:ext cx="3070361"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0, 1, 4, 7, 5, 2, 3, 6</a:t>
              </a:r>
              <a:endParaRPr dirty="0">
                <a:latin typeface="Quattrocento Sans"/>
                <a:ea typeface="Quattrocento Sans"/>
                <a:cs typeface="Quattrocento Sans"/>
                <a:sym typeface="Quattrocento Sans"/>
              </a:endParaRPr>
            </a:p>
          </p:txBody>
        </p:sp>
      </p:grpSp>
    </p:spTree>
    <p:extLst>
      <p:ext uri="{BB962C8B-B14F-4D97-AF65-F5344CB8AC3E}">
        <p14:creationId xmlns:p14="http://schemas.microsoft.com/office/powerpoint/2010/main" val="331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par>
                                <p:cTn id="17" presetID="9"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par>
                                <p:cTn id="20" presetID="9"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500"/>
                                        <p:tgtEl>
                                          <p:spTgt spid="12"/>
                                        </p:tgtEl>
                                      </p:cBhvr>
                                    </p:animEffec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par>
                                <p:cTn id="26" presetID="9"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dissolve">
                                      <p:cBhvr>
                                        <p:cTn id="28" dur="500"/>
                                        <p:tgtEl>
                                          <p:spTgt spid="14"/>
                                        </p:tgtEl>
                                      </p:cBhvr>
                                    </p:animEffect>
                                  </p:childTnLst>
                                </p:cTn>
                              </p:par>
                              <p:par>
                                <p:cTn id="29" presetID="9"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dissolve">
                                      <p:cBhvr>
                                        <p:cTn id="31" dur="500"/>
                                        <p:tgtEl>
                                          <p:spTgt spid="15"/>
                                        </p:tgtEl>
                                      </p:cBhvr>
                                    </p:animEffect>
                                  </p:childTnLst>
                                </p:cTn>
                              </p:par>
                              <p:par>
                                <p:cTn id="32" presetID="9"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dissolve">
                                      <p:cBhvr>
                                        <p:cTn id="34" dur="500"/>
                                        <p:tgtEl>
                                          <p:spTgt spid="16"/>
                                        </p:tgtEl>
                                      </p:cBhvr>
                                    </p:animEffect>
                                  </p:childTnLst>
                                </p:cTn>
                              </p:par>
                              <p:par>
                                <p:cTn id="35" presetID="9"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dissolve">
                                      <p:cBhvr>
                                        <p:cTn id="37" dur="500"/>
                                        <p:tgtEl>
                                          <p:spTgt spid="17"/>
                                        </p:tgtEl>
                                      </p:cBhvr>
                                    </p:animEffect>
                                  </p:childTnLst>
                                </p:cTn>
                              </p:par>
                              <p:par>
                                <p:cTn id="38" presetID="9"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dissolve">
                                      <p:cBhvr>
                                        <p:cTn id="40" dur="500"/>
                                        <p:tgtEl>
                                          <p:spTgt spid="18"/>
                                        </p:tgtEl>
                                      </p:cBhvr>
                                    </p:animEffect>
                                  </p:childTnLst>
                                </p:cTn>
                              </p:par>
                              <p:par>
                                <p:cTn id="41" presetID="9"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dissolve">
                                      <p:cBhvr>
                                        <p:cTn id="43" dur="500"/>
                                        <p:tgtEl>
                                          <p:spTgt spid="19"/>
                                        </p:tgtEl>
                                      </p:cBhvr>
                                    </p:animEffect>
                                  </p:childTnLst>
                                </p:cTn>
                              </p:par>
                              <p:par>
                                <p:cTn id="44" presetID="9"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dissolve">
                                      <p:cBhvr>
                                        <p:cTn id="46" dur="500"/>
                                        <p:tgtEl>
                                          <p:spTgt spid="20"/>
                                        </p:tgtEl>
                                      </p:cBhvr>
                                    </p:animEffect>
                                  </p:childTnLst>
                                </p:cTn>
                              </p:par>
                              <p:par>
                                <p:cTn id="47" presetID="9"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dissolve">
                                      <p:cBhvr>
                                        <p:cTn id="49" dur="500"/>
                                        <p:tgtEl>
                                          <p:spTgt spid="2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dissolve">
                                      <p:cBhvr>
                                        <p:cTn id="52" dur="500"/>
                                        <p:tgtEl>
                                          <p:spTgt spid="22"/>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dissolve">
                                      <p:cBhvr>
                                        <p:cTn id="55" dur="500"/>
                                        <p:tgtEl>
                                          <p:spTgt spid="2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dissolve">
                                      <p:cBhvr>
                                        <p:cTn id="58" dur="500"/>
                                        <p:tgtEl>
                                          <p:spTgt spid="24"/>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dissolve">
                                      <p:cBhvr>
                                        <p:cTn id="61" dur="500"/>
                                        <p:tgtEl>
                                          <p:spTgt spid="25"/>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dissolve">
                                      <p:cBhvr>
                                        <p:cTn id="64" dur="500"/>
                                        <p:tgtEl>
                                          <p:spTgt spid="26"/>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dissolve">
                                      <p:cBhvr>
                                        <p:cTn id="67" dur="500"/>
                                        <p:tgtEl>
                                          <p:spTgt spid="27"/>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dissolve">
                                      <p:cBhvr>
                                        <p:cTn id="70" dur="500"/>
                                        <p:tgtEl>
                                          <p:spTgt spid="28"/>
                                        </p:tgtEl>
                                      </p:cBhvr>
                                    </p:animEffect>
                                  </p:childTnLst>
                                </p:cTn>
                              </p:par>
                              <p:par>
                                <p:cTn id="71" presetID="9" presetClass="entr" presetSubtype="0" fill="hold"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dissolve">
                                      <p:cBhvr>
                                        <p:cTn id="73" dur="500"/>
                                        <p:tgtEl>
                                          <p:spTgt spid="29"/>
                                        </p:tgtEl>
                                      </p:cBhvr>
                                    </p:animEffect>
                                  </p:childTnLst>
                                </p:cTn>
                              </p:par>
                              <p:par>
                                <p:cTn id="74" presetID="9" presetClass="entr" presetSubtype="0" fill="hold"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dissolve">
                                      <p:cBhvr>
                                        <p:cTn id="76" dur="500"/>
                                        <p:tgtEl>
                                          <p:spTgt spid="30"/>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dissolve">
                                      <p:cBhvr>
                                        <p:cTn id="79" dur="500"/>
                                        <p:tgtEl>
                                          <p:spTgt spid="31"/>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dissolve">
                                      <p:cBhvr>
                                        <p:cTn id="82" dur="500"/>
                                        <p:tgtEl>
                                          <p:spTgt spid="32"/>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dissolve">
                                      <p:cBhvr>
                                        <p:cTn id="85" dur="500"/>
                                        <p:tgtEl>
                                          <p:spTgt spid="33"/>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dissolve">
                                      <p:cBhvr>
                                        <p:cTn id="88" dur="500"/>
                                        <p:tgtEl>
                                          <p:spTgt spid="34"/>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5"/>
                                        </p:tgtEl>
                                        <p:attrNameLst>
                                          <p:attrName>style.visibility</p:attrName>
                                        </p:attrNameLst>
                                      </p:cBhvr>
                                      <p:to>
                                        <p:strVal val="visible"/>
                                      </p:to>
                                    </p:set>
                                    <p:animEffect transition="in" filter="dissolve">
                                      <p:cBhvr>
                                        <p:cTn id="91" dur="500"/>
                                        <p:tgtEl>
                                          <p:spTgt spid="35"/>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dissolve">
                                      <p:cBhvr>
                                        <p:cTn id="94" dur="500"/>
                                        <p:tgtEl>
                                          <p:spTgt spid="36"/>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dissolve">
                                      <p:cBhvr>
                                        <p:cTn id="97" dur="500"/>
                                        <p:tgtEl>
                                          <p:spTgt spid="37"/>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dissolve">
                                      <p:cBhvr>
                                        <p:cTn id="100" dur="500"/>
                                        <p:tgtEl>
                                          <p:spTgt spid="38"/>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dissolve">
                                      <p:cBhvr>
                                        <p:cTn id="103" dur="500"/>
                                        <p:tgtEl>
                                          <p:spTgt spid="39"/>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40"/>
                                        </p:tgtEl>
                                        <p:attrNameLst>
                                          <p:attrName>style.visibility</p:attrName>
                                        </p:attrNameLst>
                                      </p:cBhvr>
                                      <p:to>
                                        <p:strVal val="visible"/>
                                      </p:to>
                                    </p:set>
                                    <p:animEffect transition="in" filter="dissolve">
                                      <p:cBhvr>
                                        <p:cTn id="106" dur="500"/>
                                        <p:tgtEl>
                                          <p:spTgt spid="40"/>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1"/>
                                        </p:tgtEl>
                                        <p:attrNameLst>
                                          <p:attrName>style.visibility</p:attrName>
                                        </p:attrNameLst>
                                      </p:cBhvr>
                                      <p:to>
                                        <p:strVal val="visible"/>
                                      </p:to>
                                    </p:set>
                                    <p:animEffect transition="in" filter="dissolve">
                                      <p:cBhvr>
                                        <p:cTn id="109" dur="500"/>
                                        <p:tgtEl>
                                          <p:spTgt spid="41"/>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2"/>
                                        </p:tgtEl>
                                        <p:attrNameLst>
                                          <p:attrName>style.visibility</p:attrName>
                                        </p:attrNameLst>
                                      </p:cBhvr>
                                      <p:to>
                                        <p:strVal val="visible"/>
                                      </p:to>
                                    </p:set>
                                    <p:animEffect transition="in" filter="dissolve">
                                      <p:cBhvr>
                                        <p:cTn id="112" dur="500"/>
                                        <p:tgtEl>
                                          <p:spTgt spid="42"/>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3"/>
                                        </p:tgtEl>
                                        <p:attrNameLst>
                                          <p:attrName>style.visibility</p:attrName>
                                        </p:attrNameLst>
                                      </p:cBhvr>
                                      <p:to>
                                        <p:strVal val="visible"/>
                                      </p:to>
                                    </p:set>
                                    <p:animEffect transition="in" filter="dissolve">
                                      <p:cBhvr>
                                        <p:cTn id="115" dur="500"/>
                                        <p:tgtEl>
                                          <p:spTgt spid="43"/>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4"/>
                                        </p:tgtEl>
                                        <p:attrNameLst>
                                          <p:attrName>style.visibility</p:attrName>
                                        </p:attrNameLst>
                                      </p:cBhvr>
                                      <p:to>
                                        <p:strVal val="visible"/>
                                      </p:to>
                                    </p:set>
                                    <p:animEffect transition="in" filter="dissolve">
                                      <p:cBhvr>
                                        <p:cTn id="118" dur="500"/>
                                        <p:tgtEl>
                                          <p:spTgt spid="44"/>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5"/>
                                        </p:tgtEl>
                                        <p:attrNameLst>
                                          <p:attrName>style.visibility</p:attrName>
                                        </p:attrNameLst>
                                      </p:cBhvr>
                                      <p:to>
                                        <p:strVal val="visible"/>
                                      </p:to>
                                    </p:set>
                                    <p:animEffect transition="in" filter="dissolve">
                                      <p:cBhvr>
                                        <p:cTn id="121" dur="500"/>
                                        <p:tgtEl>
                                          <p:spTgt spid="45"/>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6"/>
                                        </p:tgtEl>
                                        <p:attrNameLst>
                                          <p:attrName>style.visibility</p:attrName>
                                        </p:attrNameLst>
                                      </p:cBhvr>
                                      <p:to>
                                        <p:strVal val="visible"/>
                                      </p:to>
                                    </p:set>
                                    <p:animEffect transition="in" filter="dissolve">
                                      <p:cBhvr>
                                        <p:cTn id="124" dur="500"/>
                                        <p:tgtEl>
                                          <p:spTgt spid="46"/>
                                        </p:tgtEl>
                                      </p:cBhvr>
                                    </p:animEffect>
                                  </p:childTnLst>
                                </p:cTn>
                              </p:par>
                            </p:childTnLst>
                          </p:cTn>
                        </p:par>
                      </p:childTnLst>
                    </p:cTn>
                  </p:par>
                  <p:par>
                    <p:cTn id="125" fill="hold">
                      <p:stCondLst>
                        <p:cond delay="indefinite"/>
                      </p:stCondLst>
                      <p:childTnLst>
                        <p:par>
                          <p:cTn id="126" fill="hold">
                            <p:stCondLst>
                              <p:cond delay="0"/>
                            </p:stCondLst>
                            <p:childTnLst>
                              <p:par>
                                <p:cTn id="127" presetID="9" presetClass="entr" presetSubtype="0" fill="hold" grpId="0" nodeType="clickEffect">
                                  <p:stCondLst>
                                    <p:cond delay="0"/>
                                  </p:stCondLst>
                                  <p:childTnLst>
                                    <p:set>
                                      <p:cBhvr>
                                        <p:cTn id="128" dur="1" fill="hold">
                                          <p:stCondLst>
                                            <p:cond delay="0"/>
                                          </p:stCondLst>
                                        </p:cTn>
                                        <p:tgtEl>
                                          <p:spTgt spid="88"/>
                                        </p:tgtEl>
                                        <p:attrNameLst>
                                          <p:attrName>style.visibility</p:attrName>
                                        </p:attrNameLst>
                                      </p:cBhvr>
                                      <p:to>
                                        <p:strVal val="visible"/>
                                      </p:to>
                                    </p:set>
                                    <p:animEffect transition="in" filter="dissolve">
                                      <p:cBhvr>
                                        <p:cTn id="129" dur="500"/>
                                        <p:tgtEl>
                                          <p:spTgt spid="88"/>
                                        </p:tgtEl>
                                      </p:cBhvr>
                                    </p:animEffect>
                                  </p:childTnLst>
                                </p:cTn>
                              </p:par>
                            </p:childTnLst>
                          </p:cTn>
                        </p:par>
                      </p:childTnLst>
                    </p:cTn>
                  </p:par>
                  <p:par>
                    <p:cTn id="130" fill="hold">
                      <p:stCondLst>
                        <p:cond delay="indefinite"/>
                      </p:stCondLst>
                      <p:childTnLst>
                        <p:par>
                          <p:cTn id="131" fill="hold">
                            <p:stCondLst>
                              <p:cond delay="0"/>
                            </p:stCondLst>
                            <p:childTnLst>
                              <p:par>
                                <p:cTn id="132" presetID="9" presetClass="entr" presetSubtype="0" fill="hold" grpId="0" nodeType="clickEffect">
                                  <p:stCondLst>
                                    <p:cond delay="0"/>
                                  </p:stCondLst>
                                  <p:childTnLst>
                                    <p:set>
                                      <p:cBhvr>
                                        <p:cTn id="133" dur="1" fill="hold">
                                          <p:stCondLst>
                                            <p:cond delay="0"/>
                                          </p:stCondLst>
                                        </p:cTn>
                                        <p:tgtEl>
                                          <p:spTgt spid="47"/>
                                        </p:tgtEl>
                                        <p:attrNameLst>
                                          <p:attrName>style.visibility</p:attrName>
                                        </p:attrNameLst>
                                      </p:cBhvr>
                                      <p:to>
                                        <p:strVal val="visible"/>
                                      </p:to>
                                    </p:set>
                                    <p:animEffect transition="in" filter="dissolve">
                                      <p:cBhvr>
                                        <p:cTn id="134" dur="500"/>
                                        <p:tgtEl>
                                          <p:spTgt spid="47"/>
                                        </p:tgtEl>
                                      </p:cBhvr>
                                    </p:animEffect>
                                  </p:childTnLst>
                                </p:cTn>
                              </p:par>
                              <p:par>
                                <p:cTn id="135" presetID="9" presetClass="entr" presetSubtype="0" fill="hold" nodeType="withEffect">
                                  <p:stCondLst>
                                    <p:cond delay="0"/>
                                  </p:stCondLst>
                                  <p:childTnLst>
                                    <p:set>
                                      <p:cBhvr>
                                        <p:cTn id="136" dur="1" fill="hold">
                                          <p:stCondLst>
                                            <p:cond delay="0"/>
                                          </p:stCondLst>
                                        </p:cTn>
                                        <p:tgtEl>
                                          <p:spTgt spid="49"/>
                                        </p:tgtEl>
                                        <p:attrNameLst>
                                          <p:attrName>style.visibility</p:attrName>
                                        </p:attrNameLst>
                                      </p:cBhvr>
                                      <p:to>
                                        <p:strVal val="visible"/>
                                      </p:to>
                                    </p:set>
                                    <p:animEffect transition="in" filter="dissolve">
                                      <p:cBhvr>
                                        <p:cTn id="137" dur="500"/>
                                        <p:tgtEl>
                                          <p:spTgt spid="49"/>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48"/>
                                        </p:tgtEl>
                                        <p:attrNameLst>
                                          <p:attrName>style.visibility</p:attrName>
                                        </p:attrNameLst>
                                      </p:cBhvr>
                                      <p:to>
                                        <p:strVal val="visible"/>
                                      </p:to>
                                    </p:set>
                                    <p:animEffect transition="in" filter="dissolve">
                                      <p:cBhvr>
                                        <p:cTn id="140" dur="500"/>
                                        <p:tgtEl>
                                          <p:spTgt spid="48"/>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50"/>
                                        </p:tgtEl>
                                        <p:attrNameLst>
                                          <p:attrName>style.visibility</p:attrName>
                                        </p:attrNameLst>
                                      </p:cBhvr>
                                      <p:to>
                                        <p:strVal val="visible"/>
                                      </p:to>
                                    </p:set>
                                    <p:animEffect transition="in" filter="dissolve">
                                      <p:cBhvr>
                                        <p:cTn id="143" dur="500"/>
                                        <p:tgtEl>
                                          <p:spTgt spid="50"/>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54"/>
                                        </p:tgtEl>
                                        <p:attrNameLst>
                                          <p:attrName>style.visibility</p:attrName>
                                        </p:attrNameLst>
                                      </p:cBhvr>
                                      <p:to>
                                        <p:strVal val="visible"/>
                                      </p:to>
                                    </p:set>
                                    <p:animEffect transition="in" filter="dissolve">
                                      <p:cBhvr>
                                        <p:cTn id="146" dur="500"/>
                                        <p:tgtEl>
                                          <p:spTgt spid="54"/>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52"/>
                                        </p:tgtEl>
                                        <p:attrNameLst>
                                          <p:attrName>style.visibility</p:attrName>
                                        </p:attrNameLst>
                                      </p:cBhvr>
                                      <p:to>
                                        <p:strVal val="visible"/>
                                      </p:to>
                                    </p:set>
                                    <p:animEffect transition="in" filter="dissolve">
                                      <p:cBhvr>
                                        <p:cTn id="149" dur="500"/>
                                        <p:tgtEl>
                                          <p:spTgt spid="52"/>
                                        </p:tgtEl>
                                      </p:cBhvr>
                                    </p:animEffect>
                                  </p:childTnLst>
                                </p:cTn>
                              </p:par>
                              <p:par>
                                <p:cTn id="150" presetID="9" presetClass="entr" presetSubtype="0" fill="hold" nodeType="withEffect">
                                  <p:stCondLst>
                                    <p:cond delay="0"/>
                                  </p:stCondLst>
                                  <p:childTnLst>
                                    <p:set>
                                      <p:cBhvr>
                                        <p:cTn id="151" dur="1" fill="hold">
                                          <p:stCondLst>
                                            <p:cond delay="0"/>
                                          </p:stCondLst>
                                        </p:cTn>
                                        <p:tgtEl>
                                          <p:spTgt spid="53"/>
                                        </p:tgtEl>
                                        <p:attrNameLst>
                                          <p:attrName>style.visibility</p:attrName>
                                        </p:attrNameLst>
                                      </p:cBhvr>
                                      <p:to>
                                        <p:strVal val="visible"/>
                                      </p:to>
                                    </p:set>
                                    <p:animEffect transition="in" filter="dissolve">
                                      <p:cBhvr>
                                        <p:cTn id="152" dur="500"/>
                                        <p:tgtEl>
                                          <p:spTgt spid="53"/>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51"/>
                                        </p:tgtEl>
                                        <p:attrNameLst>
                                          <p:attrName>style.visibility</p:attrName>
                                        </p:attrNameLst>
                                      </p:cBhvr>
                                      <p:to>
                                        <p:strVal val="visible"/>
                                      </p:to>
                                    </p:set>
                                    <p:animEffect transition="in" filter="dissolve">
                                      <p:cBhvr>
                                        <p:cTn id="155" dur="500"/>
                                        <p:tgtEl>
                                          <p:spTgt spid="51"/>
                                        </p:tgtEl>
                                      </p:cBhvr>
                                    </p:animEffect>
                                  </p:childTnLst>
                                </p:cTn>
                              </p:par>
                            </p:childTnLst>
                          </p:cTn>
                        </p:par>
                      </p:childTnLst>
                    </p:cTn>
                  </p:par>
                  <p:par>
                    <p:cTn id="156" fill="hold">
                      <p:stCondLst>
                        <p:cond delay="indefinite"/>
                      </p:stCondLst>
                      <p:childTnLst>
                        <p:par>
                          <p:cTn id="157" fill="hold">
                            <p:stCondLst>
                              <p:cond delay="0"/>
                            </p:stCondLst>
                            <p:childTnLst>
                              <p:par>
                                <p:cTn id="158" presetID="9" presetClass="entr" presetSubtype="0" fill="hold" nodeType="clickEffect">
                                  <p:stCondLst>
                                    <p:cond delay="0"/>
                                  </p:stCondLst>
                                  <p:childTnLst>
                                    <p:set>
                                      <p:cBhvr>
                                        <p:cTn id="159" dur="1" fill="hold">
                                          <p:stCondLst>
                                            <p:cond delay="0"/>
                                          </p:stCondLst>
                                        </p:cTn>
                                        <p:tgtEl>
                                          <p:spTgt spid="97"/>
                                        </p:tgtEl>
                                        <p:attrNameLst>
                                          <p:attrName>style.visibility</p:attrName>
                                        </p:attrNameLst>
                                      </p:cBhvr>
                                      <p:to>
                                        <p:strVal val="visible"/>
                                      </p:to>
                                    </p:set>
                                    <p:animEffect transition="in" filter="dissolve">
                                      <p:cBhvr>
                                        <p:cTn id="160" dur="500"/>
                                        <p:tgtEl>
                                          <p:spTgt spid="97"/>
                                        </p:tgtEl>
                                      </p:cBhvr>
                                    </p:animEffect>
                                  </p:childTnLst>
                                </p:cTn>
                              </p:par>
                            </p:childTnLst>
                          </p:cTn>
                        </p:par>
                      </p:childTnLst>
                    </p:cTn>
                  </p:par>
                  <p:par>
                    <p:cTn id="161" fill="hold">
                      <p:stCondLst>
                        <p:cond delay="indefinite"/>
                      </p:stCondLst>
                      <p:childTnLst>
                        <p:par>
                          <p:cTn id="162" fill="hold">
                            <p:stCondLst>
                              <p:cond delay="0"/>
                            </p:stCondLst>
                            <p:childTnLst>
                              <p:par>
                                <p:cTn id="163" presetID="1" presetClass="emph" presetSubtype="2" fill="hold" nodeType="clickEffect">
                                  <p:stCondLst>
                                    <p:cond delay="0"/>
                                  </p:stCondLst>
                                  <p:childTnLst>
                                    <p:animClr clrSpc="rgb" dir="cw">
                                      <p:cBhvr>
                                        <p:cTn id="164" dur="2000" fill="hold"/>
                                        <p:tgtEl>
                                          <p:spTgt spid="25"/>
                                        </p:tgtEl>
                                        <p:attrNameLst>
                                          <p:attrName>fillcolor</p:attrName>
                                        </p:attrNameLst>
                                      </p:cBhvr>
                                      <p:to>
                                        <a:schemeClr val="accent2"/>
                                      </p:to>
                                    </p:animClr>
                                    <p:set>
                                      <p:cBhvr>
                                        <p:cTn id="165" dur="2000" fill="hold"/>
                                        <p:tgtEl>
                                          <p:spTgt spid="25"/>
                                        </p:tgtEl>
                                        <p:attrNameLst>
                                          <p:attrName>fill.type</p:attrName>
                                        </p:attrNameLst>
                                      </p:cBhvr>
                                      <p:to>
                                        <p:strVal val="solid"/>
                                      </p:to>
                                    </p:set>
                                    <p:set>
                                      <p:cBhvr>
                                        <p:cTn id="166" dur="2000" fill="hold"/>
                                        <p:tgtEl>
                                          <p:spTgt spid="25"/>
                                        </p:tgtEl>
                                        <p:attrNameLst>
                                          <p:attrName>fill.on</p:attrName>
                                        </p:attrNameLst>
                                      </p:cBhvr>
                                      <p:to>
                                        <p:strVal val="true"/>
                                      </p:to>
                                    </p:set>
                                  </p:childTnLst>
                                </p:cTn>
                              </p:par>
                            </p:childTnLst>
                          </p:cTn>
                        </p:par>
                      </p:childTnLst>
                    </p:cTn>
                  </p:par>
                  <p:par>
                    <p:cTn id="167" fill="hold">
                      <p:stCondLst>
                        <p:cond delay="indefinite"/>
                      </p:stCondLst>
                      <p:childTnLst>
                        <p:par>
                          <p:cTn id="168" fill="hold">
                            <p:stCondLst>
                              <p:cond delay="0"/>
                            </p:stCondLst>
                            <p:childTnLst>
                              <p:par>
                                <p:cTn id="169" presetID="9" presetClass="entr" presetSubtype="0" fill="hold" nodeType="clickEffect">
                                  <p:stCondLst>
                                    <p:cond delay="0"/>
                                  </p:stCondLst>
                                  <p:childTnLst>
                                    <p:set>
                                      <p:cBhvr>
                                        <p:cTn id="170" dur="1" fill="hold">
                                          <p:stCondLst>
                                            <p:cond delay="0"/>
                                          </p:stCondLst>
                                        </p:cTn>
                                        <p:tgtEl>
                                          <p:spTgt spid="77"/>
                                        </p:tgtEl>
                                        <p:attrNameLst>
                                          <p:attrName>style.visibility</p:attrName>
                                        </p:attrNameLst>
                                      </p:cBhvr>
                                      <p:to>
                                        <p:strVal val="visible"/>
                                      </p:to>
                                    </p:set>
                                    <p:animEffect transition="in" filter="dissolve">
                                      <p:cBhvr>
                                        <p:cTn id="171" dur="500"/>
                                        <p:tgtEl>
                                          <p:spTgt spid="77"/>
                                        </p:tgtEl>
                                      </p:cBhvr>
                                    </p:animEffect>
                                  </p:childTnLst>
                                </p:cTn>
                              </p:par>
                            </p:childTnLst>
                          </p:cTn>
                        </p:par>
                      </p:childTnLst>
                    </p:cTn>
                  </p:par>
                  <p:par>
                    <p:cTn id="172" fill="hold">
                      <p:stCondLst>
                        <p:cond delay="indefinite"/>
                      </p:stCondLst>
                      <p:childTnLst>
                        <p:par>
                          <p:cTn id="173" fill="hold">
                            <p:stCondLst>
                              <p:cond delay="0"/>
                            </p:stCondLst>
                            <p:childTnLst>
                              <p:par>
                                <p:cTn id="174" presetID="9" presetClass="entr" presetSubtype="0" fill="hold" nodeType="clickEffect">
                                  <p:stCondLst>
                                    <p:cond delay="0"/>
                                  </p:stCondLst>
                                  <p:childTnLst>
                                    <p:set>
                                      <p:cBhvr>
                                        <p:cTn id="175" dur="1" fill="hold">
                                          <p:stCondLst>
                                            <p:cond delay="0"/>
                                          </p:stCondLst>
                                        </p:cTn>
                                        <p:tgtEl>
                                          <p:spTgt spid="58">
                                            <p:txEl>
                                              <p:pRg st="0" end="0"/>
                                            </p:txEl>
                                          </p:spTgt>
                                        </p:tgtEl>
                                        <p:attrNameLst>
                                          <p:attrName>style.visibility</p:attrName>
                                        </p:attrNameLst>
                                      </p:cBhvr>
                                      <p:to>
                                        <p:strVal val="visible"/>
                                      </p:to>
                                    </p:set>
                                    <p:animEffect transition="in" filter="dissolve">
                                      <p:cBhvr>
                                        <p:cTn id="176" dur="500"/>
                                        <p:tgtEl>
                                          <p:spTgt spid="58">
                                            <p:txEl>
                                              <p:pRg st="0" end="0"/>
                                            </p:txEl>
                                          </p:spTgt>
                                        </p:tgtEl>
                                      </p:cBhvr>
                                    </p:animEffect>
                                  </p:childTnLst>
                                </p:cTn>
                              </p:par>
                            </p:childTnLst>
                          </p:cTn>
                        </p:par>
                      </p:childTnLst>
                    </p:cTn>
                  </p:par>
                  <p:par>
                    <p:cTn id="177" fill="hold">
                      <p:stCondLst>
                        <p:cond delay="indefinite"/>
                      </p:stCondLst>
                      <p:childTnLst>
                        <p:par>
                          <p:cTn id="178" fill="hold">
                            <p:stCondLst>
                              <p:cond delay="0"/>
                            </p:stCondLst>
                            <p:childTnLst>
                              <p:par>
                                <p:cTn id="179" presetID="7" presetClass="emph" presetSubtype="2" fill="hold" nodeType="clickEffect">
                                  <p:stCondLst>
                                    <p:cond delay="0"/>
                                  </p:stCondLst>
                                  <p:childTnLst>
                                    <p:animClr clrSpc="rgb" dir="cw">
                                      <p:cBhvr>
                                        <p:cTn id="180" dur="2000" fill="hold"/>
                                        <p:tgtEl>
                                          <p:spTgt spid="21"/>
                                        </p:tgtEl>
                                        <p:attrNameLst>
                                          <p:attrName>stroke.color</p:attrName>
                                        </p:attrNameLst>
                                      </p:cBhvr>
                                      <p:to>
                                        <a:schemeClr val="accent2"/>
                                      </p:to>
                                    </p:animClr>
                                    <p:set>
                                      <p:cBhvr>
                                        <p:cTn id="181" dur="2000" fill="hold"/>
                                        <p:tgtEl>
                                          <p:spTgt spid="21"/>
                                        </p:tgtEl>
                                        <p:attrNameLst>
                                          <p:attrName>stroke.on</p:attrName>
                                        </p:attrNameLst>
                                      </p:cBhvr>
                                      <p:to>
                                        <p:strVal val="true"/>
                                      </p:to>
                                    </p:set>
                                  </p:childTnLst>
                                </p:cTn>
                              </p:par>
                            </p:childTnLst>
                          </p:cTn>
                        </p:par>
                      </p:childTnLst>
                    </p:cTn>
                  </p:par>
                  <p:par>
                    <p:cTn id="182" fill="hold">
                      <p:stCondLst>
                        <p:cond delay="indefinite"/>
                      </p:stCondLst>
                      <p:childTnLst>
                        <p:par>
                          <p:cTn id="183" fill="hold">
                            <p:stCondLst>
                              <p:cond delay="0"/>
                            </p:stCondLst>
                            <p:childTnLst>
                              <p:par>
                                <p:cTn id="184" presetID="9" presetClass="entr" presetSubtype="0" fill="hold" nodeType="clickEffect">
                                  <p:stCondLst>
                                    <p:cond delay="0"/>
                                  </p:stCondLst>
                                  <p:childTnLst>
                                    <p:set>
                                      <p:cBhvr>
                                        <p:cTn id="185" dur="1" fill="hold">
                                          <p:stCondLst>
                                            <p:cond delay="0"/>
                                          </p:stCondLst>
                                        </p:cTn>
                                        <p:tgtEl>
                                          <p:spTgt spid="55"/>
                                        </p:tgtEl>
                                        <p:attrNameLst>
                                          <p:attrName>style.visibility</p:attrName>
                                        </p:attrNameLst>
                                      </p:cBhvr>
                                      <p:to>
                                        <p:strVal val="visible"/>
                                      </p:to>
                                    </p:set>
                                    <p:animEffect transition="in" filter="dissolve">
                                      <p:cBhvr>
                                        <p:cTn id="186" dur="500"/>
                                        <p:tgtEl>
                                          <p:spTgt spid="55"/>
                                        </p:tgtEl>
                                      </p:cBhvr>
                                    </p:animEffect>
                                  </p:childTnLst>
                                </p:cTn>
                              </p:par>
                            </p:childTnLst>
                          </p:cTn>
                        </p:par>
                      </p:childTnLst>
                    </p:cTn>
                  </p:par>
                  <p:par>
                    <p:cTn id="187" fill="hold">
                      <p:stCondLst>
                        <p:cond delay="indefinite"/>
                      </p:stCondLst>
                      <p:childTnLst>
                        <p:par>
                          <p:cTn id="188" fill="hold">
                            <p:stCondLst>
                              <p:cond delay="0"/>
                            </p:stCondLst>
                            <p:childTnLst>
                              <p:par>
                                <p:cTn id="189" presetID="9" presetClass="entr" presetSubtype="0" fill="hold" nodeType="clickEffect">
                                  <p:stCondLst>
                                    <p:cond delay="0"/>
                                  </p:stCondLst>
                                  <p:childTnLst>
                                    <p:set>
                                      <p:cBhvr>
                                        <p:cTn id="190" dur="1" fill="hold">
                                          <p:stCondLst>
                                            <p:cond delay="0"/>
                                          </p:stCondLst>
                                        </p:cTn>
                                        <p:tgtEl>
                                          <p:spTgt spid="58">
                                            <p:txEl>
                                              <p:pRg st="1" end="1"/>
                                            </p:txEl>
                                          </p:spTgt>
                                        </p:tgtEl>
                                        <p:attrNameLst>
                                          <p:attrName>style.visibility</p:attrName>
                                        </p:attrNameLst>
                                      </p:cBhvr>
                                      <p:to>
                                        <p:strVal val="visible"/>
                                      </p:to>
                                    </p:set>
                                    <p:animEffect transition="in" filter="dissolve">
                                      <p:cBhvr>
                                        <p:cTn id="191" dur="500"/>
                                        <p:tgtEl>
                                          <p:spTgt spid="58">
                                            <p:txEl>
                                              <p:pRg st="1" end="1"/>
                                            </p:txEl>
                                          </p:spTgt>
                                        </p:tgtEl>
                                      </p:cBhvr>
                                    </p:animEffect>
                                  </p:childTnLst>
                                </p:cTn>
                              </p:par>
                            </p:childTnLst>
                          </p:cTn>
                        </p:par>
                      </p:childTnLst>
                    </p:cTn>
                  </p:par>
                  <p:par>
                    <p:cTn id="192" fill="hold">
                      <p:stCondLst>
                        <p:cond delay="indefinite"/>
                      </p:stCondLst>
                      <p:childTnLst>
                        <p:par>
                          <p:cTn id="193" fill="hold">
                            <p:stCondLst>
                              <p:cond delay="0"/>
                            </p:stCondLst>
                            <p:childTnLst>
                              <p:par>
                                <p:cTn id="194" presetID="9" presetClass="entr" presetSubtype="0" fill="hold" nodeType="clickEffect">
                                  <p:stCondLst>
                                    <p:cond delay="0"/>
                                  </p:stCondLst>
                                  <p:childTnLst>
                                    <p:set>
                                      <p:cBhvr>
                                        <p:cTn id="195" dur="1" fill="hold">
                                          <p:stCondLst>
                                            <p:cond delay="0"/>
                                          </p:stCondLst>
                                        </p:cTn>
                                        <p:tgtEl>
                                          <p:spTgt spid="60"/>
                                        </p:tgtEl>
                                        <p:attrNameLst>
                                          <p:attrName>style.visibility</p:attrName>
                                        </p:attrNameLst>
                                      </p:cBhvr>
                                      <p:to>
                                        <p:strVal val="visible"/>
                                      </p:to>
                                    </p:set>
                                    <p:animEffect transition="in" filter="dissolve">
                                      <p:cBhvr>
                                        <p:cTn id="196" dur="500"/>
                                        <p:tgtEl>
                                          <p:spTgt spid="60"/>
                                        </p:tgtEl>
                                      </p:cBhvr>
                                    </p:animEffect>
                                  </p:childTnLst>
                                </p:cTn>
                              </p:par>
                            </p:childTnLst>
                          </p:cTn>
                        </p:par>
                      </p:childTnLst>
                    </p:cTn>
                  </p:par>
                  <p:par>
                    <p:cTn id="197" fill="hold">
                      <p:stCondLst>
                        <p:cond delay="indefinite"/>
                      </p:stCondLst>
                      <p:childTnLst>
                        <p:par>
                          <p:cTn id="198" fill="hold">
                            <p:stCondLst>
                              <p:cond delay="0"/>
                            </p:stCondLst>
                            <p:childTnLst>
                              <p:par>
                                <p:cTn id="199" presetID="9" presetClass="entr" presetSubtype="0" fill="hold" nodeType="clickEffect">
                                  <p:stCondLst>
                                    <p:cond delay="0"/>
                                  </p:stCondLst>
                                  <p:childTnLst>
                                    <p:set>
                                      <p:cBhvr>
                                        <p:cTn id="200" dur="1" fill="hold">
                                          <p:stCondLst>
                                            <p:cond delay="0"/>
                                          </p:stCondLst>
                                        </p:cTn>
                                        <p:tgtEl>
                                          <p:spTgt spid="59">
                                            <p:txEl>
                                              <p:pRg st="1" end="1"/>
                                            </p:txEl>
                                          </p:spTgt>
                                        </p:tgtEl>
                                        <p:attrNameLst>
                                          <p:attrName>style.visibility</p:attrName>
                                        </p:attrNameLst>
                                      </p:cBhvr>
                                      <p:to>
                                        <p:strVal val="visible"/>
                                      </p:to>
                                    </p:set>
                                    <p:animEffect transition="in" filter="dissolve">
                                      <p:cBhvr>
                                        <p:cTn id="201" dur="500"/>
                                        <p:tgtEl>
                                          <p:spTgt spid="59">
                                            <p:txEl>
                                              <p:pRg st="1" end="1"/>
                                            </p:txEl>
                                          </p:spTgt>
                                        </p:tgtEl>
                                      </p:cBhvr>
                                    </p:animEffect>
                                  </p:childTnLst>
                                </p:cTn>
                              </p:par>
                            </p:childTnLst>
                          </p:cTn>
                        </p:par>
                      </p:childTnLst>
                    </p:cTn>
                  </p:par>
                  <p:par>
                    <p:cTn id="202" fill="hold">
                      <p:stCondLst>
                        <p:cond delay="indefinite"/>
                      </p:stCondLst>
                      <p:childTnLst>
                        <p:par>
                          <p:cTn id="203" fill="hold">
                            <p:stCondLst>
                              <p:cond delay="0"/>
                            </p:stCondLst>
                            <p:childTnLst>
                              <p:par>
                                <p:cTn id="204" presetID="7" presetClass="emph" presetSubtype="2" fill="hold" nodeType="clickEffect">
                                  <p:stCondLst>
                                    <p:cond delay="0"/>
                                  </p:stCondLst>
                                  <p:childTnLst>
                                    <p:animClr clrSpc="rgb" dir="cw">
                                      <p:cBhvr>
                                        <p:cTn id="205" dur="2000" fill="hold"/>
                                        <p:tgtEl>
                                          <p:spTgt spid="19"/>
                                        </p:tgtEl>
                                        <p:attrNameLst>
                                          <p:attrName>stroke.color</p:attrName>
                                        </p:attrNameLst>
                                      </p:cBhvr>
                                      <p:to>
                                        <a:schemeClr val="accent2"/>
                                      </p:to>
                                    </p:animClr>
                                    <p:set>
                                      <p:cBhvr>
                                        <p:cTn id="206" dur="2000" fill="hold"/>
                                        <p:tgtEl>
                                          <p:spTgt spid="19"/>
                                        </p:tgtEl>
                                        <p:attrNameLst>
                                          <p:attrName>stroke.on</p:attrName>
                                        </p:attrNameLst>
                                      </p:cBhvr>
                                      <p:to>
                                        <p:strVal val="true"/>
                                      </p:to>
                                    </p:se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nodeType="clickEffect">
                                  <p:stCondLst>
                                    <p:cond delay="0"/>
                                  </p:stCondLst>
                                  <p:childTnLst>
                                    <p:set>
                                      <p:cBhvr>
                                        <p:cTn id="210" dur="1" fill="hold">
                                          <p:stCondLst>
                                            <p:cond delay="0"/>
                                          </p:stCondLst>
                                        </p:cTn>
                                        <p:tgtEl>
                                          <p:spTgt spid="56"/>
                                        </p:tgtEl>
                                        <p:attrNameLst>
                                          <p:attrName>style.visibility</p:attrName>
                                        </p:attrNameLst>
                                      </p:cBhvr>
                                      <p:to>
                                        <p:strVal val="visible"/>
                                      </p:to>
                                    </p:set>
                                    <p:animEffect transition="in" filter="dissolve">
                                      <p:cBhvr>
                                        <p:cTn id="211" dur="500"/>
                                        <p:tgtEl>
                                          <p:spTgt spid="56"/>
                                        </p:tgtEl>
                                      </p:cBhvr>
                                    </p:animEffect>
                                  </p:childTnLst>
                                </p:cTn>
                              </p:par>
                            </p:childTnLst>
                          </p:cTn>
                        </p:par>
                      </p:childTnLst>
                    </p:cTn>
                  </p:par>
                  <p:par>
                    <p:cTn id="212" fill="hold">
                      <p:stCondLst>
                        <p:cond delay="indefinite"/>
                      </p:stCondLst>
                      <p:childTnLst>
                        <p:par>
                          <p:cTn id="213" fill="hold">
                            <p:stCondLst>
                              <p:cond delay="0"/>
                            </p:stCondLst>
                            <p:childTnLst>
                              <p:par>
                                <p:cTn id="214" presetID="9" presetClass="entr" presetSubtype="0" fill="hold" nodeType="clickEffect">
                                  <p:stCondLst>
                                    <p:cond delay="0"/>
                                  </p:stCondLst>
                                  <p:childTnLst>
                                    <p:set>
                                      <p:cBhvr>
                                        <p:cTn id="215" dur="1" fill="hold">
                                          <p:stCondLst>
                                            <p:cond delay="0"/>
                                          </p:stCondLst>
                                        </p:cTn>
                                        <p:tgtEl>
                                          <p:spTgt spid="58">
                                            <p:txEl>
                                              <p:pRg st="7" end="7"/>
                                            </p:txEl>
                                          </p:spTgt>
                                        </p:tgtEl>
                                        <p:attrNameLst>
                                          <p:attrName>style.visibility</p:attrName>
                                        </p:attrNameLst>
                                      </p:cBhvr>
                                      <p:to>
                                        <p:strVal val="visible"/>
                                      </p:to>
                                    </p:set>
                                    <p:animEffect transition="in" filter="dissolve">
                                      <p:cBhvr>
                                        <p:cTn id="216" dur="500"/>
                                        <p:tgtEl>
                                          <p:spTgt spid="58">
                                            <p:txEl>
                                              <p:pRg st="7" end="7"/>
                                            </p:txEl>
                                          </p:spTgt>
                                        </p:tgtEl>
                                      </p:cBhvr>
                                    </p:animEffect>
                                  </p:childTnLst>
                                </p:cTn>
                              </p:par>
                            </p:childTnLst>
                          </p:cTn>
                        </p:par>
                      </p:childTnLst>
                    </p:cTn>
                  </p:par>
                  <p:par>
                    <p:cTn id="217" fill="hold">
                      <p:stCondLst>
                        <p:cond delay="indefinite"/>
                      </p:stCondLst>
                      <p:childTnLst>
                        <p:par>
                          <p:cTn id="218" fill="hold">
                            <p:stCondLst>
                              <p:cond delay="0"/>
                            </p:stCondLst>
                            <p:childTnLst>
                              <p:par>
                                <p:cTn id="219" presetID="9" presetClass="entr" presetSubtype="0" fill="hold" nodeType="clickEffect">
                                  <p:stCondLst>
                                    <p:cond delay="0"/>
                                  </p:stCondLst>
                                  <p:childTnLst>
                                    <p:set>
                                      <p:cBhvr>
                                        <p:cTn id="220" dur="1" fill="hold">
                                          <p:stCondLst>
                                            <p:cond delay="0"/>
                                          </p:stCondLst>
                                        </p:cTn>
                                        <p:tgtEl>
                                          <p:spTgt spid="61"/>
                                        </p:tgtEl>
                                        <p:attrNameLst>
                                          <p:attrName>style.visibility</p:attrName>
                                        </p:attrNameLst>
                                      </p:cBhvr>
                                      <p:to>
                                        <p:strVal val="visible"/>
                                      </p:to>
                                    </p:set>
                                    <p:animEffect transition="in" filter="dissolve">
                                      <p:cBhvr>
                                        <p:cTn id="221" dur="500"/>
                                        <p:tgtEl>
                                          <p:spTgt spid="61"/>
                                        </p:tgtEl>
                                      </p:cBhvr>
                                    </p:animEffect>
                                  </p:childTnLst>
                                </p:cTn>
                              </p:par>
                            </p:childTnLst>
                          </p:cTn>
                        </p:par>
                      </p:childTnLst>
                    </p:cTn>
                  </p:par>
                  <p:par>
                    <p:cTn id="222" fill="hold">
                      <p:stCondLst>
                        <p:cond delay="indefinite"/>
                      </p:stCondLst>
                      <p:childTnLst>
                        <p:par>
                          <p:cTn id="223" fill="hold">
                            <p:stCondLst>
                              <p:cond delay="0"/>
                            </p:stCondLst>
                            <p:childTnLst>
                              <p:par>
                                <p:cTn id="224" presetID="9" presetClass="entr" presetSubtype="0" fill="hold" nodeType="clickEffect">
                                  <p:stCondLst>
                                    <p:cond delay="0"/>
                                  </p:stCondLst>
                                  <p:childTnLst>
                                    <p:set>
                                      <p:cBhvr>
                                        <p:cTn id="225" dur="1" fill="hold">
                                          <p:stCondLst>
                                            <p:cond delay="0"/>
                                          </p:stCondLst>
                                        </p:cTn>
                                        <p:tgtEl>
                                          <p:spTgt spid="59">
                                            <p:txEl>
                                              <p:pRg st="7" end="7"/>
                                            </p:txEl>
                                          </p:spTgt>
                                        </p:tgtEl>
                                        <p:attrNameLst>
                                          <p:attrName>style.visibility</p:attrName>
                                        </p:attrNameLst>
                                      </p:cBhvr>
                                      <p:to>
                                        <p:strVal val="visible"/>
                                      </p:to>
                                    </p:set>
                                    <p:animEffect transition="in" filter="dissolve">
                                      <p:cBhvr>
                                        <p:cTn id="226" dur="500"/>
                                        <p:tgtEl>
                                          <p:spTgt spid="59">
                                            <p:txEl>
                                              <p:pRg st="7" end="7"/>
                                            </p:txEl>
                                          </p:spTgt>
                                        </p:tgtEl>
                                      </p:cBhvr>
                                    </p:animEffect>
                                  </p:childTnLst>
                                </p:cTn>
                              </p:par>
                            </p:childTnLst>
                          </p:cTn>
                        </p:par>
                      </p:childTnLst>
                    </p:cTn>
                  </p:par>
                  <p:par>
                    <p:cTn id="227" fill="hold">
                      <p:stCondLst>
                        <p:cond delay="indefinite"/>
                      </p:stCondLst>
                      <p:childTnLst>
                        <p:par>
                          <p:cTn id="228" fill="hold">
                            <p:stCondLst>
                              <p:cond delay="0"/>
                            </p:stCondLst>
                            <p:childTnLst>
                              <p:par>
                                <p:cTn id="229" presetID="7" presetClass="emph" presetSubtype="2" fill="hold" nodeType="clickEffect">
                                  <p:stCondLst>
                                    <p:cond delay="0"/>
                                  </p:stCondLst>
                                  <p:childTnLst>
                                    <p:animClr clrSpc="rgb" dir="cw">
                                      <p:cBhvr>
                                        <p:cTn id="230" dur="2000" fill="hold"/>
                                        <p:tgtEl>
                                          <p:spTgt spid="12"/>
                                        </p:tgtEl>
                                        <p:attrNameLst>
                                          <p:attrName>stroke.color</p:attrName>
                                        </p:attrNameLst>
                                      </p:cBhvr>
                                      <p:to>
                                        <a:schemeClr val="accent2"/>
                                      </p:to>
                                    </p:animClr>
                                    <p:set>
                                      <p:cBhvr>
                                        <p:cTn id="231" dur="2000" fill="hold"/>
                                        <p:tgtEl>
                                          <p:spTgt spid="12"/>
                                        </p:tgtEl>
                                        <p:attrNameLst>
                                          <p:attrName>stroke.on</p:attrName>
                                        </p:attrNameLst>
                                      </p:cBhvr>
                                      <p:to>
                                        <p:strVal val="true"/>
                                      </p:to>
                                    </p:set>
                                  </p:childTnLst>
                                </p:cTn>
                              </p:par>
                            </p:childTnLst>
                          </p:cTn>
                        </p:par>
                      </p:childTnLst>
                    </p:cTn>
                  </p:par>
                  <p:par>
                    <p:cTn id="232" fill="hold">
                      <p:stCondLst>
                        <p:cond delay="indefinite"/>
                      </p:stCondLst>
                      <p:childTnLst>
                        <p:par>
                          <p:cTn id="233" fill="hold">
                            <p:stCondLst>
                              <p:cond delay="0"/>
                            </p:stCondLst>
                            <p:childTnLst>
                              <p:par>
                                <p:cTn id="234" presetID="9" presetClass="entr" presetSubtype="0" fill="hold" nodeType="clickEffect">
                                  <p:stCondLst>
                                    <p:cond delay="0"/>
                                  </p:stCondLst>
                                  <p:childTnLst>
                                    <p:set>
                                      <p:cBhvr>
                                        <p:cTn id="235" dur="1" fill="hold">
                                          <p:stCondLst>
                                            <p:cond delay="0"/>
                                          </p:stCondLst>
                                        </p:cTn>
                                        <p:tgtEl>
                                          <p:spTgt spid="57"/>
                                        </p:tgtEl>
                                        <p:attrNameLst>
                                          <p:attrName>style.visibility</p:attrName>
                                        </p:attrNameLst>
                                      </p:cBhvr>
                                      <p:to>
                                        <p:strVal val="visible"/>
                                      </p:to>
                                    </p:set>
                                    <p:animEffect transition="in" filter="dissolve">
                                      <p:cBhvr>
                                        <p:cTn id="236" dur="500"/>
                                        <p:tgtEl>
                                          <p:spTgt spid="57"/>
                                        </p:tgtEl>
                                      </p:cBhvr>
                                    </p:animEffect>
                                  </p:childTnLst>
                                </p:cTn>
                              </p:par>
                            </p:childTnLst>
                          </p:cTn>
                        </p:par>
                      </p:childTnLst>
                    </p:cTn>
                  </p:par>
                  <p:par>
                    <p:cTn id="237" fill="hold">
                      <p:stCondLst>
                        <p:cond delay="indefinite"/>
                      </p:stCondLst>
                      <p:childTnLst>
                        <p:par>
                          <p:cTn id="238" fill="hold">
                            <p:stCondLst>
                              <p:cond delay="0"/>
                            </p:stCondLst>
                            <p:childTnLst>
                              <p:par>
                                <p:cTn id="239" presetID="9" presetClass="entr" presetSubtype="0" fill="hold" nodeType="clickEffect">
                                  <p:stCondLst>
                                    <p:cond delay="0"/>
                                  </p:stCondLst>
                                  <p:childTnLst>
                                    <p:set>
                                      <p:cBhvr>
                                        <p:cTn id="240" dur="1" fill="hold">
                                          <p:stCondLst>
                                            <p:cond delay="0"/>
                                          </p:stCondLst>
                                        </p:cTn>
                                        <p:tgtEl>
                                          <p:spTgt spid="58">
                                            <p:txEl>
                                              <p:pRg st="4" end="4"/>
                                            </p:txEl>
                                          </p:spTgt>
                                        </p:tgtEl>
                                        <p:attrNameLst>
                                          <p:attrName>style.visibility</p:attrName>
                                        </p:attrNameLst>
                                      </p:cBhvr>
                                      <p:to>
                                        <p:strVal val="visible"/>
                                      </p:to>
                                    </p:set>
                                    <p:animEffect transition="in" filter="dissolve">
                                      <p:cBhvr>
                                        <p:cTn id="241" dur="500"/>
                                        <p:tgtEl>
                                          <p:spTgt spid="58">
                                            <p:txEl>
                                              <p:pRg st="4" end="4"/>
                                            </p:txEl>
                                          </p:spTgt>
                                        </p:tgtEl>
                                      </p:cBhvr>
                                    </p:animEffect>
                                  </p:childTnLst>
                                </p:cTn>
                              </p:par>
                            </p:childTnLst>
                          </p:cTn>
                        </p:par>
                      </p:childTnLst>
                    </p:cTn>
                  </p:par>
                  <p:par>
                    <p:cTn id="242" fill="hold">
                      <p:stCondLst>
                        <p:cond delay="indefinite"/>
                      </p:stCondLst>
                      <p:childTnLst>
                        <p:par>
                          <p:cTn id="243" fill="hold">
                            <p:stCondLst>
                              <p:cond delay="0"/>
                            </p:stCondLst>
                            <p:childTnLst>
                              <p:par>
                                <p:cTn id="244" presetID="9" presetClass="entr" presetSubtype="0" fill="hold" nodeType="clickEffect">
                                  <p:stCondLst>
                                    <p:cond delay="0"/>
                                  </p:stCondLst>
                                  <p:childTnLst>
                                    <p:set>
                                      <p:cBhvr>
                                        <p:cTn id="245" dur="1" fill="hold">
                                          <p:stCondLst>
                                            <p:cond delay="0"/>
                                          </p:stCondLst>
                                        </p:cTn>
                                        <p:tgtEl>
                                          <p:spTgt spid="62"/>
                                        </p:tgtEl>
                                        <p:attrNameLst>
                                          <p:attrName>style.visibility</p:attrName>
                                        </p:attrNameLst>
                                      </p:cBhvr>
                                      <p:to>
                                        <p:strVal val="visible"/>
                                      </p:to>
                                    </p:set>
                                    <p:animEffect transition="in" filter="dissolve">
                                      <p:cBhvr>
                                        <p:cTn id="246" dur="500"/>
                                        <p:tgtEl>
                                          <p:spTgt spid="62"/>
                                        </p:tgtEl>
                                      </p:cBhvr>
                                    </p:animEffect>
                                  </p:childTnLst>
                                </p:cTn>
                              </p:par>
                            </p:childTnLst>
                          </p:cTn>
                        </p:par>
                      </p:childTnLst>
                    </p:cTn>
                  </p:par>
                  <p:par>
                    <p:cTn id="247" fill="hold">
                      <p:stCondLst>
                        <p:cond delay="indefinite"/>
                      </p:stCondLst>
                      <p:childTnLst>
                        <p:par>
                          <p:cTn id="248" fill="hold">
                            <p:stCondLst>
                              <p:cond delay="0"/>
                            </p:stCondLst>
                            <p:childTnLst>
                              <p:par>
                                <p:cTn id="249" presetID="9" presetClass="entr" presetSubtype="0" fill="hold" nodeType="clickEffect">
                                  <p:stCondLst>
                                    <p:cond delay="0"/>
                                  </p:stCondLst>
                                  <p:childTnLst>
                                    <p:set>
                                      <p:cBhvr>
                                        <p:cTn id="250" dur="1" fill="hold">
                                          <p:stCondLst>
                                            <p:cond delay="0"/>
                                          </p:stCondLst>
                                        </p:cTn>
                                        <p:tgtEl>
                                          <p:spTgt spid="59">
                                            <p:txEl>
                                              <p:pRg st="4" end="4"/>
                                            </p:txEl>
                                          </p:spTgt>
                                        </p:tgtEl>
                                        <p:attrNameLst>
                                          <p:attrName>style.visibility</p:attrName>
                                        </p:attrNameLst>
                                      </p:cBhvr>
                                      <p:to>
                                        <p:strVal val="visible"/>
                                      </p:to>
                                    </p:set>
                                    <p:animEffect transition="in" filter="dissolve">
                                      <p:cBhvr>
                                        <p:cTn id="251" dur="500"/>
                                        <p:tgtEl>
                                          <p:spTgt spid="59">
                                            <p:txEl>
                                              <p:pRg st="4" end="4"/>
                                            </p:txEl>
                                          </p:spTgt>
                                        </p:tgtEl>
                                      </p:cBhvr>
                                    </p:animEffect>
                                  </p:childTnLst>
                                </p:cTn>
                              </p:par>
                            </p:childTnLst>
                          </p:cTn>
                        </p:par>
                      </p:childTnLst>
                    </p:cTn>
                  </p:par>
                  <p:par>
                    <p:cTn id="252" fill="hold">
                      <p:stCondLst>
                        <p:cond delay="indefinite"/>
                      </p:stCondLst>
                      <p:childTnLst>
                        <p:par>
                          <p:cTn id="253" fill="hold">
                            <p:stCondLst>
                              <p:cond delay="0"/>
                            </p:stCondLst>
                            <p:childTnLst>
                              <p:par>
                                <p:cTn id="254" presetID="9" presetClass="entr" presetSubtype="0" fill="hold" nodeType="clickEffect">
                                  <p:stCondLst>
                                    <p:cond delay="0"/>
                                  </p:stCondLst>
                                  <p:childTnLst>
                                    <p:set>
                                      <p:cBhvr>
                                        <p:cTn id="255" dur="1" fill="hold">
                                          <p:stCondLst>
                                            <p:cond delay="0"/>
                                          </p:stCondLst>
                                        </p:cTn>
                                        <p:tgtEl>
                                          <p:spTgt spid="100"/>
                                        </p:tgtEl>
                                        <p:attrNameLst>
                                          <p:attrName>style.visibility</p:attrName>
                                        </p:attrNameLst>
                                      </p:cBhvr>
                                      <p:to>
                                        <p:strVal val="visible"/>
                                      </p:to>
                                    </p:set>
                                    <p:animEffect transition="in" filter="dissolve">
                                      <p:cBhvr>
                                        <p:cTn id="256" dur="500"/>
                                        <p:tgtEl>
                                          <p:spTgt spid="100"/>
                                        </p:tgtEl>
                                      </p:cBhvr>
                                    </p:animEffect>
                                  </p:childTnLst>
                                </p:cTn>
                              </p:par>
                            </p:childTnLst>
                          </p:cTn>
                        </p:par>
                      </p:childTnLst>
                    </p:cTn>
                  </p:par>
                  <p:par>
                    <p:cTn id="257" fill="hold">
                      <p:stCondLst>
                        <p:cond delay="indefinite"/>
                      </p:stCondLst>
                      <p:childTnLst>
                        <p:par>
                          <p:cTn id="258" fill="hold">
                            <p:stCondLst>
                              <p:cond delay="0"/>
                            </p:stCondLst>
                            <p:childTnLst>
                              <p:par>
                                <p:cTn id="259" presetID="1" presetClass="emph" presetSubtype="2" fill="hold" nodeType="clickEffect">
                                  <p:stCondLst>
                                    <p:cond delay="0"/>
                                  </p:stCondLst>
                                  <p:childTnLst>
                                    <p:animClr clrSpc="rgb" dir="cw">
                                      <p:cBhvr>
                                        <p:cTn id="260" dur="2000" fill="hold"/>
                                        <p:tgtEl>
                                          <p:spTgt spid="7"/>
                                        </p:tgtEl>
                                        <p:attrNameLst>
                                          <p:attrName>fillcolor</p:attrName>
                                        </p:attrNameLst>
                                      </p:cBhvr>
                                      <p:to>
                                        <a:schemeClr val="accent2"/>
                                      </p:to>
                                    </p:animClr>
                                    <p:set>
                                      <p:cBhvr>
                                        <p:cTn id="261" dur="2000" fill="hold"/>
                                        <p:tgtEl>
                                          <p:spTgt spid="7"/>
                                        </p:tgtEl>
                                        <p:attrNameLst>
                                          <p:attrName>fill.type</p:attrName>
                                        </p:attrNameLst>
                                      </p:cBhvr>
                                      <p:to>
                                        <p:strVal val="solid"/>
                                      </p:to>
                                    </p:set>
                                    <p:set>
                                      <p:cBhvr>
                                        <p:cTn id="262" dur="2000" fill="hold"/>
                                        <p:tgtEl>
                                          <p:spTgt spid="7"/>
                                        </p:tgtEl>
                                        <p:attrNameLst>
                                          <p:attrName>fill.on</p:attrName>
                                        </p:attrNameLst>
                                      </p:cBhvr>
                                      <p:to>
                                        <p:strVal val="true"/>
                                      </p:to>
                                    </p:set>
                                  </p:childTnLst>
                                </p:cTn>
                              </p:par>
                            </p:childTnLst>
                          </p:cTn>
                        </p:par>
                      </p:childTnLst>
                    </p:cTn>
                  </p:par>
                  <p:par>
                    <p:cTn id="263" fill="hold">
                      <p:stCondLst>
                        <p:cond delay="indefinite"/>
                      </p:stCondLst>
                      <p:childTnLst>
                        <p:par>
                          <p:cTn id="264" fill="hold">
                            <p:stCondLst>
                              <p:cond delay="0"/>
                            </p:stCondLst>
                            <p:childTnLst>
                              <p:par>
                                <p:cTn id="265" presetID="7" presetClass="emph" presetSubtype="2" fill="hold" nodeType="clickEffect">
                                  <p:stCondLst>
                                    <p:cond delay="0"/>
                                  </p:stCondLst>
                                  <p:childTnLst>
                                    <p:animClr clrSpc="rgb" dir="cw">
                                      <p:cBhvr>
                                        <p:cTn id="266" dur="2000" fill="hold"/>
                                        <p:tgtEl>
                                          <p:spTgt spid="11"/>
                                        </p:tgtEl>
                                        <p:attrNameLst>
                                          <p:attrName>stroke.color</p:attrName>
                                        </p:attrNameLst>
                                      </p:cBhvr>
                                      <p:to>
                                        <a:schemeClr val="accent2"/>
                                      </p:to>
                                    </p:animClr>
                                    <p:set>
                                      <p:cBhvr>
                                        <p:cTn id="267" dur="2000" fill="hold"/>
                                        <p:tgtEl>
                                          <p:spTgt spid="11"/>
                                        </p:tgtEl>
                                        <p:attrNameLst>
                                          <p:attrName>stroke.on</p:attrName>
                                        </p:attrNameLst>
                                      </p:cBhvr>
                                      <p:to>
                                        <p:strVal val="true"/>
                                      </p:to>
                                    </p:set>
                                  </p:childTnLst>
                                </p:cTn>
                              </p:par>
                            </p:childTnLst>
                          </p:cTn>
                        </p:par>
                      </p:childTnLst>
                    </p:cTn>
                  </p:par>
                  <p:par>
                    <p:cTn id="268" fill="hold">
                      <p:stCondLst>
                        <p:cond delay="indefinite"/>
                      </p:stCondLst>
                      <p:childTnLst>
                        <p:par>
                          <p:cTn id="269" fill="hold">
                            <p:stCondLst>
                              <p:cond delay="0"/>
                            </p:stCondLst>
                            <p:childTnLst>
                              <p:par>
                                <p:cTn id="270" presetID="9" presetClass="entr" presetSubtype="0" fill="hold" nodeType="clickEffect">
                                  <p:stCondLst>
                                    <p:cond delay="0"/>
                                  </p:stCondLst>
                                  <p:childTnLst>
                                    <p:set>
                                      <p:cBhvr>
                                        <p:cTn id="271" dur="1" fill="hold">
                                          <p:stCondLst>
                                            <p:cond delay="0"/>
                                          </p:stCondLst>
                                        </p:cTn>
                                        <p:tgtEl>
                                          <p:spTgt spid="63"/>
                                        </p:tgtEl>
                                        <p:attrNameLst>
                                          <p:attrName>style.visibility</p:attrName>
                                        </p:attrNameLst>
                                      </p:cBhvr>
                                      <p:to>
                                        <p:strVal val="visible"/>
                                      </p:to>
                                    </p:set>
                                    <p:animEffect transition="in" filter="dissolve">
                                      <p:cBhvr>
                                        <p:cTn id="272" dur="500"/>
                                        <p:tgtEl>
                                          <p:spTgt spid="63"/>
                                        </p:tgtEl>
                                      </p:cBhvr>
                                    </p:animEffect>
                                  </p:childTnLst>
                                </p:cTn>
                              </p:par>
                            </p:childTnLst>
                          </p:cTn>
                        </p:par>
                      </p:childTnLst>
                    </p:cTn>
                  </p:par>
                  <p:par>
                    <p:cTn id="273" fill="hold">
                      <p:stCondLst>
                        <p:cond delay="indefinite"/>
                      </p:stCondLst>
                      <p:childTnLst>
                        <p:par>
                          <p:cTn id="274" fill="hold">
                            <p:stCondLst>
                              <p:cond delay="0"/>
                            </p:stCondLst>
                            <p:childTnLst>
                              <p:par>
                                <p:cTn id="275" presetID="9" presetClass="entr" presetSubtype="0" fill="hold" nodeType="clickEffect">
                                  <p:stCondLst>
                                    <p:cond delay="0"/>
                                  </p:stCondLst>
                                  <p:childTnLst>
                                    <p:set>
                                      <p:cBhvr>
                                        <p:cTn id="276" dur="1" fill="hold">
                                          <p:stCondLst>
                                            <p:cond delay="0"/>
                                          </p:stCondLst>
                                        </p:cTn>
                                        <p:tgtEl>
                                          <p:spTgt spid="58">
                                            <p:txEl>
                                              <p:pRg st="3" end="3"/>
                                            </p:txEl>
                                          </p:spTgt>
                                        </p:tgtEl>
                                        <p:attrNameLst>
                                          <p:attrName>style.visibility</p:attrName>
                                        </p:attrNameLst>
                                      </p:cBhvr>
                                      <p:to>
                                        <p:strVal val="visible"/>
                                      </p:to>
                                    </p:set>
                                    <p:animEffect transition="in" filter="dissolve">
                                      <p:cBhvr>
                                        <p:cTn id="277" dur="500"/>
                                        <p:tgtEl>
                                          <p:spTgt spid="58">
                                            <p:txEl>
                                              <p:pRg st="3" end="3"/>
                                            </p:txEl>
                                          </p:spTgt>
                                        </p:tgtEl>
                                      </p:cBhvr>
                                    </p:animEffect>
                                  </p:childTnLst>
                                </p:cTn>
                              </p:par>
                            </p:childTnLst>
                          </p:cTn>
                        </p:par>
                      </p:childTnLst>
                    </p:cTn>
                  </p:par>
                  <p:par>
                    <p:cTn id="278" fill="hold">
                      <p:stCondLst>
                        <p:cond delay="indefinite"/>
                      </p:stCondLst>
                      <p:childTnLst>
                        <p:par>
                          <p:cTn id="279" fill="hold">
                            <p:stCondLst>
                              <p:cond delay="0"/>
                            </p:stCondLst>
                            <p:childTnLst>
                              <p:par>
                                <p:cTn id="280" presetID="9" presetClass="entr" presetSubtype="0" fill="hold" nodeType="clickEffect">
                                  <p:stCondLst>
                                    <p:cond delay="0"/>
                                  </p:stCondLst>
                                  <p:childTnLst>
                                    <p:set>
                                      <p:cBhvr>
                                        <p:cTn id="281" dur="1" fill="hold">
                                          <p:stCondLst>
                                            <p:cond delay="0"/>
                                          </p:stCondLst>
                                        </p:cTn>
                                        <p:tgtEl>
                                          <p:spTgt spid="66"/>
                                        </p:tgtEl>
                                        <p:attrNameLst>
                                          <p:attrName>style.visibility</p:attrName>
                                        </p:attrNameLst>
                                      </p:cBhvr>
                                      <p:to>
                                        <p:strVal val="visible"/>
                                      </p:to>
                                    </p:set>
                                    <p:animEffect transition="in" filter="dissolve">
                                      <p:cBhvr>
                                        <p:cTn id="282" dur="500"/>
                                        <p:tgtEl>
                                          <p:spTgt spid="66"/>
                                        </p:tgtEl>
                                      </p:cBhvr>
                                    </p:animEffect>
                                  </p:childTnLst>
                                </p:cTn>
                              </p:par>
                            </p:childTnLst>
                          </p:cTn>
                        </p:par>
                      </p:childTnLst>
                    </p:cTn>
                  </p:par>
                  <p:par>
                    <p:cTn id="283" fill="hold">
                      <p:stCondLst>
                        <p:cond delay="indefinite"/>
                      </p:stCondLst>
                      <p:childTnLst>
                        <p:par>
                          <p:cTn id="284" fill="hold">
                            <p:stCondLst>
                              <p:cond delay="0"/>
                            </p:stCondLst>
                            <p:childTnLst>
                              <p:par>
                                <p:cTn id="285" presetID="9" presetClass="entr" presetSubtype="0" fill="hold" nodeType="clickEffect">
                                  <p:stCondLst>
                                    <p:cond delay="0"/>
                                  </p:stCondLst>
                                  <p:childTnLst>
                                    <p:set>
                                      <p:cBhvr>
                                        <p:cTn id="286" dur="1" fill="hold">
                                          <p:stCondLst>
                                            <p:cond delay="0"/>
                                          </p:stCondLst>
                                        </p:cTn>
                                        <p:tgtEl>
                                          <p:spTgt spid="59">
                                            <p:txEl>
                                              <p:pRg st="3" end="3"/>
                                            </p:txEl>
                                          </p:spTgt>
                                        </p:tgtEl>
                                        <p:attrNameLst>
                                          <p:attrName>style.visibility</p:attrName>
                                        </p:attrNameLst>
                                      </p:cBhvr>
                                      <p:to>
                                        <p:strVal val="visible"/>
                                      </p:to>
                                    </p:set>
                                    <p:animEffect transition="in" filter="dissolve">
                                      <p:cBhvr>
                                        <p:cTn id="287" dur="500"/>
                                        <p:tgtEl>
                                          <p:spTgt spid="59">
                                            <p:txEl>
                                              <p:pRg st="3" end="3"/>
                                            </p:txEl>
                                          </p:spTgt>
                                        </p:tgtEl>
                                      </p:cBhvr>
                                    </p:animEffect>
                                  </p:childTnLst>
                                </p:cTn>
                              </p:par>
                            </p:childTnLst>
                          </p:cTn>
                        </p:par>
                      </p:childTnLst>
                    </p:cTn>
                  </p:par>
                  <p:par>
                    <p:cTn id="288" fill="hold">
                      <p:stCondLst>
                        <p:cond delay="indefinite"/>
                      </p:stCondLst>
                      <p:childTnLst>
                        <p:par>
                          <p:cTn id="289" fill="hold">
                            <p:stCondLst>
                              <p:cond delay="0"/>
                            </p:stCondLst>
                            <p:childTnLst>
                              <p:par>
                                <p:cTn id="290" presetID="7" presetClass="emph" presetSubtype="2" fill="hold" nodeType="clickEffect">
                                  <p:stCondLst>
                                    <p:cond delay="0"/>
                                  </p:stCondLst>
                                  <p:childTnLst>
                                    <p:animClr clrSpc="rgb" dir="cw">
                                      <p:cBhvr>
                                        <p:cTn id="291" dur="2000" fill="hold"/>
                                        <p:tgtEl>
                                          <p:spTgt spid="8"/>
                                        </p:tgtEl>
                                        <p:attrNameLst>
                                          <p:attrName>stroke.color</p:attrName>
                                        </p:attrNameLst>
                                      </p:cBhvr>
                                      <p:to>
                                        <a:schemeClr val="accent2"/>
                                      </p:to>
                                    </p:animClr>
                                    <p:set>
                                      <p:cBhvr>
                                        <p:cTn id="292" dur="2000" fill="hold"/>
                                        <p:tgtEl>
                                          <p:spTgt spid="8"/>
                                        </p:tgtEl>
                                        <p:attrNameLst>
                                          <p:attrName>stroke.on</p:attrName>
                                        </p:attrNameLst>
                                      </p:cBhvr>
                                      <p:to>
                                        <p:strVal val="true"/>
                                      </p:to>
                                    </p:set>
                                  </p:childTnLst>
                                </p:cTn>
                              </p:par>
                            </p:childTnLst>
                          </p:cTn>
                        </p:par>
                      </p:childTnLst>
                    </p:cTn>
                  </p:par>
                  <p:par>
                    <p:cTn id="293" fill="hold">
                      <p:stCondLst>
                        <p:cond delay="indefinite"/>
                      </p:stCondLst>
                      <p:childTnLst>
                        <p:par>
                          <p:cTn id="294" fill="hold">
                            <p:stCondLst>
                              <p:cond delay="0"/>
                            </p:stCondLst>
                            <p:childTnLst>
                              <p:par>
                                <p:cTn id="295" presetID="9" presetClass="entr" presetSubtype="0" fill="hold" nodeType="clickEffect">
                                  <p:stCondLst>
                                    <p:cond delay="0"/>
                                  </p:stCondLst>
                                  <p:childTnLst>
                                    <p:set>
                                      <p:cBhvr>
                                        <p:cTn id="296" dur="1" fill="hold">
                                          <p:stCondLst>
                                            <p:cond delay="0"/>
                                          </p:stCondLst>
                                        </p:cTn>
                                        <p:tgtEl>
                                          <p:spTgt spid="64"/>
                                        </p:tgtEl>
                                        <p:attrNameLst>
                                          <p:attrName>style.visibility</p:attrName>
                                        </p:attrNameLst>
                                      </p:cBhvr>
                                      <p:to>
                                        <p:strVal val="visible"/>
                                      </p:to>
                                    </p:set>
                                    <p:animEffect transition="in" filter="dissolve">
                                      <p:cBhvr>
                                        <p:cTn id="297" dur="500"/>
                                        <p:tgtEl>
                                          <p:spTgt spid="64"/>
                                        </p:tgtEl>
                                      </p:cBhvr>
                                    </p:animEffect>
                                  </p:childTnLst>
                                </p:cTn>
                              </p:par>
                            </p:childTnLst>
                          </p:cTn>
                        </p:par>
                      </p:childTnLst>
                    </p:cTn>
                  </p:par>
                  <p:par>
                    <p:cTn id="298" fill="hold">
                      <p:stCondLst>
                        <p:cond delay="indefinite"/>
                      </p:stCondLst>
                      <p:childTnLst>
                        <p:par>
                          <p:cTn id="299" fill="hold">
                            <p:stCondLst>
                              <p:cond delay="0"/>
                            </p:stCondLst>
                            <p:childTnLst>
                              <p:par>
                                <p:cTn id="300" presetID="9" presetClass="entr" presetSubtype="0" fill="hold" nodeType="clickEffect">
                                  <p:stCondLst>
                                    <p:cond delay="0"/>
                                  </p:stCondLst>
                                  <p:childTnLst>
                                    <p:set>
                                      <p:cBhvr>
                                        <p:cTn id="301" dur="1" fill="hold">
                                          <p:stCondLst>
                                            <p:cond delay="0"/>
                                          </p:stCondLst>
                                        </p:cTn>
                                        <p:tgtEl>
                                          <p:spTgt spid="58">
                                            <p:txEl>
                                              <p:pRg st="2" end="2"/>
                                            </p:txEl>
                                          </p:spTgt>
                                        </p:tgtEl>
                                        <p:attrNameLst>
                                          <p:attrName>style.visibility</p:attrName>
                                        </p:attrNameLst>
                                      </p:cBhvr>
                                      <p:to>
                                        <p:strVal val="visible"/>
                                      </p:to>
                                    </p:set>
                                    <p:animEffect transition="in" filter="dissolve">
                                      <p:cBhvr>
                                        <p:cTn id="302" dur="500"/>
                                        <p:tgtEl>
                                          <p:spTgt spid="58">
                                            <p:txEl>
                                              <p:pRg st="2" end="2"/>
                                            </p:txEl>
                                          </p:spTgt>
                                        </p:tgtEl>
                                      </p:cBhvr>
                                    </p:animEffect>
                                  </p:childTnLst>
                                </p:cTn>
                              </p:par>
                            </p:childTnLst>
                          </p:cTn>
                        </p:par>
                      </p:childTnLst>
                    </p:cTn>
                  </p:par>
                  <p:par>
                    <p:cTn id="303" fill="hold">
                      <p:stCondLst>
                        <p:cond delay="indefinite"/>
                      </p:stCondLst>
                      <p:childTnLst>
                        <p:par>
                          <p:cTn id="304" fill="hold">
                            <p:stCondLst>
                              <p:cond delay="0"/>
                            </p:stCondLst>
                            <p:childTnLst>
                              <p:par>
                                <p:cTn id="305" presetID="9" presetClass="entr" presetSubtype="0" fill="hold" nodeType="clickEffect">
                                  <p:stCondLst>
                                    <p:cond delay="0"/>
                                  </p:stCondLst>
                                  <p:childTnLst>
                                    <p:set>
                                      <p:cBhvr>
                                        <p:cTn id="306" dur="1" fill="hold">
                                          <p:stCondLst>
                                            <p:cond delay="0"/>
                                          </p:stCondLst>
                                        </p:cTn>
                                        <p:tgtEl>
                                          <p:spTgt spid="65"/>
                                        </p:tgtEl>
                                        <p:attrNameLst>
                                          <p:attrName>style.visibility</p:attrName>
                                        </p:attrNameLst>
                                      </p:cBhvr>
                                      <p:to>
                                        <p:strVal val="visible"/>
                                      </p:to>
                                    </p:set>
                                    <p:animEffect transition="in" filter="dissolve">
                                      <p:cBhvr>
                                        <p:cTn id="307" dur="500"/>
                                        <p:tgtEl>
                                          <p:spTgt spid="65"/>
                                        </p:tgtEl>
                                      </p:cBhvr>
                                    </p:animEffect>
                                  </p:childTnLst>
                                </p:cTn>
                              </p:par>
                            </p:childTnLst>
                          </p:cTn>
                        </p:par>
                      </p:childTnLst>
                    </p:cTn>
                  </p:par>
                  <p:par>
                    <p:cTn id="308" fill="hold">
                      <p:stCondLst>
                        <p:cond delay="indefinite"/>
                      </p:stCondLst>
                      <p:childTnLst>
                        <p:par>
                          <p:cTn id="309" fill="hold">
                            <p:stCondLst>
                              <p:cond delay="0"/>
                            </p:stCondLst>
                            <p:childTnLst>
                              <p:par>
                                <p:cTn id="310" presetID="9" presetClass="entr" presetSubtype="0" fill="hold" nodeType="clickEffect">
                                  <p:stCondLst>
                                    <p:cond delay="0"/>
                                  </p:stCondLst>
                                  <p:childTnLst>
                                    <p:set>
                                      <p:cBhvr>
                                        <p:cTn id="311" dur="1" fill="hold">
                                          <p:stCondLst>
                                            <p:cond delay="0"/>
                                          </p:stCondLst>
                                        </p:cTn>
                                        <p:tgtEl>
                                          <p:spTgt spid="59">
                                            <p:txEl>
                                              <p:pRg st="2" end="2"/>
                                            </p:txEl>
                                          </p:spTgt>
                                        </p:tgtEl>
                                        <p:attrNameLst>
                                          <p:attrName>style.visibility</p:attrName>
                                        </p:attrNameLst>
                                      </p:cBhvr>
                                      <p:to>
                                        <p:strVal val="visible"/>
                                      </p:to>
                                    </p:set>
                                    <p:animEffect transition="in" filter="dissolve">
                                      <p:cBhvr>
                                        <p:cTn id="312" dur="500"/>
                                        <p:tgtEl>
                                          <p:spTgt spid="59">
                                            <p:txEl>
                                              <p:pRg st="2" end="2"/>
                                            </p:txEl>
                                          </p:spTgt>
                                        </p:tgtEl>
                                      </p:cBhvr>
                                    </p:animEffect>
                                  </p:childTnLst>
                                </p:cTn>
                              </p:par>
                            </p:childTnLst>
                          </p:cTn>
                        </p:par>
                      </p:childTnLst>
                    </p:cTn>
                  </p:par>
                  <p:par>
                    <p:cTn id="313" fill="hold">
                      <p:stCondLst>
                        <p:cond delay="indefinite"/>
                      </p:stCondLst>
                      <p:childTnLst>
                        <p:par>
                          <p:cTn id="314" fill="hold">
                            <p:stCondLst>
                              <p:cond delay="0"/>
                            </p:stCondLst>
                            <p:childTnLst>
                              <p:par>
                                <p:cTn id="315" presetID="7" presetClass="emph" presetSubtype="2" fill="hold" nodeType="clickEffect">
                                  <p:stCondLst>
                                    <p:cond delay="0"/>
                                  </p:stCondLst>
                                  <p:childTnLst>
                                    <p:animClr clrSpc="rgb" dir="cw">
                                      <p:cBhvr>
                                        <p:cTn id="316" dur="2000" fill="hold"/>
                                        <p:tgtEl>
                                          <p:spTgt spid="13"/>
                                        </p:tgtEl>
                                        <p:attrNameLst>
                                          <p:attrName>stroke.color</p:attrName>
                                        </p:attrNameLst>
                                      </p:cBhvr>
                                      <p:to>
                                        <a:schemeClr val="accent2"/>
                                      </p:to>
                                    </p:animClr>
                                    <p:set>
                                      <p:cBhvr>
                                        <p:cTn id="317" dur="2000" fill="hold"/>
                                        <p:tgtEl>
                                          <p:spTgt spid="13"/>
                                        </p:tgtEl>
                                        <p:attrNameLst>
                                          <p:attrName>stroke.on</p:attrName>
                                        </p:attrNameLst>
                                      </p:cBhvr>
                                      <p:to>
                                        <p:strVal val="true"/>
                                      </p:to>
                                    </p:set>
                                  </p:childTnLst>
                                </p:cTn>
                              </p:par>
                            </p:childTnLst>
                          </p:cTn>
                        </p:par>
                      </p:childTnLst>
                    </p:cTn>
                  </p:par>
                  <p:par>
                    <p:cTn id="318" fill="hold">
                      <p:stCondLst>
                        <p:cond delay="indefinite"/>
                      </p:stCondLst>
                      <p:childTnLst>
                        <p:par>
                          <p:cTn id="319" fill="hold">
                            <p:stCondLst>
                              <p:cond delay="0"/>
                            </p:stCondLst>
                            <p:childTnLst>
                              <p:par>
                                <p:cTn id="320" presetID="9" presetClass="entr" presetSubtype="0" fill="hold" nodeType="clickEffect">
                                  <p:stCondLst>
                                    <p:cond delay="0"/>
                                  </p:stCondLst>
                                  <p:childTnLst>
                                    <p:set>
                                      <p:cBhvr>
                                        <p:cTn id="321" dur="1" fill="hold">
                                          <p:stCondLst>
                                            <p:cond delay="0"/>
                                          </p:stCondLst>
                                        </p:cTn>
                                        <p:tgtEl>
                                          <p:spTgt spid="101"/>
                                        </p:tgtEl>
                                        <p:attrNameLst>
                                          <p:attrName>style.visibility</p:attrName>
                                        </p:attrNameLst>
                                      </p:cBhvr>
                                      <p:to>
                                        <p:strVal val="visible"/>
                                      </p:to>
                                    </p:set>
                                    <p:animEffect transition="in" filter="dissolve">
                                      <p:cBhvr>
                                        <p:cTn id="322" dur="500"/>
                                        <p:tgtEl>
                                          <p:spTgt spid="101"/>
                                        </p:tgtEl>
                                      </p:cBhvr>
                                    </p:animEffect>
                                  </p:childTnLst>
                                </p:cTn>
                              </p:par>
                            </p:childTnLst>
                          </p:cTn>
                        </p:par>
                      </p:childTnLst>
                    </p:cTn>
                  </p:par>
                  <p:par>
                    <p:cTn id="323" fill="hold">
                      <p:stCondLst>
                        <p:cond delay="indefinite"/>
                      </p:stCondLst>
                      <p:childTnLst>
                        <p:par>
                          <p:cTn id="324" fill="hold">
                            <p:stCondLst>
                              <p:cond delay="0"/>
                            </p:stCondLst>
                            <p:childTnLst>
                              <p:par>
                                <p:cTn id="325" presetID="1" presetClass="emph" presetSubtype="2" fill="hold" nodeType="clickEffect">
                                  <p:stCondLst>
                                    <p:cond delay="0"/>
                                  </p:stCondLst>
                                  <p:childTnLst>
                                    <p:animClr clrSpc="rgb" dir="cw">
                                      <p:cBhvr>
                                        <p:cTn id="326" dur="2000" fill="hold"/>
                                        <p:tgtEl>
                                          <p:spTgt spid="24"/>
                                        </p:tgtEl>
                                        <p:attrNameLst>
                                          <p:attrName>fillcolor</p:attrName>
                                        </p:attrNameLst>
                                      </p:cBhvr>
                                      <p:to>
                                        <a:schemeClr val="accent2"/>
                                      </p:to>
                                    </p:animClr>
                                    <p:set>
                                      <p:cBhvr>
                                        <p:cTn id="327" dur="2000" fill="hold"/>
                                        <p:tgtEl>
                                          <p:spTgt spid="24"/>
                                        </p:tgtEl>
                                        <p:attrNameLst>
                                          <p:attrName>fill.type</p:attrName>
                                        </p:attrNameLst>
                                      </p:cBhvr>
                                      <p:to>
                                        <p:strVal val="solid"/>
                                      </p:to>
                                    </p:set>
                                    <p:set>
                                      <p:cBhvr>
                                        <p:cTn id="328" dur="2000" fill="hold"/>
                                        <p:tgtEl>
                                          <p:spTgt spid="24"/>
                                        </p:tgtEl>
                                        <p:attrNameLst>
                                          <p:attrName>fill.on</p:attrName>
                                        </p:attrNameLst>
                                      </p:cBhvr>
                                      <p:to>
                                        <p:strVal val="true"/>
                                      </p:to>
                                    </p:set>
                                  </p:childTnLst>
                                </p:cTn>
                              </p:par>
                            </p:childTnLst>
                          </p:cTn>
                        </p:par>
                      </p:childTnLst>
                    </p:cTn>
                  </p:par>
                  <p:par>
                    <p:cTn id="329" fill="hold">
                      <p:stCondLst>
                        <p:cond delay="indefinite"/>
                      </p:stCondLst>
                      <p:childTnLst>
                        <p:par>
                          <p:cTn id="330" fill="hold">
                            <p:stCondLst>
                              <p:cond delay="0"/>
                            </p:stCondLst>
                            <p:childTnLst>
                              <p:par>
                                <p:cTn id="331" presetID="7" presetClass="emph" presetSubtype="2" fill="hold" nodeType="clickEffect">
                                  <p:stCondLst>
                                    <p:cond delay="0"/>
                                  </p:stCondLst>
                                  <p:childTnLst>
                                    <p:animClr clrSpc="rgb" dir="cw">
                                      <p:cBhvr>
                                        <p:cTn id="332" dur="2000" fill="hold"/>
                                        <p:tgtEl>
                                          <p:spTgt spid="15"/>
                                        </p:tgtEl>
                                        <p:attrNameLst>
                                          <p:attrName>stroke.color</p:attrName>
                                        </p:attrNameLst>
                                      </p:cBhvr>
                                      <p:to>
                                        <a:schemeClr val="accent2"/>
                                      </p:to>
                                    </p:animClr>
                                    <p:set>
                                      <p:cBhvr>
                                        <p:cTn id="333" dur="2000" fill="hold"/>
                                        <p:tgtEl>
                                          <p:spTgt spid="15"/>
                                        </p:tgtEl>
                                        <p:attrNameLst>
                                          <p:attrName>stroke.on</p:attrName>
                                        </p:attrNameLst>
                                      </p:cBhvr>
                                      <p:to>
                                        <p:strVal val="true"/>
                                      </p:to>
                                    </p:set>
                                  </p:childTnLst>
                                </p:cTn>
                              </p:par>
                            </p:childTnLst>
                          </p:cTn>
                        </p:par>
                      </p:childTnLst>
                    </p:cTn>
                  </p:par>
                  <p:par>
                    <p:cTn id="334" fill="hold">
                      <p:stCondLst>
                        <p:cond delay="indefinite"/>
                      </p:stCondLst>
                      <p:childTnLst>
                        <p:par>
                          <p:cTn id="335" fill="hold">
                            <p:stCondLst>
                              <p:cond delay="0"/>
                            </p:stCondLst>
                            <p:childTnLst>
                              <p:par>
                                <p:cTn id="336" presetID="7" presetClass="emph" presetSubtype="2" fill="hold" nodeType="clickEffect">
                                  <p:stCondLst>
                                    <p:cond delay="0"/>
                                  </p:stCondLst>
                                  <p:childTnLst>
                                    <p:animClr clrSpc="rgb" dir="cw">
                                      <p:cBhvr>
                                        <p:cTn id="337" dur="2000" fill="hold"/>
                                        <p:tgtEl>
                                          <p:spTgt spid="18"/>
                                        </p:tgtEl>
                                        <p:attrNameLst>
                                          <p:attrName>stroke.color</p:attrName>
                                        </p:attrNameLst>
                                      </p:cBhvr>
                                      <p:to>
                                        <a:schemeClr val="accent2"/>
                                      </p:to>
                                    </p:animClr>
                                    <p:set>
                                      <p:cBhvr>
                                        <p:cTn id="338" dur="2000" fill="hold"/>
                                        <p:tgtEl>
                                          <p:spTgt spid="18"/>
                                        </p:tgtEl>
                                        <p:attrNameLst>
                                          <p:attrName>stroke.on</p:attrName>
                                        </p:attrNameLst>
                                      </p:cBhvr>
                                      <p:to>
                                        <p:strVal val="true"/>
                                      </p:to>
                                    </p:set>
                                  </p:childTnLst>
                                </p:cTn>
                              </p:par>
                            </p:childTnLst>
                          </p:cTn>
                        </p:par>
                      </p:childTnLst>
                    </p:cTn>
                  </p:par>
                  <p:par>
                    <p:cTn id="339" fill="hold">
                      <p:stCondLst>
                        <p:cond delay="indefinite"/>
                      </p:stCondLst>
                      <p:childTnLst>
                        <p:par>
                          <p:cTn id="340" fill="hold">
                            <p:stCondLst>
                              <p:cond delay="0"/>
                            </p:stCondLst>
                            <p:childTnLst>
                              <p:par>
                                <p:cTn id="341" presetID="9" presetClass="entr" presetSubtype="0" fill="hold" nodeType="clickEffect">
                                  <p:stCondLst>
                                    <p:cond delay="0"/>
                                  </p:stCondLst>
                                  <p:childTnLst>
                                    <p:set>
                                      <p:cBhvr>
                                        <p:cTn id="342" dur="1" fill="hold">
                                          <p:stCondLst>
                                            <p:cond delay="0"/>
                                          </p:stCondLst>
                                        </p:cTn>
                                        <p:tgtEl>
                                          <p:spTgt spid="68"/>
                                        </p:tgtEl>
                                        <p:attrNameLst>
                                          <p:attrName>style.visibility</p:attrName>
                                        </p:attrNameLst>
                                      </p:cBhvr>
                                      <p:to>
                                        <p:strVal val="visible"/>
                                      </p:to>
                                    </p:set>
                                    <p:animEffect transition="in" filter="dissolve">
                                      <p:cBhvr>
                                        <p:cTn id="343" dur="500"/>
                                        <p:tgtEl>
                                          <p:spTgt spid="68"/>
                                        </p:tgtEl>
                                      </p:cBhvr>
                                    </p:animEffect>
                                  </p:childTnLst>
                                </p:cTn>
                              </p:par>
                            </p:childTnLst>
                          </p:cTn>
                        </p:par>
                      </p:childTnLst>
                    </p:cTn>
                  </p:par>
                  <p:par>
                    <p:cTn id="344" fill="hold">
                      <p:stCondLst>
                        <p:cond delay="indefinite"/>
                      </p:stCondLst>
                      <p:childTnLst>
                        <p:par>
                          <p:cTn id="345" fill="hold">
                            <p:stCondLst>
                              <p:cond delay="0"/>
                            </p:stCondLst>
                            <p:childTnLst>
                              <p:par>
                                <p:cTn id="346" presetID="9" presetClass="entr" presetSubtype="0" fill="hold" nodeType="clickEffect">
                                  <p:stCondLst>
                                    <p:cond delay="0"/>
                                  </p:stCondLst>
                                  <p:childTnLst>
                                    <p:set>
                                      <p:cBhvr>
                                        <p:cTn id="347" dur="1" fill="hold">
                                          <p:stCondLst>
                                            <p:cond delay="0"/>
                                          </p:stCondLst>
                                        </p:cTn>
                                        <p:tgtEl>
                                          <p:spTgt spid="58">
                                            <p:txEl>
                                              <p:pRg st="5" end="5"/>
                                            </p:txEl>
                                          </p:spTgt>
                                        </p:tgtEl>
                                        <p:attrNameLst>
                                          <p:attrName>style.visibility</p:attrName>
                                        </p:attrNameLst>
                                      </p:cBhvr>
                                      <p:to>
                                        <p:strVal val="visible"/>
                                      </p:to>
                                    </p:set>
                                    <p:animEffect transition="in" filter="dissolve">
                                      <p:cBhvr>
                                        <p:cTn id="348" dur="500"/>
                                        <p:tgtEl>
                                          <p:spTgt spid="58">
                                            <p:txEl>
                                              <p:pRg st="5" end="5"/>
                                            </p:txEl>
                                          </p:spTgt>
                                        </p:tgtEl>
                                      </p:cBhvr>
                                    </p:animEffect>
                                  </p:childTnLst>
                                </p:cTn>
                              </p:par>
                            </p:childTnLst>
                          </p:cTn>
                        </p:par>
                      </p:childTnLst>
                    </p:cTn>
                  </p:par>
                  <p:par>
                    <p:cTn id="349" fill="hold">
                      <p:stCondLst>
                        <p:cond delay="indefinite"/>
                      </p:stCondLst>
                      <p:childTnLst>
                        <p:par>
                          <p:cTn id="350" fill="hold">
                            <p:stCondLst>
                              <p:cond delay="0"/>
                            </p:stCondLst>
                            <p:childTnLst>
                              <p:par>
                                <p:cTn id="351" presetID="9" presetClass="entr" presetSubtype="0" fill="hold" nodeType="clickEffect">
                                  <p:stCondLst>
                                    <p:cond delay="0"/>
                                  </p:stCondLst>
                                  <p:childTnLst>
                                    <p:set>
                                      <p:cBhvr>
                                        <p:cTn id="352" dur="1" fill="hold">
                                          <p:stCondLst>
                                            <p:cond delay="0"/>
                                          </p:stCondLst>
                                        </p:cTn>
                                        <p:tgtEl>
                                          <p:spTgt spid="70"/>
                                        </p:tgtEl>
                                        <p:attrNameLst>
                                          <p:attrName>style.visibility</p:attrName>
                                        </p:attrNameLst>
                                      </p:cBhvr>
                                      <p:to>
                                        <p:strVal val="visible"/>
                                      </p:to>
                                    </p:set>
                                    <p:animEffect transition="in" filter="dissolve">
                                      <p:cBhvr>
                                        <p:cTn id="353" dur="500"/>
                                        <p:tgtEl>
                                          <p:spTgt spid="70"/>
                                        </p:tgtEl>
                                      </p:cBhvr>
                                    </p:animEffect>
                                  </p:childTnLst>
                                </p:cTn>
                              </p:par>
                            </p:childTnLst>
                          </p:cTn>
                        </p:par>
                      </p:childTnLst>
                    </p:cTn>
                  </p:par>
                  <p:par>
                    <p:cTn id="354" fill="hold">
                      <p:stCondLst>
                        <p:cond delay="indefinite"/>
                      </p:stCondLst>
                      <p:childTnLst>
                        <p:par>
                          <p:cTn id="355" fill="hold">
                            <p:stCondLst>
                              <p:cond delay="0"/>
                            </p:stCondLst>
                            <p:childTnLst>
                              <p:par>
                                <p:cTn id="356" presetID="9" presetClass="entr" presetSubtype="0" fill="hold" nodeType="clickEffect">
                                  <p:stCondLst>
                                    <p:cond delay="0"/>
                                  </p:stCondLst>
                                  <p:childTnLst>
                                    <p:set>
                                      <p:cBhvr>
                                        <p:cTn id="357" dur="1" fill="hold">
                                          <p:stCondLst>
                                            <p:cond delay="0"/>
                                          </p:stCondLst>
                                        </p:cTn>
                                        <p:tgtEl>
                                          <p:spTgt spid="59">
                                            <p:txEl>
                                              <p:pRg st="5" end="5"/>
                                            </p:txEl>
                                          </p:spTgt>
                                        </p:tgtEl>
                                        <p:attrNameLst>
                                          <p:attrName>style.visibility</p:attrName>
                                        </p:attrNameLst>
                                      </p:cBhvr>
                                      <p:to>
                                        <p:strVal val="visible"/>
                                      </p:to>
                                    </p:set>
                                    <p:animEffect transition="in" filter="dissolve">
                                      <p:cBhvr>
                                        <p:cTn id="358" dur="500"/>
                                        <p:tgtEl>
                                          <p:spTgt spid="59">
                                            <p:txEl>
                                              <p:pRg st="5" end="5"/>
                                            </p:txEl>
                                          </p:spTgt>
                                        </p:tgtEl>
                                      </p:cBhvr>
                                    </p:animEffect>
                                  </p:childTnLst>
                                </p:cTn>
                              </p:par>
                            </p:childTnLst>
                          </p:cTn>
                        </p:par>
                      </p:childTnLst>
                    </p:cTn>
                  </p:par>
                  <p:par>
                    <p:cTn id="359" fill="hold">
                      <p:stCondLst>
                        <p:cond delay="indefinite"/>
                      </p:stCondLst>
                      <p:childTnLst>
                        <p:par>
                          <p:cTn id="360" fill="hold">
                            <p:stCondLst>
                              <p:cond delay="0"/>
                            </p:stCondLst>
                            <p:childTnLst>
                              <p:par>
                                <p:cTn id="361" presetID="7" presetClass="emph" presetSubtype="2" fill="hold" nodeType="clickEffect">
                                  <p:stCondLst>
                                    <p:cond delay="0"/>
                                  </p:stCondLst>
                                  <p:childTnLst>
                                    <p:animClr clrSpc="rgb" dir="cw">
                                      <p:cBhvr>
                                        <p:cTn id="362" dur="2000" fill="hold"/>
                                        <p:tgtEl>
                                          <p:spTgt spid="16"/>
                                        </p:tgtEl>
                                        <p:attrNameLst>
                                          <p:attrName>stroke.color</p:attrName>
                                        </p:attrNameLst>
                                      </p:cBhvr>
                                      <p:to>
                                        <a:schemeClr val="accent2"/>
                                      </p:to>
                                    </p:animClr>
                                    <p:set>
                                      <p:cBhvr>
                                        <p:cTn id="363" dur="2000" fill="hold"/>
                                        <p:tgtEl>
                                          <p:spTgt spid="16"/>
                                        </p:tgtEl>
                                        <p:attrNameLst>
                                          <p:attrName>stroke.on</p:attrName>
                                        </p:attrNameLst>
                                      </p:cBhvr>
                                      <p:to>
                                        <p:strVal val="true"/>
                                      </p:to>
                                    </p:set>
                                  </p:childTnLst>
                                </p:cTn>
                              </p:par>
                            </p:childTnLst>
                          </p:cTn>
                        </p:par>
                      </p:childTnLst>
                    </p:cTn>
                  </p:par>
                  <p:par>
                    <p:cTn id="364" fill="hold">
                      <p:stCondLst>
                        <p:cond delay="indefinite"/>
                      </p:stCondLst>
                      <p:childTnLst>
                        <p:par>
                          <p:cTn id="365" fill="hold">
                            <p:stCondLst>
                              <p:cond delay="0"/>
                            </p:stCondLst>
                            <p:childTnLst>
                              <p:par>
                                <p:cTn id="366" presetID="9" presetClass="entr" presetSubtype="0" fill="hold" nodeType="clickEffect">
                                  <p:stCondLst>
                                    <p:cond delay="0"/>
                                  </p:stCondLst>
                                  <p:childTnLst>
                                    <p:set>
                                      <p:cBhvr>
                                        <p:cTn id="367" dur="1" fill="hold">
                                          <p:stCondLst>
                                            <p:cond delay="0"/>
                                          </p:stCondLst>
                                        </p:cTn>
                                        <p:tgtEl>
                                          <p:spTgt spid="73"/>
                                        </p:tgtEl>
                                        <p:attrNameLst>
                                          <p:attrName>style.visibility</p:attrName>
                                        </p:attrNameLst>
                                      </p:cBhvr>
                                      <p:to>
                                        <p:strVal val="visible"/>
                                      </p:to>
                                    </p:set>
                                    <p:animEffect transition="in" filter="dissolve">
                                      <p:cBhvr>
                                        <p:cTn id="368" dur="500"/>
                                        <p:tgtEl>
                                          <p:spTgt spid="73"/>
                                        </p:tgtEl>
                                      </p:cBhvr>
                                    </p:animEffect>
                                  </p:childTnLst>
                                </p:cTn>
                              </p:par>
                            </p:childTnLst>
                          </p:cTn>
                        </p:par>
                      </p:childTnLst>
                    </p:cTn>
                  </p:par>
                  <p:par>
                    <p:cTn id="369" fill="hold">
                      <p:stCondLst>
                        <p:cond delay="indefinite"/>
                      </p:stCondLst>
                      <p:childTnLst>
                        <p:par>
                          <p:cTn id="370" fill="hold">
                            <p:stCondLst>
                              <p:cond delay="0"/>
                            </p:stCondLst>
                            <p:childTnLst>
                              <p:par>
                                <p:cTn id="371" presetID="9" presetClass="entr" presetSubtype="0" fill="hold" nodeType="clickEffect">
                                  <p:stCondLst>
                                    <p:cond delay="0"/>
                                  </p:stCondLst>
                                  <p:childTnLst>
                                    <p:set>
                                      <p:cBhvr>
                                        <p:cTn id="372" dur="1" fill="hold">
                                          <p:stCondLst>
                                            <p:cond delay="0"/>
                                          </p:stCondLst>
                                        </p:cTn>
                                        <p:tgtEl>
                                          <p:spTgt spid="58">
                                            <p:txEl>
                                              <p:pRg st="6" end="6"/>
                                            </p:txEl>
                                          </p:spTgt>
                                        </p:tgtEl>
                                        <p:attrNameLst>
                                          <p:attrName>style.visibility</p:attrName>
                                        </p:attrNameLst>
                                      </p:cBhvr>
                                      <p:to>
                                        <p:strVal val="visible"/>
                                      </p:to>
                                    </p:set>
                                    <p:animEffect transition="in" filter="dissolve">
                                      <p:cBhvr>
                                        <p:cTn id="373" dur="500"/>
                                        <p:tgtEl>
                                          <p:spTgt spid="58">
                                            <p:txEl>
                                              <p:pRg st="6" end="6"/>
                                            </p:txEl>
                                          </p:spTgt>
                                        </p:tgtEl>
                                      </p:cBhvr>
                                    </p:animEffec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nodeType="clickEffect">
                                  <p:stCondLst>
                                    <p:cond delay="0"/>
                                  </p:stCondLst>
                                  <p:childTnLst>
                                    <p:set>
                                      <p:cBhvr>
                                        <p:cTn id="377" dur="1" fill="hold">
                                          <p:stCondLst>
                                            <p:cond delay="0"/>
                                          </p:stCondLst>
                                        </p:cTn>
                                        <p:tgtEl>
                                          <p:spTgt spid="75"/>
                                        </p:tgtEl>
                                        <p:attrNameLst>
                                          <p:attrName>style.visibility</p:attrName>
                                        </p:attrNameLst>
                                      </p:cBhvr>
                                      <p:to>
                                        <p:strVal val="visible"/>
                                      </p:to>
                                    </p:set>
                                    <p:animEffect transition="in" filter="dissolve">
                                      <p:cBhvr>
                                        <p:cTn id="378" dur="500"/>
                                        <p:tgtEl>
                                          <p:spTgt spid="75"/>
                                        </p:tgtEl>
                                      </p:cBhvr>
                                    </p:animEffect>
                                  </p:childTnLst>
                                </p:cTn>
                              </p:par>
                            </p:childTnLst>
                          </p:cTn>
                        </p:par>
                      </p:childTnLst>
                    </p:cTn>
                  </p:par>
                  <p:par>
                    <p:cTn id="379" fill="hold">
                      <p:stCondLst>
                        <p:cond delay="indefinite"/>
                      </p:stCondLst>
                      <p:childTnLst>
                        <p:par>
                          <p:cTn id="380" fill="hold">
                            <p:stCondLst>
                              <p:cond delay="0"/>
                            </p:stCondLst>
                            <p:childTnLst>
                              <p:par>
                                <p:cTn id="381" presetID="9" presetClass="entr" presetSubtype="0" fill="hold" nodeType="clickEffect">
                                  <p:stCondLst>
                                    <p:cond delay="0"/>
                                  </p:stCondLst>
                                  <p:childTnLst>
                                    <p:set>
                                      <p:cBhvr>
                                        <p:cTn id="382" dur="1" fill="hold">
                                          <p:stCondLst>
                                            <p:cond delay="0"/>
                                          </p:stCondLst>
                                        </p:cTn>
                                        <p:tgtEl>
                                          <p:spTgt spid="59">
                                            <p:txEl>
                                              <p:pRg st="6" end="6"/>
                                            </p:txEl>
                                          </p:spTgt>
                                        </p:tgtEl>
                                        <p:attrNameLst>
                                          <p:attrName>style.visibility</p:attrName>
                                        </p:attrNameLst>
                                      </p:cBhvr>
                                      <p:to>
                                        <p:strVal val="visible"/>
                                      </p:to>
                                    </p:set>
                                    <p:animEffect transition="in" filter="dissolve">
                                      <p:cBhvr>
                                        <p:cTn id="383" dur="500"/>
                                        <p:tgtEl>
                                          <p:spTgt spid="59">
                                            <p:txEl>
                                              <p:pRg st="6" end="6"/>
                                            </p:txEl>
                                          </p:spTgt>
                                        </p:tgtEl>
                                      </p:cBhvr>
                                    </p:animEffect>
                                  </p:childTnLst>
                                </p:cTn>
                              </p:par>
                            </p:childTnLst>
                          </p:cTn>
                        </p:par>
                      </p:childTnLst>
                    </p:cTn>
                  </p:par>
                  <p:par>
                    <p:cTn id="384" fill="hold">
                      <p:stCondLst>
                        <p:cond delay="indefinite"/>
                      </p:stCondLst>
                      <p:childTnLst>
                        <p:par>
                          <p:cTn id="385" fill="hold">
                            <p:stCondLst>
                              <p:cond delay="0"/>
                            </p:stCondLst>
                            <p:childTnLst>
                              <p:par>
                                <p:cTn id="386" presetID="9" presetClass="entr" presetSubtype="0" fill="hold" nodeType="clickEffect">
                                  <p:stCondLst>
                                    <p:cond delay="0"/>
                                  </p:stCondLst>
                                  <p:childTnLst>
                                    <p:set>
                                      <p:cBhvr>
                                        <p:cTn id="387" dur="1" fill="hold">
                                          <p:stCondLst>
                                            <p:cond delay="0"/>
                                          </p:stCondLst>
                                        </p:cTn>
                                        <p:tgtEl>
                                          <p:spTgt spid="104"/>
                                        </p:tgtEl>
                                        <p:attrNameLst>
                                          <p:attrName>style.visibility</p:attrName>
                                        </p:attrNameLst>
                                      </p:cBhvr>
                                      <p:to>
                                        <p:strVal val="visible"/>
                                      </p:to>
                                    </p:set>
                                    <p:animEffect transition="in" filter="dissolve">
                                      <p:cBhvr>
                                        <p:cTn id="388" dur="500"/>
                                        <p:tgtEl>
                                          <p:spTgt spid="104"/>
                                        </p:tgtEl>
                                      </p:cBhvr>
                                    </p:animEffect>
                                  </p:childTnLst>
                                </p:cTn>
                              </p:par>
                            </p:childTnLst>
                          </p:cTn>
                        </p:par>
                      </p:childTnLst>
                    </p:cTn>
                  </p:par>
                  <p:par>
                    <p:cTn id="389" fill="hold">
                      <p:stCondLst>
                        <p:cond delay="indefinite"/>
                      </p:stCondLst>
                      <p:childTnLst>
                        <p:par>
                          <p:cTn id="390" fill="hold">
                            <p:stCondLst>
                              <p:cond delay="0"/>
                            </p:stCondLst>
                            <p:childTnLst>
                              <p:par>
                                <p:cTn id="391" presetID="1" presetClass="emph" presetSubtype="2" fill="hold" nodeType="clickEffect">
                                  <p:stCondLst>
                                    <p:cond delay="0"/>
                                  </p:stCondLst>
                                  <p:childTnLst>
                                    <p:animClr clrSpc="rgb" dir="cw">
                                      <p:cBhvr>
                                        <p:cTn id="392" dur="2000" fill="hold"/>
                                        <p:tgtEl>
                                          <p:spTgt spid="28"/>
                                        </p:tgtEl>
                                        <p:attrNameLst>
                                          <p:attrName>fillcolor</p:attrName>
                                        </p:attrNameLst>
                                      </p:cBhvr>
                                      <p:to>
                                        <a:schemeClr val="accent2"/>
                                      </p:to>
                                    </p:animClr>
                                    <p:set>
                                      <p:cBhvr>
                                        <p:cTn id="393" dur="2000" fill="hold"/>
                                        <p:tgtEl>
                                          <p:spTgt spid="28"/>
                                        </p:tgtEl>
                                        <p:attrNameLst>
                                          <p:attrName>fill.type</p:attrName>
                                        </p:attrNameLst>
                                      </p:cBhvr>
                                      <p:to>
                                        <p:strVal val="solid"/>
                                      </p:to>
                                    </p:set>
                                    <p:set>
                                      <p:cBhvr>
                                        <p:cTn id="394" dur="2000" fill="hold"/>
                                        <p:tgtEl>
                                          <p:spTgt spid="28"/>
                                        </p:tgtEl>
                                        <p:attrNameLst>
                                          <p:attrName>fill.on</p:attrName>
                                        </p:attrNameLst>
                                      </p:cBhvr>
                                      <p:to>
                                        <p:strVal val="true"/>
                                      </p:to>
                                    </p:set>
                                  </p:childTnLst>
                                </p:cTn>
                              </p:par>
                            </p:childTnLst>
                          </p:cTn>
                        </p:par>
                      </p:childTnLst>
                    </p:cTn>
                  </p:par>
                  <p:par>
                    <p:cTn id="395" fill="hold">
                      <p:stCondLst>
                        <p:cond delay="indefinite"/>
                      </p:stCondLst>
                      <p:childTnLst>
                        <p:par>
                          <p:cTn id="396" fill="hold">
                            <p:stCondLst>
                              <p:cond delay="0"/>
                            </p:stCondLst>
                            <p:childTnLst>
                              <p:par>
                                <p:cTn id="397" presetID="7" presetClass="emph" presetSubtype="2" fill="hold" nodeType="clickEffect">
                                  <p:stCondLst>
                                    <p:cond delay="0"/>
                                  </p:stCondLst>
                                  <p:childTnLst>
                                    <p:animClr clrSpc="rgb" dir="cw">
                                      <p:cBhvr>
                                        <p:cTn id="398" dur="2000" fill="hold"/>
                                        <p:tgtEl>
                                          <p:spTgt spid="20"/>
                                        </p:tgtEl>
                                        <p:attrNameLst>
                                          <p:attrName>stroke.color</p:attrName>
                                        </p:attrNameLst>
                                      </p:cBhvr>
                                      <p:to>
                                        <a:schemeClr val="accent2"/>
                                      </p:to>
                                    </p:animClr>
                                    <p:set>
                                      <p:cBhvr>
                                        <p:cTn id="399" dur="2000" fill="hold"/>
                                        <p:tgtEl>
                                          <p:spTgt spid="20"/>
                                        </p:tgtEl>
                                        <p:attrNameLst>
                                          <p:attrName>stroke.on</p:attrName>
                                        </p:attrNameLst>
                                      </p:cBhvr>
                                      <p:to>
                                        <p:strVal val="true"/>
                                      </p:to>
                                    </p:se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nodeType="clickEffect">
                                  <p:stCondLst>
                                    <p:cond delay="0"/>
                                  </p:stCondLst>
                                  <p:childTnLst>
                                    <p:set>
                                      <p:cBhvr>
                                        <p:cTn id="403" dur="1" fill="hold">
                                          <p:stCondLst>
                                            <p:cond delay="0"/>
                                          </p:stCondLst>
                                        </p:cTn>
                                        <p:tgtEl>
                                          <p:spTgt spid="69"/>
                                        </p:tgtEl>
                                        <p:attrNameLst>
                                          <p:attrName>style.visibility</p:attrName>
                                        </p:attrNameLst>
                                      </p:cBhvr>
                                      <p:to>
                                        <p:strVal val="visible"/>
                                      </p:to>
                                    </p:set>
                                    <p:animEffect transition="in" filter="dissolve">
                                      <p:cBhvr>
                                        <p:cTn id="404" dur="500"/>
                                        <p:tgtEl>
                                          <p:spTgt spid="69"/>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67">
                                            <p:txEl>
                                              <p:pRg st="2" end="2"/>
                                            </p:txEl>
                                          </p:spTgt>
                                        </p:tgtEl>
                                        <p:attrNameLst>
                                          <p:attrName>style.visibility</p:attrName>
                                        </p:attrNameLst>
                                      </p:cBhvr>
                                      <p:to>
                                        <p:strVal val="visible"/>
                                      </p:to>
                                    </p:set>
                                    <p:animEffect transition="in" filter="dissolve">
                                      <p:cBhvr>
                                        <p:cTn id="409" dur="500"/>
                                        <p:tgtEl>
                                          <p:spTgt spid="67">
                                            <p:txEl>
                                              <p:pRg st="2" end="2"/>
                                            </p:txEl>
                                          </p:spTgt>
                                        </p:tgtEl>
                                      </p:cBhvr>
                                    </p:animEffec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71"/>
                                        </p:tgtEl>
                                        <p:attrNameLst>
                                          <p:attrName>style.visibility</p:attrName>
                                        </p:attrNameLst>
                                      </p:cBhvr>
                                      <p:to>
                                        <p:strVal val="visible"/>
                                      </p:to>
                                    </p:set>
                                    <p:animEffect transition="in" filter="dissolve">
                                      <p:cBhvr>
                                        <p:cTn id="414" dur="500"/>
                                        <p:tgtEl>
                                          <p:spTgt spid="71"/>
                                        </p:tgtEl>
                                      </p:cBhvr>
                                    </p:animEffect>
                                  </p:childTnLst>
                                </p:cTn>
                              </p:par>
                            </p:childTnLst>
                          </p:cTn>
                        </p:par>
                      </p:childTnLst>
                    </p:cTn>
                  </p:par>
                  <p:par>
                    <p:cTn id="415" fill="hold">
                      <p:stCondLst>
                        <p:cond delay="indefinite"/>
                      </p:stCondLst>
                      <p:childTnLst>
                        <p:par>
                          <p:cTn id="416" fill="hold">
                            <p:stCondLst>
                              <p:cond delay="0"/>
                            </p:stCondLst>
                            <p:childTnLst>
                              <p:par>
                                <p:cTn id="417" presetID="9" presetClass="entr" presetSubtype="0" fill="hold" nodeType="clickEffect">
                                  <p:stCondLst>
                                    <p:cond delay="0"/>
                                  </p:stCondLst>
                                  <p:childTnLst>
                                    <p:set>
                                      <p:cBhvr>
                                        <p:cTn id="418" dur="1" fill="hold">
                                          <p:stCondLst>
                                            <p:cond delay="0"/>
                                          </p:stCondLst>
                                        </p:cTn>
                                        <p:tgtEl>
                                          <p:spTgt spid="72">
                                            <p:txEl>
                                              <p:pRg st="2" end="2"/>
                                            </p:txEl>
                                          </p:spTgt>
                                        </p:tgtEl>
                                        <p:attrNameLst>
                                          <p:attrName>style.visibility</p:attrName>
                                        </p:attrNameLst>
                                      </p:cBhvr>
                                      <p:to>
                                        <p:strVal val="visible"/>
                                      </p:to>
                                    </p:set>
                                    <p:animEffect transition="in" filter="dissolve">
                                      <p:cBhvr>
                                        <p:cTn id="419" dur="500"/>
                                        <p:tgtEl>
                                          <p:spTgt spid="72">
                                            <p:txEl>
                                              <p:pRg st="2" end="2"/>
                                            </p:txEl>
                                          </p:spTgt>
                                        </p:tgtEl>
                                      </p:cBhvr>
                                    </p:animEffect>
                                  </p:childTnLst>
                                </p:cTn>
                              </p:par>
                            </p:childTnLst>
                          </p:cTn>
                        </p:par>
                      </p:childTnLst>
                    </p:cTn>
                  </p:par>
                  <p:par>
                    <p:cTn id="420" fill="hold">
                      <p:stCondLst>
                        <p:cond delay="indefinite"/>
                      </p:stCondLst>
                      <p:childTnLst>
                        <p:par>
                          <p:cTn id="421" fill="hold">
                            <p:stCondLst>
                              <p:cond delay="0"/>
                            </p:stCondLst>
                            <p:childTnLst>
                              <p:par>
                                <p:cTn id="422" presetID="7" presetClass="emph" presetSubtype="2" fill="hold" nodeType="clickEffect">
                                  <p:stCondLst>
                                    <p:cond delay="0"/>
                                  </p:stCondLst>
                                  <p:childTnLst>
                                    <p:animClr clrSpc="rgb" dir="cw">
                                      <p:cBhvr>
                                        <p:cTn id="423" dur="2000" fill="hold"/>
                                        <p:tgtEl>
                                          <p:spTgt spid="14"/>
                                        </p:tgtEl>
                                        <p:attrNameLst>
                                          <p:attrName>stroke.color</p:attrName>
                                        </p:attrNameLst>
                                      </p:cBhvr>
                                      <p:to>
                                        <a:schemeClr val="accent2"/>
                                      </p:to>
                                    </p:animClr>
                                    <p:set>
                                      <p:cBhvr>
                                        <p:cTn id="424" dur="2000" fill="hold"/>
                                        <p:tgtEl>
                                          <p:spTgt spid="14"/>
                                        </p:tgtEl>
                                        <p:attrNameLst>
                                          <p:attrName>stroke.on</p:attrName>
                                        </p:attrNameLst>
                                      </p:cBhvr>
                                      <p:to>
                                        <p:strVal val="true"/>
                                      </p:to>
                                    </p:set>
                                  </p:childTnLst>
                                </p:cTn>
                              </p:par>
                            </p:childTnLst>
                          </p:cTn>
                        </p:par>
                      </p:childTnLst>
                    </p:cTn>
                  </p:par>
                  <p:par>
                    <p:cTn id="425" fill="hold">
                      <p:stCondLst>
                        <p:cond delay="indefinite"/>
                      </p:stCondLst>
                      <p:childTnLst>
                        <p:par>
                          <p:cTn id="426" fill="hold">
                            <p:stCondLst>
                              <p:cond delay="0"/>
                            </p:stCondLst>
                            <p:childTnLst>
                              <p:par>
                                <p:cTn id="427" presetID="9" presetClass="entr" presetSubtype="0" fill="hold" nodeType="clickEffect">
                                  <p:stCondLst>
                                    <p:cond delay="0"/>
                                  </p:stCondLst>
                                  <p:childTnLst>
                                    <p:set>
                                      <p:cBhvr>
                                        <p:cTn id="428" dur="1" fill="hold">
                                          <p:stCondLst>
                                            <p:cond delay="0"/>
                                          </p:stCondLst>
                                        </p:cTn>
                                        <p:tgtEl>
                                          <p:spTgt spid="102"/>
                                        </p:tgtEl>
                                        <p:attrNameLst>
                                          <p:attrName>style.visibility</p:attrName>
                                        </p:attrNameLst>
                                      </p:cBhvr>
                                      <p:to>
                                        <p:strVal val="visible"/>
                                      </p:to>
                                    </p:set>
                                    <p:animEffect transition="in" filter="dissolve">
                                      <p:cBhvr>
                                        <p:cTn id="429" dur="500"/>
                                        <p:tgtEl>
                                          <p:spTgt spid="102"/>
                                        </p:tgtEl>
                                      </p:cBhvr>
                                    </p:animEffect>
                                  </p:childTnLst>
                                </p:cTn>
                              </p:par>
                            </p:childTnLst>
                          </p:cTn>
                        </p:par>
                      </p:childTnLst>
                    </p:cTn>
                  </p:par>
                  <p:par>
                    <p:cTn id="430" fill="hold">
                      <p:stCondLst>
                        <p:cond delay="indefinite"/>
                      </p:stCondLst>
                      <p:childTnLst>
                        <p:par>
                          <p:cTn id="431" fill="hold">
                            <p:stCondLst>
                              <p:cond delay="0"/>
                            </p:stCondLst>
                            <p:childTnLst>
                              <p:par>
                                <p:cTn id="432" presetID="1" presetClass="emph" presetSubtype="2" fill="hold" nodeType="clickEffect">
                                  <p:stCondLst>
                                    <p:cond delay="0"/>
                                  </p:stCondLst>
                                  <p:childTnLst>
                                    <p:animClr clrSpc="rgb" dir="cw">
                                      <p:cBhvr>
                                        <p:cTn id="433" dur="2000" fill="hold"/>
                                        <p:tgtEl>
                                          <p:spTgt spid="27"/>
                                        </p:tgtEl>
                                        <p:attrNameLst>
                                          <p:attrName>fillcolor</p:attrName>
                                        </p:attrNameLst>
                                      </p:cBhvr>
                                      <p:to>
                                        <a:schemeClr val="accent2"/>
                                      </p:to>
                                    </p:animClr>
                                    <p:set>
                                      <p:cBhvr>
                                        <p:cTn id="434" dur="2000" fill="hold"/>
                                        <p:tgtEl>
                                          <p:spTgt spid="27"/>
                                        </p:tgtEl>
                                        <p:attrNameLst>
                                          <p:attrName>fill.type</p:attrName>
                                        </p:attrNameLst>
                                      </p:cBhvr>
                                      <p:to>
                                        <p:strVal val="solid"/>
                                      </p:to>
                                    </p:set>
                                    <p:set>
                                      <p:cBhvr>
                                        <p:cTn id="435" dur="2000" fill="hold"/>
                                        <p:tgtEl>
                                          <p:spTgt spid="27"/>
                                        </p:tgtEl>
                                        <p:attrNameLst>
                                          <p:attrName>fill.on</p:attrName>
                                        </p:attrNameLst>
                                      </p:cBhvr>
                                      <p:to>
                                        <p:strVal val="true"/>
                                      </p:to>
                                    </p:set>
                                  </p:childTnLst>
                                </p:cTn>
                              </p:par>
                            </p:childTnLst>
                          </p:cTn>
                        </p:par>
                      </p:childTnLst>
                    </p:cTn>
                  </p:par>
                  <p:par>
                    <p:cTn id="436" fill="hold">
                      <p:stCondLst>
                        <p:cond delay="indefinite"/>
                      </p:stCondLst>
                      <p:childTnLst>
                        <p:par>
                          <p:cTn id="437" fill="hold">
                            <p:stCondLst>
                              <p:cond delay="0"/>
                            </p:stCondLst>
                            <p:childTnLst>
                              <p:par>
                                <p:cTn id="438" presetID="7" presetClass="emph" presetSubtype="2" fill="hold" nodeType="clickEffect">
                                  <p:stCondLst>
                                    <p:cond delay="0"/>
                                  </p:stCondLst>
                                  <p:childTnLst>
                                    <p:animClr clrSpc="rgb" dir="cw">
                                      <p:cBhvr>
                                        <p:cTn id="439" dur="2000" fill="hold"/>
                                        <p:tgtEl>
                                          <p:spTgt spid="10"/>
                                        </p:tgtEl>
                                        <p:attrNameLst>
                                          <p:attrName>stroke.color</p:attrName>
                                        </p:attrNameLst>
                                      </p:cBhvr>
                                      <p:to>
                                        <a:schemeClr val="accent2"/>
                                      </p:to>
                                    </p:animClr>
                                    <p:set>
                                      <p:cBhvr>
                                        <p:cTn id="440" dur="2000" fill="hold"/>
                                        <p:tgtEl>
                                          <p:spTgt spid="10"/>
                                        </p:tgtEl>
                                        <p:attrNameLst>
                                          <p:attrName>stroke.on</p:attrName>
                                        </p:attrNameLst>
                                      </p:cBhvr>
                                      <p:to>
                                        <p:strVal val="true"/>
                                      </p:to>
                                    </p:set>
                                  </p:childTnLst>
                                </p:cTn>
                              </p:par>
                            </p:childTnLst>
                          </p:cTn>
                        </p:par>
                      </p:childTnLst>
                    </p:cTn>
                  </p:par>
                  <p:par>
                    <p:cTn id="441" fill="hold">
                      <p:stCondLst>
                        <p:cond delay="indefinite"/>
                      </p:stCondLst>
                      <p:childTnLst>
                        <p:par>
                          <p:cTn id="442" fill="hold">
                            <p:stCondLst>
                              <p:cond delay="0"/>
                            </p:stCondLst>
                            <p:childTnLst>
                              <p:par>
                                <p:cTn id="443" presetID="9" presetClass="entr" presetSubtype="0" fill="hold" nodeType="clickEffect">
                                  <p:stCondLst>
                                    <p:cond delay="0"/>
                                  </p:stCondLst>
                                  <p:childTnLst>
                                    <p:set>
                                      <p:cBhvr>
                                        <p:cTn id="444" dur="1" fill="hold">
                                          <p:stCondLst>
                                            <p:cond delay="0"/>
                                          </p:stCondLst>
                                        </p:cTn>
                                        <p:tgtEl>
                                          <p:spTgt spid="79"/>
                                        </p:tgtEl>
                                        <p:attrNameLst>
                                          <p:attrName>style.visibility</p:attrName>
                                        </p:attrNameLst>
                                      </p:cBhvr>
                                      <p:to>
                                        <p:strVal val="visible"/>
                                      </p:to>
                                    </p:set>
                                    <p:animEffect transition="in" filter="dissolve">
                                      <p:cBhvr>
                                        <p:cTn id="445" dur="500"/>
                                        <p:tgtEl>
                                          <p:spTgt spid="79"/>
                                        </p:tgtEl>
                                      </p:cBhvr>
                                    </p:animEffect>
                                  </p:childTnLst>
                                </p:cTn>
                              </p:par>
                            </p:childTnLst>
                          </p:cTn>
                        </p:par>
                      </p:childTnLst>
                    </p:cTn>
                  </p:par>
                  <p:par>
                    <p:cTn id="446" fill="hold">
                      <p:stCondLst>
                        <p:cond delay="indefinite"/>
                      </p:stCondLst>
                      <p:childTnLst>
                        <p:par>
                          <p:cTn id="447" fill="hold">
                            <p:stCondLst>
                              <p:cond delay="0"/>
                            </p:stCondLst>
                            <p:childTnLst>
                              <p:par>
                                <p:cTn id="448" presetID="9" presetClass="entr" presetSubtype="0" fill="hold" nodeType="clickEffect">
                                  <p:stCondLst>
                                    <p:cond delay="0"/>
                                  </p:stCondLst>
                                  <p:childTnLst>
                                    <p:set>
                                      <p:cBhvr>
                                        <p:cTn id="449" dur="1" fill="hold">
                                          <p:stCondLst>
                                            <p:cond delay="0"/>
                                          </p:stCondLst>
                                        </p:cTn>
                                        <p:tgtEl>
                                          <p:spTgt spid="80">
                                            <p:txEl>
                                              <p:pRg st="2" end="2"/>
                                            </p:txEl>
                                          </p:spTgt>
                                        </p:tgtEl>
                                        <p:attrNameLst>
                                          <p:attrName>style.visibility</p:attrName>
                                        </p:attrNameLst>
                                      </p:cBhvr>
                                      <p:to>
                                        <p:strVal val="visible"/>
                                      </p:to>
                                    </p:set>
                                    <p:animEffect transition="in" filter="dissolve">
                                      <p:cBhvr>
                                        <p:cTn id="450" dur="500"/>
                                        <p:tgtEl>
                                          <p:spTgt spid="80">
                                            <p:txEl>
                                              <p:pRg st="2" end="2"/>
                                            </p:txEl>
                                          </p:spTgt>
                                        </p:tgtEl>
                                      </p:cBhvr>
                                    </p:animEffect>
                                  </p:childTnLst>
                                </p:cTn>
                              </p:par>
                            </p:childTnLst>
                          </p:cTn>
                        </p:par>
                      </p:childTnLst>
                    </p:cTn>
                  </p:par>
                  <p:par>
                    <p:cTn id="451" fill="hold">
                      <p:stCondLst>
                        <p:cond delay="indefinite"/>
                      </p:stCondLst>
                      <p:childTnLst>
                        <p:par>
                          <p:cTn id="452" fill="hold">
                            <p:stCondLst>
                              <p:cond delay="0"/>
                            </p:stCondLst>
                            <p:childTnLst>
                              <p:par>
                                <p:cTn id="453" presetID="9" presetClass="entr" presetSubtype="0" fill="hold" nodeType="clickEffect">
                                  <p:stCondLst>
                                    <p:cond delay="0"/>
                                  </p:stCondLst>
                                  <p:childTnLst>
                                    <p:set>
                                      <p:cBhvr>
                                        <p:cTn id="454" dur="1" fill="hold">
                                          <p:stCondLst>
                                            <p:cond delay="0"/>
                                          </p:stCondLst>
                                        </p:cTn>
                                        <p:tgtEl>
                                          <p:spTgt spid="82"/>
                                        </p:tgtEl>
                                        <p:attrNameLst>
                                          <p:attrName>style.visibility</p:attrName>
                                        </p:attrNameLst>
                                      </p:cBhvr>
                                      <p:to>
                                        <p:strVal val="visible"/>
                                      </p:to>
                                    </p:set>
                                    <p:animEffect transition="in" filter="dissolve">
                                      <p:cBhvr>
                                        <p:cTn id="455" dur="500"/>
                                        <p:tgtEl>
                                          <p:spTgt spid="82"/>
                                        </p:tgtEl>
                                      </p:cBhvr>
                                    </p:animEffect>
                                  </p:childTnLst>
                                </p:cTn>
                              </p:par>
                            </p:childTnLst>
                          </p:cTn>
                        </p:par>
                      </p:childTnLst>
                    </p:cTn>
                  </p:par>
                  <p:par>
                    <p:cTn id="456" fill="hold">
                      <p:stCondLst>
                        <p:cond delay="indefinite"/>
                      </p:stCondLst>
                      <p:childTnLst>
                        <p:par>
                          <p:cTn id="457" fill="hold">
                            <p:stCondLst>
                              <p:cond delay="0"/>
                            </p:stCondLst>
                            <p:childTnLst>
                              <p:par>
                                <p:cTn id="458" presetID="9" presetClass="entr" presetSubtype="0" fill="hold" nodeType="clickEffect">
                                  <p:stCondLst>
                                    <p:cond delay="0"/>
                                  </p:stCondLst>
                                  <p:childTnLst>
                                    <p:set>
                                      <p:cBhvr>
                                        <p:cTn id="459" dur="1" fill="hold">
                                          <p:stCondLst>
                                            <p:cond delay="0"/>
                                          </p:stCondLst>
                                        </p:cTn>
                                        <p:tgtEl>
                                          <p:spTgt spid="83">
                                            <p:txEl>
                                              <p:pRg st="2" end="2"/>
                                            </p:txEl>
                                          </p:spTgt>
                                        </p:tgtEl>
                                        <p:attrNameLst>
                                          <p:attrName>style.visibility</p:attrName>
                                        </p:attrNameLst>
                                      </p:cBhvr>
                                      <p:to>
                                        <p:strVal val="visible"/>
                                      </p:to>
                                    </p:set>
                                    <p:animEffect transition="in" filter="dissolve">
                                      <p:cBhvr>
                                        <p:cTn id="460" dur="500"/>
                                        <p:tgtEl>
                                          <p:spTgt spid="83">
                                            <p:txEl>
                                              <p:pRg st="2" end="2"/>
                                            </p:txEl>
                                          </p:spTgt>
                                        </p:tgtEl>
                                      </p:cBhvr>
                                    </p:animEffect>
                                  </p:childTnLst>
                                </p:cTn>
                              </p:par>
                            </p:childTnLst>
                          </p:cTn>
                        </p:par>
                      </p:childTnLst>
                    </p:cTn>
                  </p:par>
                  <p:par>
                    <p:cTn id="461" fill="hold">
                      <p:stCondLst>
                        <p:cond delay="indefinite"/>
                      </p:stCondLst>
                      <p:childTnLst>
                        <p:par>
                          <p:cTn id="462" fill="hold">
                            <p:stCondLst>
                              <p:cond delay="0"/>
                            </p:stCondLst>
                            <p:childTnLst>
                              <p:par>
                                <p:cTn id="463" presetID="7" presetClass="emph" presetSubtype="2" fill="hold" nodeType="clickEffect">
                                  <p:stCondLst>
                                    <p:cond delay="0"/>
                                  </p:stCondLst>
                                  <p:childTnLst>
                                    <p:animClr clrSpc="rgb" dir="cw">
                                      <p:cBhvr>
                                        <p:cTn id="464" dur="2000" fill="hold"/>
                                        <p:tgtEl>
                                          <p:spTgt spid="17"/>
                                        </p:tgtEl>
                                        <p:attrNameLst>
                                          <p:attrName>stroke.color</p:attrName>
                                        </p:attrNameLst>
                                      </p:cBhvr>
                                      <p:to>
                                        <a:schemeClr val="accent2"/>
                                      </p:to>
                                    </p:animClr>
                                    <p:set>
                                      <p:cBhvr>
                                        <p:cTn id="465" dur="2000" fill="hold"/>
                                        <p:tgtEl>
                                          <p:spTgt spid="17"/>
                                        </p:tgtEl>
                                        <p:attrNameLst>
                                          <p:attrName>stroke.on</p:attrName>
                                        </p:attrNameLst>
                                      </p:cBhvr>
                                      <p:to>
                                        <p:strVal val="true"/>
                                      </p:to>
                                    </p:se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nodeType="clickEffect">
                                  <p:stCondLst>
                                    <p:cond delay="0"/>
                                  </p:stCondLst>
                                  <p:childTnLst>
                                    <p:set>
                                      <p:cBhvr>
                                        <p:cTn id="469" dur="1" fill="hold">
                                          <p:stCondLst>
                                            <p:cond delay="0"/>
                                          </p:stCondLst>
                                        </p:cTn>
                                        <p:tgtEl>
                                          <p:spTgt spid="78"/>
                                        </p:tgtEl>
                                        <p:attrNameLst>
                                          <p:attrName>style.visibility</p:attrName>
                                        </p:attrNameLst>
                                      </p:cBhvr>
                                      <p:to>
                                        <p:strVal val="visible"/>
                                      </p:to>
                                    </p:set>
                                    <p:animEffect transition="in" filter="dissolve">
                                      <p:cBhvr>
                                        <p:cTn id="470" dur="500"/>
                                        <p:tgtEl>
                                          <p:spTgt spid="78"/>
                                        </p:tgtEl>
                                      </p:cBhvr>
                                    </p:animEffect>
                                  </p:childTnLst>
                                </p:cTn>
                              </p:par>
                            </p:childTnLst>
                          </p:cTn>
                        </p:par>
                      </p:childTnLst>
                    </p:cTn>
                  </p:par>
                  <p:par>
                    <p:cTn id="471" fill="hold">
                      <p:stCondLst>
                        <p:cond delay="indefinite"/>
                      </p:stCondLst>
                      <p:childTnLst>
                        <p:par>
                          <p:cTn id="472" fill="hold">
                            <p:stCondLst>
                              <p:cond delay="0"/>
                            </p:stCondLst>
                            <p:childTnLst>
                              <p:par>
                                <p:cTn id="473" presetID="9" presetClass="entr" presetSubtype="0" fill="hold" nodeType="clickEffect">
                                  <p:stCondLst>
                                    <p:cond delay="0"/>
                                  </p:stCondLst>
                                  <p:childTnLst>
                                    <p:set>
                                      <p:cBhvr>
                                        <p:cTn id="474" dur="1" fill="hold">
                                          <p:stCondLst>
                                            <p:cond delay="0"/>
                                          </p:stCondLst>
                                        </p:cTn>
                                        <p:tgtEl>
                                          <p:spTgt spid="67">
                                            <p:txEl>
                                              <p:pRg st="6" end="6"/>
                                            </p:txEl>
                                          </p:spTgt>
                                        </p:tgtEl>
                                        <p:attrNameLst>
                                          <p:attrName>style.visibility</p:attrName>
                                        </p:attrNameLst>
                                      </p:cBhvr>
                                      <p:to>
                                        <p:strVal val="visible"/>
                                      </p:to>
                                    </p:set>
                                    <p:animEffect transition="in" filter="dissolve">
                                      <p:cBhvr>
                                        <p:cTn id="475" dur="500"/>
                                        <p:tgtEl>
                                          <p:spTgt spid="67">
                                            <p:txEl>
                                              <p:pRg st="6" end="6"/>
                                            </p:txEl>
                                          </p:spTgt>
                                        </p:tgtEl>
                                      </p:cBhvr>
                                    </p:animEffect>
                                  </p:childTnLst>
                                </p:cTn>
                              </p:par>
                            </p:childTnLst>
                          </p:cTn>
                        </p:par>
                      </p:childTnLst>
                    </p:cTn>
                  </p:par>
                  <p:par>
                    <p:cTn id="476" fill="hold">
                      <p:stCondLst>
                        <p:cond delay="indefinite"/>
                      </p:stCondLst>
                      <p:childTnLst>
                        <p:par>
                          <p:cTn id="477" fill="hold">
                            <p:stCondLst>
                              <p:cond delay="0"/>
                            </p:stCondLst>
                            <p:childTnLst>
                              <p:par>
                                <p:cTn id="478" presetID="9" presetClass="entr" presetSubtype="0" fill="hold" nodeType="clickEffect">
                                  <p:stCondLst>
                                    <p:cond delay="0"/>
                                  </p:stCondLst>
                                  <p:childTnLst>
                                    <p:set>
                                      <p:cBhvr>
                                        <p:cTn id="479" dur="1" fill="hold">
                                          <p:stCondLst>
                                            <p:cond delay="0"/>
                                          </p:stCondLst>
                                        </p:cTn>
                                        <p:tgtEl>
                                          <p:spTgt spid="81"/>
                                        </p:tgtEl>
                                        <p:attrNameLst>
                                          <p:attrName>style.visibility</p:attrName>
                                        </p:attrNameLst>
                                      </p:cBhvr>
                                      <p:to>
                                        <p:strVal val="visible"/>
                                      </p:to>
                                    </p:set>
                                    <p:animEffect transition="in" filter="dissolve">
                                      <p:cBhvr>
                                        <p:cTn id="480" dur="500"/>
                                        <p:tgtEl>
                                          <p:spTgt spid="81"/>
                                        </p:tgtEl>
                                      </p:cBhvr>
                                    </p:animEffect>
                                  </p:childTnLst>
                                </p:cTn>
                              </p:par>
                            </p:childTnLst>
                          </p:cTn>
                        </p:par>
                      </p:childTnLst>
                    </p:cTn>
                  </p:par>
                  <p:par>
                    <p:cTn id="481" fill="hold">
                      <p:stCondLst>
                        <p:cond delay="indefinite"/>
                      </p:stCondLst>
                      <p:childTnLst>
                        <p:par>
                          <p:cTn id="482" fill="hold">
                            <p:stCondLst>
                              <p:cond delay="0"/>
                            </p:stCondLst>
                            <p:childTnLst>
                              <p:par>
                                <p:cTn id="483" presetID="9" presetClass="entr" presetSubtype="0" fill="hold" nodeType="clickEffect">
                                  <p:stCondLst>
                                    <p:cond delay="0"/>
                                  </p:stCondLst>
                                  <p:childTnLst>
                                    <p:set>
                                      <p:cBhvr>
                                        <p:cTn id="484" dur="1" fill="hold">
                                          <p:stCondLst>
                                            <p:cond delay="0"/>
                                          </p:stCondLst>
                                        </p:cTn>
                                        <p:tgtEl>
                                          <p:spTgt spid="72">
                                            <p:txEl>
                                              <p:pRg st="6" end="6"/>
                                            </p:txEl>
                                          </p:spTgt>
                                        </p:tgtEl>
                                        <p:attrNameLst>
                                          <p:attrName>style.visibility</p:attrName>
                                        </p:attrNameLst>
                                      </p:cBhvr>
                                      <p:to>
                                        <p:strVal val="visible"/>
                                      </p:to>
                                    </p:set>
                                    <p:animEffect transition="in" filter="dissolve">
                                      <p:cBhvr>
                                        <p:cTn id="485" dur="500"/>
                                        <p:tgtEl>
                                          <p:spTgt spid="72">
                                            <p:txEl>
                                              <p:pRg st="6" end="6"/>
                                            </p:txEl>
                                          </p:spTgt>
                                        </p:tgtEl>
                                      </p:cBhvr>
                                    </p:animEffect>
                                  </p:childTnLst>
                                </p:cTn>
                              </p:par>
                            </p:childTnLst>
                          </p:cTn>
                        </p:par>
                      </p:childTnLst>
                    </p:cTn>
                  </p:par>
                  <p:par>
                    <p:cTn id="486" fill="hold">
                      <p:stCondLst>
                        <p:cond delay="indefinite"/>
                      </p:stCondLst>
                      <p:childTnLst>
                        <p:par>
                          <p:cTn id="487" fill="hold">
                            <p:stCondLst>
                              <p:cond delay="0"/>
                            </p:stCondLst>
                            <p:childTnLst>
                              <p:par>
                                <p:cTn id="488" presetID="9" presetClass="entr" presetSubtype="0" fill="hold" nodeType="clickEffect">
                                  <p:stCondLst>
                                    <p:cond delay="0"/>
                                  </p:stCondLst>
                                  <p:childTnLst>
                                    <p:set>
                                      <p:cBhvr>
                                        <p:cTn id="489" dur="1" fill="hold">
                                          <p:stCondLst>
                                            <p:cond delay="0"/>
                                          </p:stCondLst>
                                        </p:cTn>
                                        <p:tgtEl>
                                          <p:spTgt spid="106"/>
                                        </p:tgtEl>
                                        <p:attrNameLst>
                                          <p:attrName>style.visibility</p:attrName>
                                        </p:attrNameLst>
                                      </p:cBhvr>
                                      <p:to>
                                        <p:strVal val="visible"/>
                                      </p:to>
                                    </p:set>
                                    <p:animEffect transition="in" filter="dissolve">
                                      <p:cBhvr>
                                        <p:cTn id="490" dur="500"/>
                                        <p:tgtEl>
                                          <p:spTgt spid="106"/>
                                        </p:tgtEl>
                                      </p:cBhvr>
                                    </p:animEffect>
                                  </p:childTnLst>
                                </p:cTn>
                              </p:par>
                            </p:childTnLst>
                          </p:cTn>
                        </p:par>
                      </p:childTnLst>
                    </p:cTn>
                  </p:par>
                  <p:par>
                    <p:cTn id="491" fill="hold">
                      <p:stCondLst>
                        <p:cond delay="indefinite"/>
                      </p:stCondLst>
                      <p:childTnLst>
                        <p:par>
                          <p:cTn id="492" fill="hold">
                            <p:stCondLst>
                              <p:cond delay="0"/>
                            </p:stCondLst>
                            <p:childTnLst>
                              <p:par>
                                <p:cTn id="493" presetID="1" presetClass="emph" presetSubtype="2" fill="hold" nodeType="clickEffect">
                                  <p:stCondLst>
                                    <p:cond delay="0"/>
                                  </p:stCondLst>
                                  <p:childTnLst>
                                    <p:animClr clrSpc="rgb" dir="cw">
                                      <p:cBhvr>
                                        <p:cTn id="494" dur="2000" fill="hold"/>
                                        <p:tgtEl>
                                          <p:spTgt spid="22"/>
                                        </p:tgtEl>
                                        <p:attrNameLst>
                                          <p:attrName>fillcolor</p:attrName>
                                        </p:attrNameLst>
                                      </p:cBhvr>
                                      <p:to>
                                        <a:schemeClr val="accent2"/>
                                      </p:to>
                                    </p:animClr>
                                    <p:set>
                                      <p:cBhvr>
                                        <p:cTn id="495" dur="2000" fill="hold"/>
                                        <p:tgtEl>
                                          <p:spTgt spid="22"/>
                                        </p:tgtEl>
                                        <p:attrNameLst>
                                          <p:attrName>fill.type</p:attrName>
                                        </p:attrNameLst>
                                      </p:cBhvr>
                                      <p:to>
                                        <p:strVal val="solid"/>
                                      </p:to>
                                    </p:set>
                                    <p:set>
                                      <p:cBhvr>
                                        <p:cTn id="496" dur="2000" fill="hold"/>
                                        <p:tgtEl>
                                          <p:spTgt spid="22"/>
                                        </p:tgtEl>
                                        <p:attrNameLst>
                                          <p:attrName>fill.on</p:attrName>
                                        </p:attrNameLst>
                                      </p:cBhvr>
                                      <p:to>
                                        <p:strVal val="true"/>
                                      </p:to>
                                    </p:set>
                                  </p:childTnLst>
                                </p:cTn>
                              </p:par>
                            </p:childTnLst>
                          </p:cTn>
                        </p:par>
                      </p:childTnLst>
                    </p:cTn>
                  </p:par>
                  <p:par>
                    <p:cTn id="497" fill="hold">
                      <p:stCondLst>
                        <p:cond delay="indefinite"/>
                      </p:stCondLst>
                      <p:childTnLst>
                        <p:par>
                          <p:cTn id="498" fill="hold">
                            <p:stCondLst>
                              <p:cond delay="0"/>
                            </p:stCondLst>
                            <p:childTnLst>
                              <p:par>
                                <p:cTn id="499" presetID="7" presetClass="emph" presetSubtype="2" fill="hold" nodeType="clickEffect">
                                  <p:stCondLst>
                                    <p:cond delay="0"/>
                                  </p:stCondLst>
                                  <p:childTnLst>
                                    <p:animClr clrSpc="rgb" dir="cw">
                                      <p:cBhvr>
                                        <p:cTn id="500" dur="2000" fill="hold"/>
                                        <p:tgtEl>
                                          <p:spTgt spid="29"/>
                                        </p:tgtEl>
                                        <p:attrNameLst>
                                          <p:attrName>stroke.color</p:attrName>
                                        </p:attrNameLst>
                                      </p:cBhvr>
                                      <p:to>
                                        <a:schemeClr val="accent2"/>
                                      </p:to>
                                    </p:animClr>
                                    <p:set>
                                      <p:cBhvr>
                                        <p:cTn id="501" dur="2000" fill="hold"/>
                                        <p:tgtEl>
                                          <p:spTgt spid="29"/>
                                        </p:tgtEl>
                                        <p:attrNameLst>
                                          <p:attrName>stroke.on</p:attrName>
                                        </p:attrNameLst>
                                      </p:cBhvr>
                                      <p:to>
                                        <p:strVal val="true"/>
                                      </p:to>
                                    </p:set>
                                  </p:childTnLst>
                                </p:cTn>
                              </p:par>
                            </p:childTnLst>
                          </p:cTn>
                        </p:par>
                      </p:childTnLst>
                    </p:cTn>
                  </p:par>
                  <p:par>
                    <p:cTn id="502" fill="hold">
                      <p:stCondLst>
                        <p:cond delay="indefinite"/>
                      </p:stCondLst>
                      <p:childTnLst>
                        <p:par>
                          <p:cTn id="503" fill="hold">
                            <p:stCondLst>
                              <p:cond delay="0"/>
                            </p:stCondLst>
                            <p:childTnLst>
                              <p:par>
                                <p:cTn id="504" presetID="9" presetClass="entr" presetSubtype="0" fill="hold" nodeType="clickEffect">
                                  <p:stCondLst>
                                    <p:cond delay="0"/>
                                  </p:stCondLst>
                                  <p:childTnLst>
                                    <p:set>
                                      <p:cBhvr>
                                        <p:cTn id="505" dur="1" fill="hold">
                                          <p:stCondLst>
                                            <p:cond delay="0"/>
                                          </p:stCondLst>
                                        </p:cTn>
                                        <p:tgtEl>
                                          <p:spTgt spid="85"/>
                                        </p:tgtEl>
                                        <p:attrNameLst>
                                          <p:attrName>style.visibility</p:attrName>
                                        </p:attrNameLst>
                                      </p:cBhvr>
                                      <p:to>
                                        <p:strVal val="visible"/>
                                      </p:to>
                                    </p:set>
                                    <p:animEffect transition="in" filter="dissolve">
                                      <p:cBhvr>
                                        <p:cTn id="506" dur="500"/>
                                        <p:tgtEl>
                                          <p:spTgt spid="85"/>
                                        </p:tgtEl>
                                      </p:cBhvr>
                                    </p:animEffect>
                                  </p:childTnLst>
                                </p:cTn>
                              </p:par>
                            </p:childTnLst>
                          </p:cTn>
                        </p:par>
                      </p:childTnLst>
                    </p:cTn>
                  </p:par>
                  <p:par>
                    <p:cTn id="507" fill="hold">
                      <p:stCondLst>
                        <p:cond delay="indefinite"/>
                      </p:stCondLst>
                      <p:childTnLst>
                        <p:par>
                          <p:cTn id="508" fill="hold">
                            <p:stCondLst>
                              <p:cond delay="0"/>
                            </p:stCondLst>
                            <p:childTnLst>
                              <p:par>
                                <p:cTn id="509" presetID="9" presetClass="entr" presetSubtype="0" fill="hold" nodeType="clickEffect">
                                  <p:stCondLst>
                                    <p:cond delay="0"/>
                                  </p:stCondLst>
                                  <p:childTnLst>
                                    <p:set>
                                      <p:cBhvr>
                                        <p:cTn id="510" dur="1" fill="hold">
                                          <p:stCondLst>
                                            <p:cond delay="0"/>
                                          </p:stCondLst>
                                        </p:cTn>
                                        <p:tgtEl>
                                          <p:spTgt spid="67">
                                            <p:txEl>
                                              <p:pRg st="3" end="3"/>
                                            </p:txEl>
                                          </p:spTgt>
                                        </p:tgtEl>
                                        <p:attrNameLst>
                                          <p:attrName>style.visibility</p:attrName>
                                        </p:attrNameLst>
                                      </p:cBhvr>
                                      <p:to>
                                        <p:strVal val="visible"/>
                                      </p:to>
                                    </p:set>
                                    <p:animEffect transition="in" filter="dissolve">
                                      <p:cBhvr>
                                        <p:cTn id="511" dur="500"/>
                                        <p:tgtEl>
                                          <p:spTgt spid="67">
                                            <p:txEl>
                                              <p:pRg st="3" end="3"/>
                                            </p:txEl>
                                          </p:spTgt>
                                        </p:tgtEl>
                                      </p:cBhvr>
                                    </p:animEffect>
                                  </p:childTnLst>
                                </p:cTn>
                              </p:par>
                            </p:childTnLst>
                          </p:cTn>
                        </p:par>
                      </p:childTnLst>
                    </p:cTn>
                  </p:par>
                  <p:par>
                    <p:cTn id="512" fill="hold">
                      <p:stCondLst>
                        <p:cond delay="indefinite"/>
                      </p:stCondLst>
                      <p:childTnLst>
                        <p:par>
                          <p:cTn id="513" fill="hold">
                            <p:stCondLst>
                              <p:cond delay="0"/>
                            </p:stCondLst>
                            <p:childTnLst>
                              <p:par>
                                <p:cTn id="514" presetID="9" presetClass="entr" presetSubtype="0" fill="hold" nodeType="clickEffect">
                                  <p:stCondLst>
                                    <p:cond delay="0"/>
                                  </p:stCondLst>
                                  <p:childTnLst>
                                    <p:set>
                                      <p:cBhvr>
                                        <p:cTn id="515" dur="1" fill="hold">
                                          <p:stCondLst>
                                            <p:cond delay="0"/>
                                          </p:stCondLst>
                                        </p:cTn>
                                        <p:tgtEl>
                                          <p:spTgt spid="87"/>
                                        </p:tgtEl>
                                        <p:attrNameLst>
                                          <p:attrName>style.visibility</p:attrName>
                                        </p:attrNameLst>
                                      </p:cBhvr>
                                      <p:to>
                                        <p:strVal val="visible"/>
                                      </p:to>
                                    </p:set>
                                    <p:animEffect transition="in" filter="dissolve">
                                      <p:cBhvr>
                                        <p:cTn id="516" dur="500"/>
                                        <p:tgtEl>
                                          <p:spTgt spid="87"/>
                                        </p:tgtEl>
                                      </p:cBhvr>
                                    </p:animEffect>
                                  </p:childTnLst>
                                </p:cTn>
                              </p:par>
                            </p:childTnLst>
                          </p:cTn>
                        </p:par>
                      </p:childTnLst>
                    </p:cTn>
                  </p:par>
                  <p:par>
                    <p:cTn id="517" fill="hold">
                      <p:stCondLst>
                        <p:cond delay="indefinite"/>
                      </p:stCondLst>
                      <p:childTnLst>
                        <p:par>
                          <p:cTn id="518" fill="hold">
                            <p:stCondLst>
                              <p:cond delay="0"/>
                            </p:stCondLst>
                            <p:childTnLst>
                              <p:par>
                                <p:cTn id="519" presetID="9" presetClass="entr" presetSubtype="0" fill="hold" nodeType="clickEffect">
                                  <p:stCondLst>
                                    <p:cond delay="0"/>
                                  </p:stCondLst>
                                  <p:childTnLst>
                                    <p:set>
                                      <p:cBhvr>
                                        <p:cTn id="520" dur="1" fill="hold">
                                          <p:stCondLst>
                                            <p:cond delay="0"/>
                                          </p:stCondLst>
                                        </p:cTn>
                                        <p:tgtEl>
                                          <p:spTgt spid="72">
                                            <p:txEl>
                                              <p:pRg st="3" end="3"/>
                                            </p:txEl>
                                          </p:spTgt>
                                        </p:tgtEl>
                                        <p:attrNameLst>
                                          <p:attrName>style.visibility</p:attrName>
                                        </p:attrNameLst>
                                      </p:cBhvr>
                                      <p:to>
                                        <p:strVal val="visible"/>
                                      </p:to>
                                    </p:set>
                                    <p:animEffect transition="in" filter="dissolve">
                                      <p:cBhvr>
                                        <p:cTn id="521" dur="500"/>
                                        <p:tgtEl>
                                          <p:spTgt spid="72">
                                            <p:txEl>
                                              <p:pRg st="3" end="3"/>
                                            </p:txEl>
                                          </p:spTgt>
                                        </p:tgtEl>
                                      </p:cBhvr>
                                    </p:animEffect>
                                  </p:childTnLst>
                                </p:cTn>
                              </p:par>
                            </p:childTnLst>
                          </p:cTn>
                        </p:par>
                      </p:childTnLst>
                    </p:cTn>
                  </p:par>
                  <p:par>
                    <p:cTn id="522" fill="hold">
                      <p:stCondLst>
                        <p:cond delay="indefinite"/>
                      </p:stCondLst>
                      <p:childTnLst>
                        <p:par>
                          <p:cTn id="523" fill="hold">
                            <p:stCondLst>
                              <p:cond delay="0"/>
                            </p:stCondLst>
                            <p:childTnLst>
                              <p:par>
                                <p:cTn id="524" presetID="7" presetClass="emph" presetSubtype="2" fill="hold" nodeType="clickEffect">
                                  <p:stCondLst>
                                    <p:cond delay="0"/>
                                  </p:stCondLst>
                                  <p:childTnLst>
                                    <p:animClr clrSpc="rgb" dir="cw">
                                      <p:cBhvr>
                                        <p:cTn id="525" dur="2000" fill="hold"/>
                                        <p:tgtEl>
                                          <p:spTgt spid="30"/>
                                        </p:tgtEl>
                                        <p:attrNameLst>
                                          <p:attrName>stroke.color</p:attrName>
                                        </p:attrNameLst>
                                      </p:cBhvr>
                                      <p:to>
                                        <a:schemeClr val="accent2"/>
                                      </p:to>
                                    </p:animClr>
                                    <p:set>
                                      <p:cBhvr>
                                        <p:cTn id="526" dur="2000" fill="hold"/>
                                        <p:tgtEl>
                                          <p:spTgt spid="30"/>
                                        </p:tgtEl>
                                        <p:attrNameLst>
                                          <p:attrName>stroke.on</p:attrName>
                                        </p:attrNameLst>
                                      </p:cBhvr>
                                      <p:to>
                                        <p:strVal val="true"/>
                                      </p:to>
                                    </p:se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nodeType="clickEffect">
                                  <p:stCondLst>
                                    <p:cond delay="0"/>
                                  </p:stCondLst>
                                  <p:childTnLst>
                                    <p:set>
                                      <p:cBhvr>
                                        <p:cTn id="530" dur="1" fill="hold">
                                          <p:stCondLst>
                                            <p:cond delay="0"/>
                                          </p:stCondLst>
                                        </p:cTn>
                                        <p:tgtEl>
                                          <p:spTgt spid="84"/>
                                        </p:tgtEl>
                                        <p:attrNameLst>
                                          <p:attrName>style.visibility</p:attrName>
                                        </p:attrNameLst>
                                      </p:cBhvr>
                                      <p:to>
                                        <p:strVal val="visible"/>
                                      </p:to>
                                    </p:set>
                                    <p:animEffect transition="in" filter="dissolve">
                                      <p:cBhvr>
                                        <p:cTn id="531" dur="500"/>
                                        <p:tgtEl>
                                          <p:spTgt spid="84"/>
                                        </p:tgtEl>
                                      </p:cBhvr>
                                    </p:animEffect>
                                  </p:childTnLst>
                                </p:cTn>
                              </p:par>
                            </p:childTnLst>
                          </p:cTn>
                        </p:par>
                      </p:childTnLst>
                    </p:cTn>
                  </p:par>
                  <p:par>
                    <p:cTn id="532" fill="hold">
                      <p:stCondLst>
                        <p:cond delay="indefinite"/>
                      </p:stCondLst>
                      <p:childTnLst>
                        <p:par>
                          <p:cTn id="533" fill="hold">
                            <p:stCondLst>
                              <p:cond delay="0"/>
                            </p:stCondLst>
                            <p:childTnLst>
                              <p:par>
                                <p:cTn id="534" presetID="9" presetClass="entr" presetSubtype="0" fill="hold" nodeType="clickEffect">
                                  <p:stCondLst>
                                    <p:cond delay="0"/>
                                  </p:stCondLst>
                                  <p:childTnLst>
                                    <p:set>
                                      <p:cBhvr>
                                        <p:cTn id="535" dur="1" fill="hold">
                                          <p:stCondLst>
                                            <p:cond delay="0"/>
                                          </p:stCondLst>
                                        </p:cTn>
                                        <p:tgtEl>
                                          <p:spTgt spid="80">
                                            <p:txEl>
                                              <p:pRg st="6" end="6"/>
                                            </p:txEl>
                                          </p:spTgt>
                                        </p:tgtEl>
                                        <p:attrNameLst>
                                          <p:attrName>style.visibility</p:attrName>
                                        </p:attrNameLst>
                                      </p:cBhvr>
                                      <p:to>
                                        <p:strVal val="visible"/>
                                      </p:to>
                                    </p:set>
                                    <p:animEffect transition="in" filter="dissolve">
                                      <p:cBhvr>
                                        <p:cTn id="536" dur="500"/>
                                        <p:tgtEl>
                                          <p:spTgt spid="80">
                                            <p:txEl>
                                              <p:pRg st="6" end="6"/>
                                            </p:txEl>
                                          </p:spTgt>
                                        </p:tgtEl>
                                      </p:cBhvr>
                                    </p:animEffect>
                                  </p:childTnLst>
                                </p:cTn>
                              </p:par>
                            </p:childTnLst>
                          </p:cTn>
                        </p:par>
                      </p:childTnLst>
                    </p:cTn>
                  </p:par>
                  <p:par>
                    <p:cTn id="537" fill="hold">
                      <p:stCondLst>
                        <p:cond delay="indefinite"/>
                      </p:stCondLst>
                      <p:childTnLst>
                        <p:par>
                          <p:cTn id="538" fill="hold">
                            <p:stCondLst>
                              <p:cond delay="0"/>
                            </p:stCondLst>
                            <p:childTnLst>
                              <p:par>
                                <p:cTn id="539" presetID="9" presetClass="entr" presetSubtype="0" fill="hold" nodeType="clickEffect">
                                  <p:stCondLst>
                                    <p:cond delay="0"/>
                                  </p:stCondLst>
                                  <p:childTnLst>
                                    <p:set>
                                      <p:cBhvr>
                                        <p:cTn id="540" dur="1" fill="hold">
                                          <p:stCondLst>
                                            <p:cond delay="0"/>
                                          </p:stCondLst>
                                        </p:cTn>
                                        <p:tgtEl>
                                          <p:spTgt spid="86"/>
                                        </p:tgtEl>
                                        <p:attrNameLst>
                                          <p:attrName>style.visibility</p:attrName>
                                        </p:attrNameLst>
                                      </p:cBhvr>
                                      <p:to>
                                        <p:strVal val="visible"/>
                                      </p:to>
                                    </p:set>
                                    <p:animEffect transition="in" filter="dissolve">
                                      <p:cBhvr>
                                        <p:cTn id="541" dur="500"/>
                                        <p:tgtEl>
                                          <p:spTgt spid="86"/>
                                        </p:tgtEl>
                                      </p:cBhvr>
                                    </p:animEffect>
                                  </p:childTnLst>
                                </p:cTn>
                              </p:par>
                            </p:childTnLst>
                          </p:cTn>
                        </p:par>
                      </p:childTnLst>
                    </p:cTn>
                  </p:par>
                  <p:par>
                    <p:cTn id="542" fill="hold">
                      <p:stCondLst>
                        <p:cond delay="indefinite"/>
                      </p:stCondLst>
                      <p:childTnLst>
                        <p:par>
                          <p:cTn id="543" fill="hold">
                            <p:stCondLst>
                              <p:cond delay="0"/>
                            </p:stCondLst>
                            <p:childTnLst>
                              <p:par>
                                <p:cTn id="544" presetID="9" presetClass="entr" presetSubtype="0" fill="hold" nodeType="clickEffect">
                                  <p:stCondLst>
                                    <p:cond delay="0"/>
                                  </p:stCondLst>
                                  <p:childTnLst>
                                    <p:set>
                                      <p:cBhvr>
                                        <p:cTn id="545" dur="1" fill="hold">
                                          <p:stCondLst>
                                            <p:cond delay="0"/>
                                          </p:stCondLst>
                                        </p:cTn>
                                        <p:tgtEl>
                                          <p:spTgt spid="83">
                                            <p:txEl>
                                              <p:pRg st="6" end="6"/>
                                            </p:txEl>
                                          </p:spTgt>
                                        </p:tgtEl>
                                        <p:attrNameLst>
                                          <p:attrName>style.visibility</p:attrName>
                                        </p:attrNameLst>
                                      </p:cBhvr>
                                      <p:to>
                                        <p:strVal val="visible"/>
                                      </p:to>
                                    </p:set>
                                    <p:animEffect transition="in" filter="dissolve">
                                      <p:cBhvr>
                                        <p:cTn id="546" dur="500"/>
                                        <p:tgtEl>
                                          <p:spTgt spid="83">
                                            <p:txEl>
                                              <p:pRg st="6" end="6"/>
                                            </p:txEl>
                                          </p:spTgt>
                                        </p:tgtEl>
                                      </p:cBhvr>
                                    </p:animEffect>
                                  </p:childTnLst>
                                </p:cTn>
                              </p:par>
                            </p:childTnLst>
                          </p:cTn>
                        </p:par>
                      </p:childTnLst>
                    </p:cTn>
                  </p:par>
                  <p:par>
                    <p:cTn id="547" fill="hold">
                      <p:stCondLst>
                        <p:cond delay="indefinite"/>
                      </p:stCondLst>
                      <p:childTnLst>
                        <p:par>
                          <p:cTn id="548" fill="hold">
                            <p:stCondLst>
                              <p:cond delay="0"/>
                            </p:stCondLst>
                            <p:childTnLst>
                              <p:par>
                                <p:cTn id="549" presetID="9" presetClass="entr" presetSubtype="0" fill="hold" nodeType="clickEffect">
                                  <p:stCondLst>
                                    <p:cond delay="0"/>
                                  </p:stCondLst>
                                  <p:childTnLst>
                                    <p:set>
                                      <p:cBhvr>
                                        <p:cTn id="550" dur="1" fill="hold">
                                          <p:stCondLst>
                                            <p:cond delay="0"/>
                                          </p:stCondLst>
                                        </p:cTn>
                                        <p:tgtEl>
                                          <p:spTgt spid="105"/>
                                        </p:tgtEl>
                                        <p:attrNameLst>
                                          <p:attrName>style.visibility</p:attrName>
                                        </p:attrNameLst>
                                      </p:cBhvr>
                                      <p:to>
                                        <p:strVal val="visible"/>
                                      </p:to>
                                    </p:set>
                                    <p:animEffect transition="in" filter="dissolve">
                                      <p:cBhvr>
                                        <p:cTn id="551" dur="500"/>
                                        <p:tgtEl>
                                          <p:spTgt spid="105"/>
                                        </p:tgtEl>
                                      </p:cBhvr>
                                    </p:animEffect>
                                  </p:childTnLst>
                                </p:cTn>
                              </p:par>
                            </p:childTnLst>
                          </p:cTn>
                        </p:par>
                      </p:childTnLst>
                    </p:cTn>
                  </p:par>
                  <p:par>
                    <p:cTn id="552" fill="hold">
                      <p:stCondLst>
                        <p:cond delay="indefinite"/>
                      </p:stCondLst>
                      <p:childTnLst>
                        <p:par>
                          <p:cTn id="553" fill="hold">
                            <p:stCondLst>
                              <p:cond delay="0"/>
                            </p:stCondLst>
                            <p:childTnLst>
                              <p:par>
                                <p:cTn id="554" presetID="1" presetClass="emph" presetSubtype="2" fill="hold" nodeType="clickEffect">
                                  <p:stCondLst>
                                    <p:cond delay="0"/>
                                  </p:stCondLst>
                                  <p:childTnLst>
                                    <p:animClr clrSpc="rgb" dir="cw">
                                      <p:cBhvr>
                                        <p:cTn id="555" dur="2000" fill="hold"/>
                                        <p:tgtEl>
                                          <p:spTgt spid="23"/>
                                        </p:tgtEl>
                                        <p:attrNameLst>
                                          <p:attrName>fillcolor</p:attrName>
                                        </p:attrNameLst>
                                      </p:cBhvr>
                                      <p:to>
                                        <a:schemeClr val="accent2"/>
                                      </p:to>
                                    </p:animClr>
                                    <p:set>
                                      <p:cBhvr>
                                        <p:cTn id="556" dur="2000" fill="hold"/>
                                        <p:tgtEl>
                                          <p:spTgt spid="23"/>
                                        </p:tgtEl>
                                        <p:attrNameLst>
                                          <p:attrName>fill.type</p:attrName>
                                        </p:attrNameLst>
                                      </p:cBhvr>
                                      <p:to>
                                        <p:strVal val="solid"/>
                                      </p:to>
                                    </p:set>
                                    <p:set>
                                      <p:cBhvr>
                                        <p:cTn id="557" dur="2000" fill="hold"/>
                                        <p:tgtEl>
                                          <p:spTgt spid="23"/>
                                        </p:tgtEl>
                                        <p:attrNameLst>
                                          <p:attrName>fill.on</p:attrName>
                                        </p:attrNameLst>
                                      </p:cBhvr>
                                      <p:to>
                                        <p:strVal val="true"/>
                                      </p:to>
                                    </p:set>
                                  </p:childTnLst>
                                </p:cTn>
                              </p:par>
                            </p:childTnLst>
                          </p:cTn>
                        </p:par>
                      </p:childTnLst>
                    </p:cTn>
                  </p:par>
                  <p:par>
                    <p:cTn id="558" fill="hold">
                      <p:stCondLst>
                        <p:cond delay="indefinite"/>
                      </p:stCondLst>
                      <p:childTnLst>
                        <p:par>
                          <p:cTn id="559" fill="hold">
                            <p:stCondLst>
                              <p:cond delay="0"/>
                            </p:stCondLst>
                            <p:childTnLst>
                              <p:par>
                                <p:cTn id="560" presetID="7" presetClass="emph" presetSubtype="2" fill="hold" nodeType="clickEffect">
                                  <p:stCondLst>
                                    <p:cond delay="0"/>
                                  </p:stCondLst>
                                  <p:childTnLst>
                                    <p:animClr clrSpc="rgb" dir="cw">
                                      <p:cBhvr>
                                        <p:cTn id="561" dur="2000" fill="hold"/>
                                        <p:tgtEl>
                                          <p:spTgt spid="9"/>
                                        </p:tgtEl>
                                        <p:attrNameLst>
                                          <p:attrName>stroke.color</p:attrName>
                                        </p:attrNameLst>
                                      </p:cBhvr>
                                      <p:to>
                                        <a:schemeClr val="accent2"/>
                                      </p:to>
                                    </p:animClr>
                                    <p:set>
                                      <p:cBhvr>
                                        <p:cTn id="562" dur="2000" fill="hold"/>
                                        <p:tgtEl>
                                          <p:spTgt spid="9"/>
                                        </p:tgtEl>
                                        <p:attrNameLst>
                                          <p:attrName>stroke.on</p:attrName>
                                        </p:attrNameLst>
                                      </p:cBhvr>
                                      <p:to>
                                        <p:strVal val="true"/>
                                      </p:to>
                                    </p:set>
                                  </p:childTnLst>
                                </p:cTn>
                              </p:par>
                            </p:childTnLst>
                          </p:cTn>
                        </p:par>
                      </p:childTnLst>
                    </p:cTn>
                  </p:par>
                  <p:par>
                    <p:cTn id="563" fill="hold">
                      <p:stCondLst>
                        <p:cond delay="indefinite"/>
                      </p:stCondLst>
                      <p:childTnLst>
                        <p:par>
                          <p:cTn id="564" fill="hold">
                            <p:stCondLst>
                              <p:cond delay="0"/>
                            </p:stCondLst>
                            <p:childTnLst>
                              <p:par>
                                <p:cTn id="565" presetID="9" presetClass="entr" presetSubtype="0" fill="hold" nodeType="clickEffect">
                                  <p:stCondLst>
                                    <p:cond delay="0"/>
                                  </p:stCondLst>
                                  <p:childTnLst>
                                    <p:set>
                                      <p:cBhvr>
                                        <p:cTn id="566" dur="1" fill="hold">
                                          <p:stCondLst>
                                            <p:cond delay="0"/>
                                          </p:stCondLst>
                                        </p:cTn>
                                        <p:tgtEl>
                                          <p:spTgt spid="103"/>
                                        </p:tgtEl>
                                        <p:attrNameLst>
                                          <p:attrName>style.visibility</p:attrName>
                                        </p:attrNameLst>
                                      </p:cBhvr>
                                      <p:to>
                                        <p:strVal val="visible"/>
                                      </p:to>
                                    </p:set>
                                    <p:animEffect transition="in" filter="dissolve">
                                      <p:cBhvr>
                                        <p:cTn id="567" dur="500"/>
                                        <p:tgtEl>
                                          <p:spTgt spid="103"/>
                                        </p:tgtEl>
                                      </p:cBhvr>
                                    </p:animEffect>
                                  </p:childTnLst>
                                </p:cTn>
                              </p:par>
                            </p:childTnLst>
                          </p:cTn>
                        </p:par>
                      </p:childTnLst>
                    </p:cTn>
                  </p:par>
                  <p:par>
                    <p:cTn id="568" fill="hold">
                      <p:stCondLst>
                        <p:cond delay="indefinite"/>
                      </p:stCondLst>
                      <p:childTnLst>
                        <p:par>
                          <p:cTn id="569" fill="hold">
                            <p:stCondLst>
                              <p:cond delay="0"/>
                            </p:stCondLst>
                            <p:childTnLst>
                              <p:par>
                                <p:cTn id="570" presetID="1" presetClass="emph" presetSubtype="2" fill="hold" nodeType="clickEffect">
                                  <p:stCondLst>
                                    <p:cond delay="0"/>
                                  </p:stCondLst>
                                  <p:childTnLst>
                                    <p:animClr clrSpc="rgb" dir="cw">
                                      <p:cBhvr>
                                        <p:cTn id="571" dur="2000" fill="hold"/>
                                        <p:tgtEl>
                                          <p:spTgt spid="26"/>
                                        </p:tgtEl>
                                        <p:attrNameLst>
                                          <p:attrName>fillcolor</p:attrName>
                                        </p:attrNameLst>
                                      </p:cBhvr>
                                      <p:to>
                                        <a:schemeClr val="accent2"/>
                                      </p:to>
                                    </p:animClr>
                                    <p:set>
                                      <p:cBhvr>
                                        <p:cTn id="572" dur="2000" fill="hold"/>
                                        <p:tgtEl>
                                          <p:spTgt spid="26"/>
                                        </p:tgtEl>
                                        <p:attrNameLst>
                                          <p:attrName>fill.type</p:attrName>
                                        </p:attrNameLst>
                                      </p:cBhvr>
                                      <p:to>
                                        <p:strVal val="solid"/>
                                      </p:to>
                                    </p:set>
                                    <p:set>
                                      <p:cBhvr>
                                        <p:cTn id="573" dur="2000" fill="hold"/>
                                        <p:tgtEl>
                                          <p:spTgt spid="26"/>
                                        </p:tgtEl>
                                        <p:attrNameLst>
                                          <p:attrName>fill.on</p:attrName>
                                        </p:attrNameLst>
                                      </p:cBhvr>
                                      <p:to>
                                        <p:strVal val="true"/>
                                      </p:to>
                                    </p:set>
                                  </p:childTnLst>
                                </p:cTn>
                              </p:par>
                            </p:childTnLst>
                          </p:cTn>
                        </p:par>
                      </p:childTnLst>
                    </p:cTn>
                  </p:par>
                  <p:par>
                    <p:cTn id="574" fill="hold">
                      <p:stCondLst>
                        <p:cond delay="indefinite"/>
                      </p:stCondLst>
                      <p:childTnLst>
                        <p:par>
                          <p:cTn id="575" fill="hold">
                            <p:stCondLst>
                              <p:cond delay="0"/>
                            </p:stCondLst>
                            <p:childTnLst>
                              <p:par>
                                <p:cTn id="576" presetID="7" presetClass="emph" presetSubtype="2" fill="hold" nodeType="clickEffect">
                                  <p:stCondLst>
                                    <p:cond delay="0"/>
                                  </p:stCondLst>
                                  <p:childTnLst>
                                    <p:animClr clrSpc="rgb" dir="cw">
                                      <p:cBhvr>
                                        <p:cTn id="577" dur="2000" fill="hold"/>
                                        <p:tgtEl>
                                          <p:spTgt spid="21"/>
                                        </p:tgtEl>
                                        <p:attrNameLst>
                                          <p:attrName>stroke.color</p:attrName>
                                        </p:attrNameLst>
                                      </p:cBhvr>
                                      <p:to>
                                        <a:schemeClr val="tx1"/>
                                      </p:to>
                                    </p:animClr>
                                    <p:set>
                                      <p:cBhvr>
                                        <p:cTn id="578" dur="2000" fill="hold"/>
                                        <p:tgtEl>
                                          <p:spTgt spid="21"/>
                                        </p:tgtEl>
                                        <p:attrNameLst>
                                          <p:attrName>stroke.on</p:attrName>
                                        </p:attrNameLst>
                                      </p:cBhvr>
                                      <p:to>
                                        <p:strVal val="true"/>
                                      </p:to>
                                    </p:set>
                                  </p:childTnLst>
                                </p:cTn>
                              </p:par>
                              <p:par>
                                <p:cTn id="579" presetID="7" presetClass="emph" presetSubtype="2" fill="hold" nodeType="withEffect">
                                  <p:stCondLst>
                                    <p:cond delay="0"/>
                                  </p:stCondLst>
                                  <p:childTnLst>
                                    <p:animClr clrSpc="rgb" dir="cw">
                                      <p:cBhvr>
                                        <p:cTn id="580" dur="2000" fill="hold"/>
                                        <p:tgtEl>
                                          <p:spTgt spid="19"/>
                                        </p:tgtEl>
                                        <p:attrNameLst>
                                          <p:attrName>stroke.color</p:attrName>
                                        </p:attrNameLst>
                                      </p:cBhvr>
                                      <p:to>
                                        <a:schemeClr val="tx1"/>
                                      </p:to>
                                    </p:animClr>
                                    <p:set>
                                      <p:cBhvr>
                                        <p:cTn id="581" dur="2000" fill="hold"/>
                                        <p:tgtEl>
                                          <p:spTgt spid="19"/>
                                        </p:tgtEl>
                                        <p:attrNameLst>
                                          <p:attrName>stroke.on</p:attrName>
                                        </p:attrNameLst>
                                      </p:cBhvr>
                                      <p:to>
                                        <p:strVal val="true"/>
                                      </p:to>
                                    </p:set>
                                  </p:childTnLst>
                                </p:cTn>
                              </p:par>
                              <p:par>
                                <p:cTn id="582" presetID="7" presetClass="emph" presetSubtype="2" fill="hold" nodeType="withEffect">
                                  <p:stCondLst>
                                    <p:cond delay="0"/>
                                  </p:stCondLst>
                                  <p:childTnLst>
                                    <p:animClr clrSpc="rgb" dir="cw">
                                      <p:cBhvr>
                                        <p:cTn id="583" dur="2000" fill="hold"/>
                                        <p:tgtEl>
                                          <p:spTgt spid="12"/>
                                        </p:tgtEl>
                                        <p:attrNameLst>
                                          <p:attrName>stroke.color</p:attrName>
                                        </p:attrNameLst>
                                      </p:cBhvr>
                                      <p:to>
                                        <a:schemeClr val="tx1"/>
                                      </p:to>
                                    </p:animClr>
                                    <p:set>
                                      <p:cBhvr>
                                        <p:cTn id="584" dur="2000" fill="hold"/>
                                        <p:tgtEl>
                                          <p:spTgt spid="12"/>
                                        </p:tgtEl>
                                        <p:attrNameLst>
                                          <p:attrName>stroke.on</p:attrName>
                                        </p:attrNameLst>
                                      </p:cBhvr>
                                      <p:to>
                                        <p:strVal val="true"/>
                                      </p:to>
                                    </p:set>
                                  </p:childTnLst>
                                </p:cTn>
                              </p:par>
                              <p:par>
                                <p:cTn id="585" presetID="7" presetClass="emph" presetSubtype="2" fill="hold" nodeType="withEffect">
                                  <p:stCondLst>
                                    <p:cond delay="0"/>
                                  </p:stCondLst>
                                  <p:childTnLst>
                                    <p:animClr clrSpc="rgb" dir="cw">
                                      <p:cBhvr>
                                        <p:cTn id="586" dur="2000" fill="hold"/>
                                        <p:tgtEl>
                                          <p:spTgt spid="18"/>
                                        </p:tgtEl>
                                        <p:attrNameLst>
                                          <p:attrName>stroke.color</p:attrName>
                                        </p:attrNameLst>
                                      </p:cBhvr>
                                      <p:to>
                                        <a:schemeClr val="tx1"/>
                                      </p:to>
                                    </p:animClr>
                                    <p:set>
                                      <p:cBhvr>
                                        <p:cTn id="587" dur="2000" fill="hold"/>
                                        <p:tgtEl>
                                          <p:spTgt spid="18"/>
                                        </p:tgtEl>
                                        <p:attrNameLst>
                                          <p:attrName>stroke.on</p:attrName>
                                        </p:attrNameLst>
                                      </p:cBhvr>
                                      <p:to>
                                        <p:strVal val="true"/>
                                      </p:to>
                                    </p:set>
                                  </p:childTnLst>
                                </p:cTn>
                              </p:par>
                              <p:par>
                                <p:cTn id="588" presetID="7" presetClass="emph" presetSubtype="2" fill="hold" nodeType="withEffect">
                                  <p:stCondLst>
                                    <p:cond delay="0"/>
                                  </p:stCondLst>
                                  <p:childTnLst>
                                    <p:animClr clrSpc="rgb" dir="cw">
                                      <p:cBhvr>
                                        <p:cTn id="589" dur="2000" fill="hold"/>
                                        <p:tgtEl>
                                          <p:spTgt spid="10"/>
                                        </p:tgtEl>
                                        <p:attrNameLst>
                                          <p:attrName>stroke.color</p:attrName>
                                        </p:attrNameLst>
                                      </p:cBhvr>
                                      <p:to>
                                        <a:schemeClr val="tx1"/>
                                      </p:to>
                                    </p:animClr>
                                    <p:set>
                                      <p:cBhvr>
                                        <p:cTn id="590" dur="2000" fill="hold"/>
                                        <p:tgtEl>
                                          <p:spTgt spid="10"/>
                                        </p:tgtEl>
                                        <p:attrNameLst>
                                          <p:attrName>stroke.on</p:attrName>
                                        </p:attrNameLst>
                                      </p:cBhvr>
                                      <p:to>
                                        <p:strVal val="true"/>
                                      </p:to>
                                    </p:set>
                                  </p:childTnLst>
                                </p:cTn>
                              </p:par>
                              <p:par>
                                <p:cTn id="591" presetID="7" presetClass="emph" presetSubtype="2" fill="hold" nodeType="withEffect">
                                  <p:stCondLst>
                                    <p:cond delay="0"/>
                                  </p:stCondLst>
                                  <p:childTnLst>
                                    <p:animClr clrSpc="rgb" dir="cw">
                                      <p:cBhvr>
                                        <p:cTn id="592" dur="2000" fill="hold"/>
                                        <p:tgtEl>
                                          <p:spTgt spid="29"/>
                                        </p:tgtEl>
                                        <p:attrNameLst>
                                          <p:attrName>stroke.color</p:attrName>
                                        </p:attrNameLst>
                                      </p:cBhvr>
                                      <p:to>
                                        <a:schemeClr val="tx1"/>
                                      </p:to>
                                    </p:animClr>
                                    <p:set>
                                      <p:cBhvr>
                                        <p:cTn id="593" dur="2000" fill="hold"/>
                                        <p:tgtEl>
                                          <p:spTgt spid="29"/>
                                        </p:tgtEl>
                                        <p:attrNameLst>
                                          <p:attrName>stroke.on</p:attrName>
                                        </p:attrNameLst>
                                      </p:cBhvr>
                                      <p:to>
                                        <p:strVal val="true"/>
                                      </p:to>
                                    </p:set>
                                  </p:childTnLst>
                                </p:cTn>
                              </p:par>
                              <p:par>
                                <p:cTn id="594" presetID="7" presetClass="emph" presetSubtype="2" fill="hold" nodeType="withEffect">
                                  <p:stCondLst>
                                    <p:cond delay="0"/>
                                  </p:stCondLst>
                                  <p:childTnLst>
                                    <p:animClr clrSpc="rgb" dir="cw">
                                      <p:cBhvr>
                                        <p:cTn id="595" dur="2000" fill="hold"/>
                                        <p:tgtEl>
                                          <p:spTgt spid="30"/>
                                        </p:tgtEl>
                                        <p:attrNameLst>
                                          <p:attrName>stroke.color</p:attrName>
                                        </p:attrNameLst>
                                      </p:cBhvr>
                                      <p:to>
                                        <a:schemeClr val="tx1"/>
                                      </p:to>
                                    </p:animClr>
                                    <p:set>
                                      <p:cBhvr>
                                        <p:cTn id="596" dur="2000" fill="hold"/>
                                        <p:tgtEl>
                                          <p:spTgt spid="30"/>
                                        </p:tgtEl>
                                        <p:attrNameLst>
                                          <p:attrName>stroke.on</p:attrName>
                                        </p:attrNameLst>
                                      </p:cBhvr>
                                      <p:to>
                                        <p:strVal val="true"/>
                                      </p:to>
                                    </p:set>
                                  </p:childTnLst>
                                </p:cTn>
                              </p:par>
                              <p:par>
                                <p:cTn id="597" presetID="7" presetClass="emph" presetSubtype="2" fill="hold" nodeType="withEffect">
                                  <p:stCondLst>
                                    <p:cond delay="0"/>
                                  </p:stCondLst>
                                  <p:childTnLst>
                                    <p:animClr clrSpc="rgb" dir="cw">
                                      <p:cBhvr>
                                        <p:cTn id="598" dur="2000" fill="hold"/>
                                        <p:tgtEl>
                                          <p:spTgt spid="20"/>
                                        </p:tgtEl>
                                        <p:attrNameLst>
                                          <p:attrName>stroke.color</p:attrName>
                                        </p:attrNameLst>
                                      </p:cBhvr>
                                      <p:to>
                                        <a:srgbClr val="9C9C9C"/>
                                      </p:to>
                                    </p:animClr>
                                    <p:set>
                                      <p:cBhvr>
                                        <p:cTn id="599" dur="2000" fill="hold"/>
                                        <p:tgtEl>
                                          <p:spTgt spid="20"/>
                                        </p:tgtEl>
                                        <p:attrNameLst>
                                          <p:attrName>stroke.on</p:attrName>
                                        </p:attrNameLst>
                                      </p:cBhvr>
                                      <p:to>
                                        <p:strVal val="true"/>
                                      </p:to>
                                    </p:set>
                                  </p:childTnLst>
                                </p:cTn>
                              </p:par>
                              <p:par>
                                <p:cTn id="600" presetID="7" presetClass="emph" presetSubtype="2" fill="hold" nodeType="withEffect">
                                  <p:stCondLst>
                                    <p:cond delay="0"/>
                                  </p:stCondLst>
                                  <p:childTnLst>
                                    <p:animClr clrSpc="rgb" dir="cw">
                                      <p:cBhvr>
                                        <p:cTn id="601" dur="2000" fill="hold"/>
                                        <p:tgtEl>
                                          <p:spTgt spid="8"/>
                                        </p:tgtEl>
                                        <p:attrNameLst>
                                          <p:attrName>stroke.color</p:attrName>
                                        </p:attrNameLst>
                                      </p:cBhvr>
                                      <p:to>
                                        <a:srgbClr val="9C9C9C"/>
                                      </p:to>
                                    </p:animClr>
                                    <p:set>
                                      <p:cBhvr>
                                        <p:cTn id="602" dur="2000" fill="hold"/>
                                        <p:tgtEl>
                                          <p:spTgt spid="8"/>
                                        </p:tgtEl>
                                        <p:attrNameLst>
                                          <p:attrName>stroke.on</p:attrName>
                                        </p:attrNameLst>
                                      </p:cBhvr>
                                      <p:to>
                                        <p:strVal val="true"/>
                                      </p:to>
                                    </p:set>
                                  </p:childTnLst>
                                </p:cTn>
                              </p:par>
                              <p:par>
                                <p:cTn id="603" presetID="7" presetClass="emph" presetSubtype="2" fill="hold" nodeType="withEffect">
                                  <p:stCondLst>
                                    <p:cond delay="0"/>
                                  </p:stCondLst>
                                  <p:childTnLst>
                                    <p:animClr clrSpc="rgb" dir="cw">
                                      <p:cBhvr>
                                        <p:cTn id="604" dur="2000" fill="hold"/>
                                        <p:tgtEl>
                                          <p:spTgt spid="11"/>
                                        </p:tgtEl>
                                        <p:attrNameLst>
                                          <p:attrName>stroke.color</p:attrName>
                                        </p:attrNameLst>
                                      </p:cBhvr>
                                      <p:to>
                                        <a:srgbClr val="9C9C9C"/>
                                      </p:to>
                                    </p:animClr>
                                    <p:set>
                                      <p:cBhvr>
                                        <p:cTn id="605" dur="2000" fill="hold"/>
                                        <p:tgtEl>
                                          <p:spTgt spid="11"/>
                                        </p:tgtEl>
                                        <p:attrNameLst>
                                          <p:attrName>stroke.on</p:attrName>
                                        </p:attrNameLst>
                                      </p:cBhvr>
                                      <p:to>
                                        <p:strVal val="true"/>
                                      </p:to>
                                    </p:set>
                                  </p:childTnLst>
                                </p:cTn>
                              </p:par>
                              <p:par>
                                <p:cTn id="606" presetID="7" presetClass="emph" presetSubtype="2" fill="hold" nodeType="withEffect">
                                  <p:stCondLst>
                                    <p:cond delay="0"/>
                                  </p:stCondLst>
                                  <p:childTnLst>
                                    <p:animClr clrSpc="rgb" dir="cw">
                                      <p:cBhvr>
                                        <p:cTn id="607" dur="2000" fill="hold"/>
                                        <p:tgtEl>
                                          <p:spTgt spid="9"/>
                                        </p:tgtEl>
                                        <p:attrNameLst>
                                          <p:attrName>stroke.color</p:attrName>
                                        </p:attrNameLst>
                                      </p:cBhvr>
                                      <p:to>
                                        <a:srgbClr val="9C9C9C"/>
                                      </p:to>
                                    </p:animClr>
                                    <p:set>
                                      <p:cBhvr>
                                        <p:cTn id="608" dur="2000" fill="hold"/>
                                        <p:tgtEl>
                                          <p:spTgt spid="9"/>
                                        </p:tgtEl>
                                        <p:attrNameLst>
                                          <p:attrName>stroke.on</p:attrName>
                                        </p:attrNameLst>
                                      </p:cBhvr>
                                      <p:to>
                                        <p:strVal val="true"/>
                                      </p:to>
                                    </p:set>
                                  </p:childTnLst>
                                </p:cTn>
                              </p:par>
                              <p:par>
                                <p:cTn id="609" presetID="7" presetClass="emph" presetSubtype="2" fill="hold" nodeType="withEffect">
                                  <p:stCondLst>
                                    <p:cond delay="0"/>
                                  </p:stCondLst>
                                  <p:childTnLst>
                                    <p:animClr clrSpc="rgb" dir="cw">
                                      <p:cBhvr>
                                        <p:cTn id="610" dur="2000" fill="hold"/>
                                        <p:tgtEl>
                                          <p:spTgt spid="16"/>
                                        </p:tgtEl>
                                        <p:attrNameLst>
                                          <p:attrName>stroke.color</p:attrName>
                                        </p:attrNameLst>
                                      </p:cBhvr>
                                      <p:to>
                                        <a:srgbClr val="9C9C9C"/>
                                      </p:to>
                                    </p:animClr>
                                    <p:set>
                                      <p:cBhvr>
                                        <p:cTn id="611" dur="2000" fill="hold"/>
                                        <p:tgtEl>
                                          <p:spTgt spid="16"/>
                                        </p:tgtEl>
                                        <p:attrNameLst>
                                          <p:attrName>stroke.on</p:attrName>
                                        </p:attrNameLst>
                                      </p:cBhvr>
                                      <p:to>
                                        <p:strVal val="true"/>
                                      </p:to>
                                    </p:set>
                                  </p:childTnLst>
                                </p:cTn>
                              </p:par>
                              <p:par>
                                <p:cTn id="612" presetID="7" presetClass="emph" presetSubtype="2" fill="hold" nodeType="withEffect">
                                  <p:stCondLst>
                                    <p:cond delay="0"/>
                                  </p:stCondLst>
                                  <p:childTnLst>
                                    <p:animClr clrSpc="rgb" dir="cw">
                                      <p:cBhvr>
                                        <p:cTn id="613" dur="2000" fill="hold"/>
                                        <p:tgtEl>
                                          <p:spTgt spid="17"/>
                                        </p:tgtEl>
                                        <p:attrNameLst>
                                          <p:attrName>stroke.color</p:attrName>
                                        </p:attrNameLst>
                                      </p:cBhvr>
                                      <p:to>
                                        <a:srgbClr val="9C9C9C"/>
                                      </p:to>
                                    </p:animClr>
                                    <p:set>
                                      <p:cBhvr>
                                        <p:cTn id="614" dur="2000" fill="hold"/>
                                        <p:tgtEl>
                                          <p:spTgt spid="17"/>
                                        </p:tgtEl>
                                        <p:attrNameLst>
                                          <p:attrName>stroke.on</p:attrName>
                                        </p:attrNameLst>
                                      </p:cBhvr>
                                      <p:to>
                                        <p:strVal val="true"/>
                                      </p:to>
                                    </p:set>
                                  </p:childTnLst>
                                </p:cTn>
                              </p:par>
                              <p:par>
                                <p:cTn id="615" presetID="7" presetClass="emph" presetSubtype="2" fill="hold" nodeType="withEffect">
                                  <p:stCondLst>
                                    <p:cond delay="0"/>
                                  </p:stCondLst>
                                  <p:childTnLst>
                                    <p:animClr clrSpc="rgb" dir="cw">
                                      <p:cBhvr>
                                        <p:cTn id="616" dur="2000" fill="hold"/>
                                        <p:tgtEl>
                                          <p:spTgt spid="14"/>
                                        </p:tgtEl>
                                        <p:attrNameLst>
                                          <p:attrName>stroke.color</p:attrName>
                                        </p:attrNameLst>
                                      </p:cBhvr>
                                      <p:to>
                                        <a:srgbClr val="9C9C9C"/>
                                      </p:to>
                                    </p:animClr>
                                    <p:set>
                                      <p:cBhvr>
                                        <p:cTn id="617" dur="2000" fill="hold"/>
                                        <p:tgtEl>
                                          <p:spTgt spid="14"/>
                                        </p:tgtEl>
                                        <p:attrNameLst>
                                          <p:attrName>stroke.on</p:attrName>
                                        </p:attrNameLst>
                                      </p:cBhvr>
                                      <p:to>
                                        <p:strVal val="true"/>
                                      </p:to>
                                    </p:set>
                                  </p:childTnLst>
                                </p:cTn>
                              </p:par>
                              <p:par>
                                <p:cTn id="618" presetID="7" presetClass="emph" presetSubtype="2" fill="hold" nodeType="withEffect">
                                  <p:stCondLst>
                                    <p:cond delay="0"/>
                                  </p:stCondLst>
                                  <p:childTnLst>
                                    <p:animClr clrSpc="rgb" dir="cw">
                                      <p:cBhvr>
                                        <p:cTn id="619" dur="2000" fill="hold"/>
                                        <p:tgtEl>
                                          <p:spTgt spid="15"/>
                                        </p:tgtEl>
                                        <p:attrNameLst>
                                          <p:attrName>stroke.color</p:attrName>
                                        </p:attrNameLst>
                                      </p:cBhvr>
                                      <p:to>
                                        <a:srgbClr val="9C9C9C"/>
                                      </p:to>
                                    </p:animClr>
                                    <p:set>
                                      <p:cBhvr>
                                        <p:cTn id="620" dur="2000" fill="hold"/>
                                        <p:tgtEl>
                                          <p:spTgt spid="15"/>
                                        </p:tgtEl>
                                        <p:attrNameLst>
                                          <p:attrName>stroke.on</p:attrName>
                                        </p:attrNameLst>
                                      </p:cBhvr>
                                      <p:to>
                                        <p:strVal val="true"/>
                                      </p:to>
                                    </p:set>
                                  </p:childTnLst>
                                </p:cTn>
                              </p:par>
                              <p:par>
                                <p:cTn id="621" presetID="7" presetClass="emph" presetSubtype="2" fill="hold" nodeType="withEffect">
                                  <p:stCondLst>
                                    <p:cond delay="0"/>
                                  </p:stCondLst>
                                  <p:childTnLst>
                                    <p:animClr clrSpc="rgb" dir="cw">
                                      <p:cBhvr>
                                        <p:cTn id="622" dur="2000" fill="hold"/>
                                        <p:tgtEl>
                                          <p:spTgt spid="13"/>
                                        </p:tgtEl>
                                        <p:attrNameLst>
                                          <p:attrName>stroke.color</p:attrName>
                                        </p:attrNameLst>
                                      </p:cBhvr>
                                      <p:to>
                                        <a:srgbClr val="9C9C9C"/>
                                      </p:to>
                                    </p:animClr>
                                    <p:set>
                                      <p:cBhvr>
                                        <p:cTn id="623" dur="2000" fill="hold"/>
                                        <p:tgtEl>
                                          <p:spTgt spid="13"/>
                                        </p:tgtEl>
                                        <p:attrNameLst>
                                          <p:attrName>stroke.on</p:attrName>
                                        </p:attrNameLst>
                                      </p:cBhvr>
                                      <p:to>
                                        <p:strVal val="true"/>
                                      </p:to>
                                    </p:set>
                                  </p:childTnLst>
                                </p:cTn>
                              </p:par>
                            </p:childTnLst>
                          </p:cTn>
                        </p:par>
                      </p:childTnLst>
                    </p:cTn>
                  </p:par>
                  <p:par>
                    <p:cTn id="624" fill="hold">
                      <p:stCondLst>
                        <p:cond delay="indefinite"/>
                      </p:stCondLst>
                      <p:childTnLst>
                        <p:par>
                          <p:cTn id="625" fill="hold">
                            <p:stCondLst>
                              <p:cond delay="0"/>
                            </p:stCondLst>
                            <p:childTnLst>
                              <p:par>
                                <p:cTn id="626" presetID="1" presetClass="entr" presetSubtype="0" fill="hold" nodeType="clickEffect">
                                  <p:stCondLst>
                                    <p:cond delay="0"/>
                                  </p:stCondLst>
                                  <p:childTnLst>
                                    <p:set>
                                      <p:cBhvr>
                                        <p:cTn id="627"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2" grpId="0" animBg="1"/>
      <p:bldP spid="23"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p:bldP spid="50" grpId="0"/>
      <p:bldP spid="51" grpId="0"/>
      <p:bldP spid="52" grpId="0"/>
      <p:bldP spid="54" grpId="0"/>
      <p:bldP spid="8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58037-337A-A42C-486D-428810D3B8B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5264A7-FFC5-5817-BB3F-BE1D556706D1}"/>
              </a:ext>
            </a:extLst>
          </p:cNvPr>
          <p:cNvSpPr>
            <a:spLocks noGrp="1"/>
          </p:cNvSpPr>
          <p:nvPr>
            <p:ph idx="1"/>
          </p:nvPr>
        </p:nvSpPr>
        <p:spPr>
          <a:xfrm>
            <a:off x="129251" y="1417638"/>
            <a:ext cx="8116216" cy="530649"/>
          </a:xfrm>
        </p:spPr>
        <p:txBody>
          <a:bodyPr>
            <a:normAutofit/>
          </a:bodyPr>
          <a:lstStyle/>
          <a:p>
            <a:r>
              <a:rPr lang="en-GB" dirty="0"/>
              <a:t>Consider this DAG and a topological order ABCDE</a:t>
            </a:r>
            <a:endParaRPr lang="en-SE" dirty="0"/>
          </a:p>
        </p:txBody>
      </p:sp>
      <p:sp>
        <p:nvSpPr>
          <p:cNvPr id="74" name="Title 1">
            <a:extLst>
              <a:ext uri="{FF2B5EF4-FFF2-40B4-BE49-F238E27FC236}">
                <a16:creationId xmlns:a16="http://schemas.microsoft.com/office/drawing/2014/main" id="{9532A599-2993-5B42-8C77-4772585ADE19}"/>
              </a:ext>
            </a:extLst>
          </p:cNvPr>
          <p:cNvSpPr>
            <a:spLocks noGrp="1"/>
          </p:cNvSpPr>
          <p:nvPr>
            <p:ph type="title"/>
          </p:nvPr>
        </p:nvSpPr>
        <p:spPr>
          <a:xfrm>
            <a:off x="609600" y="274638"/>
            <a:ext cx="10972800" cy="1143000"/>
          </a:xfrm>
        </p:spPr>
        <p:txBody>
          <a:bodyPr/>
          <a:lstStyle/>
          <a:p>
            <a:r>
              <a:rPr lang="en-US" altLang="zh-CN" sz="4300" dirty="0">
                <a:solidFill>
                  <a:srgbClr val="0C0C0C"/>
                </a:solidFill>
                <a:latin typeface="Quattrocento Sans"/>
                <a:sym typeface="Quattrocento Sans"/>
              </a:rPr>
              <a:t>Topological Sort </a:t>
            </a:r>
            <a:r>
              <a:rPr lang="en-GB" altLang="zh-CN" sz="4300" dirty="0">
                <a:solidFill>
                  <a:srgbClr val="0C0C0C"/>
                </a:solidFill>
                <a:latin typeface="Quattrocento Sans"/>
                <a:sym typeface="Quattrocento Sans"/>
              </a:rPr>
              <a:t>Example III</a:t>
            </a:r>
            <a:endParaRPr lang="en-SE" sz="4300" dirty="0">
              <a:solidFill>
                <a:srgbClr val="0C0C0C"/>
              </a:solidFill>
              <a:latin typeface="Quattrocento Sans"/>
              <a:sym typeface="Quattrocento Sans"/>
            </a:endParaRPr>
          </a:p>
        </p:txBody>
      </p:sp>
      <p:grpSp>
        <p:nvGrpSpPr>
          <p:cNvPr id="76" name="Group 75">
            <a:extLst>
              <a:ext uri="{FF2B5EF4-FFF2-40B4-BE49-F238E27FC236}">
                <a16:creationId xmlns:a16="http://schemas.microsoft.com/office/drawing/2014/main" id="{7FB4CE10-9B58-9DF4-A4B3-C64E52B73EF3}"/>
              </a:ext>
            </a:extLst>
          </p:cNvPr>
          <p:cNvGrpSpPr/>
          <p:nvPr/>
        </p:nvGrpSpPr>
        <p:grpSpPr>
          <a:xfrm>
            <a:off x="8716485" y="1744394"/>
            <a:ext cx="3092700" cy="3321857"/>
            <a:chOff x="8841391" y="1894638"/>
            <a:chExt cx="3092700" cy="3321857"/>
          </a:xfrm>
        </p:grpSpPr>
        <p:graphicFrame>
          <p:nvGraphicFramePr>
            <p:cNvPr id="89" name="Google Shape;519;p34">
              <a:extLst>
                <a:ext uri="{FF2B5EF4-FFF2-40B4-BE49-F238E27FC236}">
                  <a16:creationId xmlns:a16="http://schemas.microsoft.com/office/drawing/2014/main" id="{115B324E-BE77-5900-E4AF-F3C8A2C8DBA8}"/>
                </a:ext>
              </a:extLst>
            </p:cNvPr>
            <p:cNvGraphicFramePr/>
            <p:nvPr>
              <p:extLst>
                <p:ext uri="{D42A27DB-BD31-4B8C-83A1-F6EECF244321}">
                  <p14:modId xmlns:p14="http://schemas.microsoft.com/office/powerpoint/2010/main" val="1396936941"/>
                </p:ext>
              </p:extLst>
            </p:nvPr>
          </p:nvGraphicFramePr>
          <p:xfrm>
            <a:off x="8841391" y="2976235"/>
            <a:ext cx="3092700" cy="22402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strike="noStrike" dirty="0">
                            <a:solidFill>
                              <a:schemeClr val="lt1"/>
                            </a:solidFill>
                            <a:latin typeface="Quattrocento Sans"/>
                            <a:ea typeface="Quattrocento Sans"/>
                            <a:cs typeface="Quattrocento Sans"/>
                            <a:sym typeface="Quattrocento Sans"/>
                          </a:rPr>
                          <a:t>SD</a:t>
                        </a:r>
                        <a:endParaRPr sz="1900" strike="noStrike"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strike="noStrike" dirty="0">
                            <a:solidFill>
                              <a:schemeClr val="lt1"/>
                            </a:solidFill>
                            <a:latin typeface="Quattrocento Sans"/>
                            <a:ea typeface="Quattrocento Sans"/>
                            <a:cs typeface="Quattrocento Sans"/>
                            <a:sym typeface="Quattrocento Sans"/>
                          </a:rPr>
                          <a:t>PN</a:t>
                        </a:r>
                        <a:endParaRPr sz="1900" strike="noStrike"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algn="ctr"/>
                        <a:r>
                          <a:rPr lang="en-US" altLang="zh-CN" dirty="0">
                            <a:solidFill>
                              <a:schemeClr val="tx1"/>
                            </a:solidFill>
                            <a:latin typeface="Quattrocento Sans" panose="020B0502050000020003" pitchFamily="34" charset="0"/>
                          </a:rPr>
                          <a:t>A</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algn="ctr"/>
                        <a:r>
                          <a:rPr lang="en-US" dirty="0">
                            <a:solidFill>
                              <a:schemeClr val="tx1"/>
                            </a:solidFill>
                            <a:latin typeface="Quattrocento Sans" panose="020B0502050000020003" pitchFamily="34" charset="0"/>
                          </a:rPr>
                          <a:t>0</a:t>
                        </a:r>
                        <a:endParaRPr lang="en-SE" dirty="0">
                          <a:solidFill>
                            <a:schemeClr val="tx1"/>
                          </a:solidFill>
                          <a:latin typeface="Quattrocento Sans" panose="020B0502050000020003" pitchFamily="34" charset="0"/>
                        </a:endParaRP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algn="ct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algn="ctr"/>
                        <a:r>
                          <a:rPr lang="en-US" dirty="0">
                            <a:solidFill>
                              <a:schemeClr val="tx1"/>
                            </a:solidFill>
                            <a:latin typeface="Quattrocento Sans" panose="020B0502050000020003" pitchFamily="34" charset="0"/>
                          </a:rPr>
                          <a:t>B</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algn="ctr"/>
                        <a:r>
                          <a:rPr lang="en-GB" dirty="0">
                            <a:solidFill>
                              <a:schemeClr val="tx1"/>
                            </a:solidFill>
                            <a:latin typeface="Quattrocento Sans" panose="020B0502050000020003" pitchFamily="34" charset="0"/>
                          </a:rPr>
                          <a:t>10</a:t>
                        </a:r>
                        <a:endParaRPr lang="en-SE" dirty="0">
                          <a:solidFill>
                            <a:schemeClr val="tx1"/>
                          </a:solidFill>
                          <a:latin typeface="Quattrocento Sans" panose="020B0502050000020003" pitchFamily="34" charset="0"/>
                        </a:endParaRP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algn="ctr"/>
                        <a:r>
                          <a:rPr lang="en-GB" dirty="0">
                            <a:solidFill>
                              <a:schemeClr val="tx1"/>
                            </a:solidFill>
                            <a:latin typeface="Quattrocento Sans" panose="020B0502050000020003" pitchFamily="34" charset="0"/>
                          </a:rPr>
                          <a:t>A</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algn="ctr"/>
                        <a:r>
                          <a:rPr lang="en-US" dirty="0">
                            <a:solidFill>
                              <a:schemeClr val="tx1"/>
                            </a:solidFill>
                            <a:latin typeface="Quattrocento Sans" panose="020B0502050000020003" pitchFamily="34" charset="0"/>
                          </a:rPr>
                          <a:t>C</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algn="ctr"/>
                        <a:r>
                          <a:rPr lang="en-GB" dirty="0">
                            <a:solidFill>
                              <a:schemeClr val="tx1"/>
                            </a:solidFill>
                            <a:latin typeface="Quattrocento Sans" panose="020B0502050000020003" pitchFamily="34" charset="0"/>
                          </a:rPr>
                          <a:t>1</a:t>
                        </a:r>
                        <a:endParaRPr lang="en-SE" dirty="0">
                          <a:solidFill>
                            <a:schemeClr val="tx1"/>
                          </a:solidFill>
                          <a:latin typeface="Quattrocento Sans" panose="020B0502050000020003" pitchFamily="34" charset="0"/>
                        </a:endParaRP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algn="ctr"/>
                        <a:r>
                          <a:rPr lang="en-GB" dirty="0">
                            <a:solidFill>
                              <a:schemeClr val="tx1"/>
                            </a:solidFill>
                            <a:latin typeface="Quattrocento Sans" panose="020B0502050000020003" pitchFamily="34" charset="0"/>
                          </a:rPr>
                          <a:t>A</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algn="ctr"/>
                        <a:r>
                          <a:rPr lang="en-US" dirty="0">
                            <a:solidFill>
                              <a:schemeClr val="tx1"/>
                            </a:solidFill>
                            <a:latin typeface="Quattrocento Sans" panose="020B0502050000020003" pitchFamily="34" charset="0"/>
                          </a:rPr>
                          <a:t>D</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algn="ctr"/>
                        <a:r>
                          <a:rPr lang="en-GB" dirty="0">
                            <a:solidFill>
                              <a:schemeClr val="tx1"/>
                            </a:solidFill>
                            <a:latin typeface="Quattrocento Sans" panose="020B0502050000020003" pitchFamily="34" charset="0"/>
                          </a:rPr>
                          <a:t>-10</a:t>
                        </a:r>
                        <a:endParaRPr lang="en-SE" dirty="0">
                          <a:solidFill>
                            <a:schemeClr val="tx1"/>
                          </a:solidFill>
                          <a:latin typeface="Quattrocento Sans" panose="020B0502050000020003" pitchFamily="34" charset="0"/>
                        </a:endParaRP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algn="ctr"/>
                        <a:r>
                          <a:rPr lang="en-GB" dirty="0">
                            <a:solidFill>
                              <a:schemeClr val="tx1"/>
                            </a:solidFill>
                            <a:latin typeface="Quattrocento Sans" panose="020B0502050000020003" pitchFamily="34" charset="0"/>
                          </a:rPr>
                          <a:t>B</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algn="ctr"/>
                        <a:r>
                          <a:rPr lang="en-US" altLang="zh-CN" dirty="0">
                            <a:solidFill>
                              <a:schemeClr val="tx1"/>
                            </a:solidFill>
                            <a:latin typeface="Quattrocento Sans" panose="020B0502050000020003" pitchFamily="34" charset="0"/>
                          </a:rPr>
                          <a:t>E</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Quattrocento Sans" panose="020B0502050000020003" pitchFamily="34" charset="0"/>
                          </a:rPr>
                          <a:t>-9</a:t>
                        </a:r>
                        <a:endParaRPr lang="en-SE" dirty="0">
                          <a:solidFill>
                            <a:schemeClr val="tx1"/>
                          </a:solidFill>
                          <a:latin typeface="Quattrocento Sans" panose="020B0502050000020003" pitchFamily="34" charset="0"/>
                        </a:endParaRP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algn="ctr"/>
                        <a:r>
                          <a:rPr lang="en-US" dirty="0">
                            <a:solidFill>
                              <a:schemeClr val="tx1"/>
                            </a:solidFill>
                            <a:latin typeface="Quattrocento Sans" panose="020B0502050000020003" pitchFamily="34" charset="0"/>
                          </a:rPr>
                          <a:t>D</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90" name="Google Shape;1032;p42">
              <a:extLst>
                <a:ext uri="{FF2B5EF4-FFF2-40B4-BE49-F238E27FC236}">
                  <a16:creationId xmlns:a16="http://schemas.microsoft.com/office/drawing/2014/main" id="{FA7A0A39-89B5-EB0C-CCEA-58D943F1EFE5}"/>
                </a:ext>
              </a:extLst>
            </p:cNvPr>
            <p:cNvSpPr txBox="1"/>
            <p:nvPr/>
          </p:nvSpPr>
          <p:spPr>
            <a:xfrm>
              <a:off x="8841391" y="1894638"/>
              <a:ext cx="3070361"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0, 1, 4, 7, 5, 2, 3, 6</a:t>
              </a:r>
              <a:endParaRPr dirty="0">
                <a:latin typeface="Quattrocento Sans"/>
                <a:ea typeface="Quattrocento Sans"/>
                <a:cs typeface="Quattrocento Sans"/>
                <a:sym typeface="Quattrocento Sans"/>
              </a:endParaRPr>
            </a:p>
          </p:txBody>
        </p:sp>
      </p:grpSp>
      <p:grpSp>
        <p:nvGrpSpPr>
          <p:cNvPr id="2" name="Group 4">
            <a:extLst>
              <a:ext uri="{FF2B5EF4-FFF2-40B4-BE49-F238E27FC236}">
                <a16:creationId xmlns:a16="http://schemas.microsoft.com/office/drawing/2014/main" id="{797436DD-EF54-0D28-D9AB-7CCCB9EED6A2}"/>
              </a:ext>
            </a:extLst>
          </p:cNvPr>
          <p:cNvGrpSpPr>
            <a:grpSpLocks/>
          </p:cNvGrpSpPr>
          <p:nvPr/>
        </p:nvGrpSpPr>
        <p:grpSpPr bwMode="auto">
          <a:xfrm>
            <a:off x="1849537" y="3871478"/>
            <a:ext cx="533400" cy="533400"/>
            <a:chOff x="1824" y="2736"/>
            <a:chExt cx="336" cy="336"/>
          </a:xfrm>
        </p:grpSpPr>
        <p:sp>
          <p:nvSpPr>
            <p:cNvPr id="4" name="Oval 5">
              <a:extLst>
                <a:ext uri="{FF2B5EF4-FFF2-40B4-BE49-F238E27FC236}">
                  <a16:creationId xmlns:a16="http://schemas.microsoft.com/office/drawing/2014/main" id="{2D260D8D-0566-D281-A32E-1CC02DFC96D0}"/>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defRPr/>
              </a:pPr>
              <a:endParaRPr lang="en-SE" sz="1800">
                <a:latin typeface="Arial" panose="020B0604020202020204" pitchFamily="34" charset="0"/>
              </a:endParaRPr>
            </a:p>
          </p:txBody>
        </p:sp>
        <p:sp>
          <p:nvSpPr>
            <p:cNvPr id="5" name="Text Box 6">
              <a:extLst>
                <a:ext uri="{FF2B5EF4-FFF2-40B4-BE49-F238E27FC236}">
                  <a16:creationId xmlns:a16="http://schemas.microsoft.com/office/drawing/2014/main" id="{0FCA89F1-1C1F-44E5-024C-D8F26430ACF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defRPr/>
              </a:pPr>
              <a:r>
                <a:rPr lang="en-US" altLang="en-SE" sz="2400">
                  <a:latin typeface="Arial" panose="020B0604020202020204" pitchFamily="34" charset="0"/>
                </a:rPr>
                <a:t>A</a:t>
              </a:r>
            </a:p>
          </p:txBody>
        </p:sp>
      </p:grpSp>
      <p:grpSp>
        <p:nvGrpSpPr>
          <p:cNvPr id="6" name="Group 7">
            <a:extLst>
              <a:ext uri="{FF2B5EF4-FFF2-40B4-BE49-F238E27FC236}">
                <a16:creationId xmlns:a16="http://schemas.microsoft.com/office/drawing/2014/main" id="{0BE6737C-22F5-516F-72F2-B5608109FAC8}"/>
              </a:ext>
            </a:extLst>
          </p:cNvPr>
          <p:cNvGrpSpPr>
            <a:grpSpLocks/>
          </p:cNvGrpSpPr>
          <p:nvPr/>
        </p:nvGrpSpPr>
        <p:grpSpPr bwMode="auto">
          <a:xfrm>
            <a:off x="2992537" y="2957078"/>
            <a:ext cx="533400" cy="533400"/>
            <a:chOff x="1824" y="2736"/>
            <a:chExt cx="336" cy="336"/>
          </a:xfrm>
        </p:grpSpPr>
        <p:sp>
          <p:nvSpPr>
            <p:cNvPr id="91" name="Oval 8">
              <a:extLst>
                <a:ext uri="{FF2B5EF4-FFF2-40B4-BE49-F238E27FC236}">
                  <a16:creationId xmlns:a16="http://schemas.microsoft.com/office/drawing/2014/main" id="{4C3743B6-BB5A-F5D8-55D5-2161EC136CF0}"/>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defRPr/>
              </a:pPr>
              <a:endParaRPr lang="en-SE" sz="1800">
                <a:latin typeface="Arial" panose="020B0604020202020204" pitchFamily="34" charset="0"/>
              </a:endParaRPr>
            </a:p>
          </p:txBody>
        </p:sp>
        <p:sp>
          <p:nvSpPr>
            <p:cNvPr id="92" name="Text Box 9">
              <a:extLst>
                <a:ext uri="{FF2B5EF4-FFF2-40B4-BE49-F238E27FC236}">
                  <a16:creationId xmlns:a16="http://schemas.microsoft.com/office/drawing/2014/main" id="{07C156AF-EFD4-1106-9F00-A715EFC4BF4C}"/>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defRPr/>
              </a:pPr>
              <a:r>
                <a:rPr lang="en-US" altLang="en-SE" sz="2400">
                  <a:latin typeface="Arial" panose="020B0604020202020204" pitchFamily="34" charset="0"/>
                </a:rPr>
                <a:t>B</a:t>
              </a:r>
            </a:p>
          </p:txBody>
        </p:sp>
      </p:grpSp>
      <p:grpSp>
        <p:nvGrpSpPr>
          <p:cNvPr id="93" name="Group 10">
            <a:extLst>
              <a:ext uri="{FF2B5EF4-FFF2-40B4-BE49-F238E27FC236}">
                <a16:creationId xmlns:a16="http://schemas.microsoft.com/office/drawing/2014/main" id="{34A8C030-1CD8-9360-7049-E265332CE561}"/>
              </a:ext>
            </a:extLst>
          </p:cNvPr>
          <p:cNvGrpSpPr>
            <a:grpSpLocks/>
          </p:cNvGrpSpPr>
          <p:nvPr/>
        </p:nvGrpSpPr>
        <p:grpSpPr bwMode="auto">
          <a:xfrm>
            <a:off x="2992537" y="4633478"/>
            <a:ext cx="533400" cy="533400"/>
            <a:chOff x="1824" y="2736"/>
            <a:chExt cx="336" cy="336"/>
          </a:xfrm>
        </p:grpSpPr>
        <p:sp>
          <p:nvSpPr>
            <p:cNvPr id="94" name="Oval 11">
              <a:extLst>
                <a:ext uri="{FF2B5EF4-FFF2-40B4-BE49-F238E27FC236}">
                  <a16:creationId xmlns:a16="http://schemas.microsoft.com/office/drawing/2014/main" id="{F8D8C87B-7BEF-D9AA-2015-2C4031F6969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defRPr/>
              </a:pPr>
              <a:endParaRPr lang="en-SE" sz="1800">
                <a:latin typeface="Arial" panose="020B0604020202020204" pitchFamily="34" charset="0"/>
              </a:endParaRPr>
            </a:p>
          </p:txBody>
        </p:sp>
        <p:sp>
          <p:nvSpPr>
            <p:cNvPr id="95" name="Text Box 12">
              <a:extLst>
                <a:ext uri="{FF2B5EF4-FFF2-40B4-BE49-F238E27FC236}">
                  <a16:creationId xmlns:a16="http://schemas.microsoft.com/office/drawing/2014/main" id="{6AC3E98A-1408-3898-D343-6C0964E40D2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defRPr/>
              </a:pPr>
              <a:r>
                <a:rPr lang="en-US" altLang="en-SE" sz="2400">
                  <a:latin typeface="Arial" panose="020B0604020202020204" pitchFamily="34" charset="0"/>
                </a:rPr>
                <a:t>C</a:t>
              </a:r>
            </a:p>
          </p:txBody>
        </p:sp>
      </p:grpSp>
      <p:sp>
        <p:nvSpPr>
          <p:cNvPr id="96" name="Line 19">
            <a:extLst>
              <a:ext uri="{FF2B5EF4-FFF2-40B4-BE49-F238E27FC236}">
                <a16:creationId xmlns:a16="http://schemas.microsoft.com/office/drawing/2014/main" id="{75E49635-6349-7F66-82D6-E1FF77158781}"/>
              </a:ext>
            </a:extLst>
          </p:cNvPr>
          <p:cNvSpPr>
            <a:spLocks noChangeShapeType="1"/>
          </p:cNvSpPr>
          <p:nvPr/>
        </p:nvSpPr>
        <p:spPr bwMode="auto">
          <a:xfrm flipV="1">
            <a:off x="2306737" y="3414278"/>
            <a:ext cx="762000" cy="5334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fontAlgn="base">
              <a:spcBef>
                <a:spcPct val="0"/>
              </a:spcBef>
              <a:spcAft>
                <a:spcPct val="0"/>
              </a:spcAft>
              <a:buClrTx/>
              <a:defRPr/>
            </a:pPr>
            <a:endParaRPr lang="en-SE" sz="1800" dirty="0">
              <a:solidFill>
                <a:srgbClr val="000000"/>
              </a:solidFill>
              <a:latin typeface="Arial" panose="020B0604020202020204" pitchFamily="34" charset="0"/>
            </a:endParaRPr>
          </a:p>
        </p:txBody>
      </p:sp>
      <p:sp>
        <p:nvSpPr>
          <p:cNvPr id="98" name="Line 20">
            <a:extLst>
              <a:ext uri="{FF2B5EF4-FFF2-40B4-BE49-F238E27FC236}">
                <a16:creationId xmlns:a16="http://schemas.microsoft.com/office/drawing/2014/main" id="{EE7EF579-6C22-4DE0-E99A-94CA7331A2C2}"/>
              </a:ext>
            </a:extLst>
          </p:cNvPr>
          <p:cNvSpPr>
            <a:spLocks noChangeShapeType="1"/>
          </p:cNvSpPr>
          <p:nvPr/>
        </p:nvSpPr>
        <p:spPr bwMode="auto">
          <a:xfrm>
            <a:off x="2306737" y="4328678"/>
            <a:ext cx="723900" cy="49394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fontAlgn="base">
              <a:spcBef>
                <a:spcPct val="0"/>
              </a:spcBef>
              <a:spcAft>
                <a:spcPct val="0"/>
              </a:spcAft>
            </a:pPr>
            <a:endParaRPr lang="en-SE">
              <a:solidFill>
                <a:srgbClr val="000000"/>
              </a:solidFill>
              <a:latin typeface="Arial" panose="020B0604020202020204" pitchFamily="34" charset="0"/>
            </a:endParaRPr>
          </a:p>
        </p:txBody>
      </p:sp>
      <p:sp>
        <p:nvSpPr>
          <p:cNvPr id="99" name="Text Box 26">
            <a:extLst>
              <a:ext uri="{FF2B5EF4-FFF2-40B4-BE49-F238E27FC236}">
                <a16:creationId xmlns:a16="http://schemas.microsoft.com/office/drawing/2014/main" id="{79B8B14B-6A3C-BF4D-2FFA-E4ED377BF6F6}"/>
              </a:ext>
            </a:extLst>
          </p:cNvPr>
          <p:cNvSpPr txBox="1">
            <a:spLocks noChangeArrowheads="1"/>
          </p:cNvSpPr>
          <p:nvPr/>
        </p:nvSpPr>
        <p:spPr bwMode="auto">
          <a:xfrm>
            <a:off x="2450599" y="4495367"/>
            <a:ext cx="39980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n-US" altLang="en-SE">
                <a:latin typeface="Arial" panose="020B0604020202020204" pitchFamily="34" charset="0"/>
              </a:rPr>
              <a:t>1</a:t>
            </a:r>
          </a:p>
        </p:txBody>
      </p:sp>
      <p:sp>
        <p:nvSpPr>
          <p:cNvPr id="107" name="Text Box 28">
            <a:extLst>
              <a:ext uri="{FF2B5EF4-FFF2-40B4-BE49-F238E27FC236}">
                <a16:creationId xmlns:a16="http://schemas.microsoft.com/office/drawing/2014/main" id="{BFE92899-3878-F640-3684-4F57BF9BB5FF}"/>
              </a:ext>
            </a:extLst>
          </p:cNvPr>
          <p:cNvSpPr txBox="1">
            <a:spLocks noChangeArrowheads="1"/>
          </p:cNvSpPr>
          <p:nvPr/>
        </p:nvSpPr>
        <p:spPr bwMode="auto">
          <a:xfrm>
            <a:off x="2306738" y="3335459"/>
            <a:ext cx="5714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n-US" altLang="en-SE" dirty="0">
                <a:latin typeface="Arial" panose="020B0604020202020204" pitchFamily="34" charset="0"/>
              </a:rPr>
              <a:t>10</a:t>
            </a:r>
          </a:p>
        </p:txBody>
      </p:sp>
      <p:grpSp>
        <p:nvGrpSpPr>
          <p:cNvPr id="108" name="Group 7">
            <a:extLst>
              <a:ext uri="{FF2B5EF4-FFF2-40B4-BE49-F238E27FC236}">
                <a16:creationId xmlns:a16="http://schemas.microsoft.com/office/drawing/2014/main" id="{53181FEC-AC84-6749-195F-617BCD133CAB}"/>
              </a:ext>
            </a:extLst>
          </p:cNvPr>
          <p:cNvGrpSpPr>
            <a:grpSpLocks/>
          </p:cNvGrpSpPr>
          <p:nvPr/>
        </p:nvGrpSpPr>
        <p:grpSpPr bwMode="auto">
          <a:xfrm>
            <a:off x="4173637" y="3792524"/>
            <a:ext cx="533400" cy="533400"/>
            <a:chOff x="1824" y="2736"/>
            <a:chExt cx="336" cy="336"/>
          </a:xfrm>
        </p:grpSpPr>
        <p:sp>
          <p:nvSpPr>
            <p:cNvPr id="109" name="Oval 8">
              <a:extLst>
                <a:ext uri="{FF2B5EF4-FFF2-40B4-BE49-F238E27FC236}">
                  <a16:creationId xmlns:a16="http://schemas.microsoft.com/office/drawing/2014/main" id="{962DEE71-35BC-798A-B4EF-870CF7BB7E40}"/>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defRPr/>
              </a:pPr>
              <a:endParaRPr lang="en-SE" sz="1800">
                <a:latin typeface="Arial" panose="020B0604020202020204" pitchFamily="34" charset="0"/>
              </a:endParaRPr>
            </a:p>
          </p:txBody>
        </p:sp>
        <p:sp>
          <p:nvSpPr>
            <p:cNvPr id="110" name="Text Box 9">
              <a:extLst>
                <a:ext uri="{FF2B5EF4-FFF2-40B4-BE49-F238E27FC236}">
                  <a16:creationId xmlns:a16="http://schemas.microsoft.com/office/drawing/2014/main" id="{41D99DE2-2D00-F337-8A18-2AE712C6D6F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defRPr/>
              </a:pPr>
              <a:r>
                <a:rPr lang="en-US" altLang="en-SE" sz="2400" dirty="0">
                  <a:latin typeface="Arial" panose="020B0604020202020204" pitchFamily="34" charset="0"/>
                </a:rPr>
                <a:t>D</a:t>
              </a:r>
            </a:p>
          </p:txBody>
        </p:sp>
      </p:grpSp>
      <p:sp>
        <p:nvSpPr>
          <p:cNvPr id="111" name="Line 19">
            <a:extLst>
              <a:ext uri="{FF2B5EF4-FFF2-40B4-BE49-F238E27FC236}">
                <a16:creationId xmlns:a16="http://schemas.microsoft.com/office/drawing/2014/main" id="{F7184B3B-8CE1-62E5-2D5A-5BA0B7753583}"/>
              </a:ext>
            </a:extLst>
          </p:cNvPr>
          <p:cNvSpPr>
            <a:spLocks noChangeShapeType="1"/>
          </p:cNvSpPr>
          <p:nvPr/>
        </p:nvSpPr>
        <p:spPr bwMode="auto">
          <a:xfrm>
            <a:off x="3525938" y="3391265"/>
            <a:ext cx="685801" cy="533399"/>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fontAlgn="base">
              <a:spcBef>
                <a:spcPct val="0"/>
              </a:spcBef>
              <a:spcAft>
                <a:spcPct val="0"/>
              </a:spcAft>
              <a:buClrTx/>
              <a:defRPr/>
            </a:pPr>
            <a:endParaRPr lang="en-SE" sz="1800" dirty="0">
              <a:solidFill>
                <a:srgbClr val="000000"/>
              </a:solidFill>
              <a:latin typeface="Arial" panose="020B0604020202020204" pitchFamily="34" charset="0"/>
            </a:endParaRPr>
          </a:p>
        </p:txBody>
      </p:sp>
      <p:sp>
        <p:nvSpPr>
          <p:cNvPr id="112" name="Line 19">
            <a:extLst>
              <a:ext uri="{FF2B5EF4-FFF2-40B4-BE49-F238E27FC236}">
                <a16:creationId xmlns:a16="http://schemas.microsoft.com/office/drawing/2014/main" id="{D264E91B-60BA-4564-3D5C-39FC2A6816D8}"/>
              </a:ext>
            </a:extLst>
          </p:cNvPr>
          <p:cNvSpPr>
            <a:spLocks noChangeShapeType="1"/>
          </p:cNvSpPr>
          <p:nvPr/>
        </p:nvSpPr>
        <p:spPr bwMode="auto">
          <a:xfrm flipV="1">
            <a:off x="3538227" y="4249726"/>
            <a:ext cx="711610" cy="572893"/>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fontAlgn="base">
              <a:spcBef>
                <a:spcPct val="0"/>
              </a:spcBef>
              <a:spcAft>
                <a:spcPct val="0"/>
              </a:spcAft>
              <a:buClrTx/>
              <a:defRPr/>
            </a:pPr>
            <a:endParaRPr lang="en-SE" sz="1800" dirty="0">
              <a:solidFill>
                <a:srgbClr val="000000"/>
              </a:solidFill>
              <a:latin typeface="Arial" panose="020B0604020202020204" pitchFamily="34" charset="0"/>
            </a:endParaRPr>
          </a:p>
        </p:txBody>
      </p:sp>
      <p:sp>
        <p:nvSpPr>
          <p:cNvPr id="113" name="Text Box 28">
            <a:extLst>
              <a:ext uri="{FF2B5EF4-FFF2-40B4-BE49-F238E27FC236}">
                <a16:creationId xmlns:a16="http://schemas.microsoft.com/office/drawing/2014/main" id="{BBA0D2E1-477E-28D4-B7BE-886AD9B842A2}"/>
              </a:ext>
            </a:extLst>
          </p:cNvPr>
          <p:cNvSpPr txBox="1">
            <a:spLocks noChangeArrowheads="1"/>
          </p:cNvSpPr>
          <p:nvPr/>
        </p:nvSpPr>
        <p:spPr bwMode="auto">
          <a:xfrm>
            <a:off x="3697387" y="3335459"/>
            <a:ext cx="81915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n-US" altLang="en-SE" dirty="0">
                <a:latin typeface="Arial" panose="020B0604020202020204" pitchFamily="34" charset="0"/>
              </a:rPr>
              <a:t>-20</a:t>
            </a:r>
          </a:p>
        </p:txBody>
      </p:sp>
      <p:sp>
        <p:nvSpPr>
          <p:cNvPr id="114" name="Text Box 26">
            <a:extLst>
              <a:ext uri="{FF2B5EF4-FFF2-40B4-BE49-F238E27FC236}">
                <a16:creationId xmlns:a16="http://schemas.microsoft.com/office/drawing/2014/main" id="{E7A76C51-2AF8-C6F2-0F3D-98D326872124}"/>
              </a:ext>
            </a:extLst>
          </p:cNvPr>
          <p:cNvSpPr txBox="1">
            <a:spLocks noChangeArrowheads="1"/>
          </p:cNvSpPr>
          <p:nvPr/>
        </p:nvSpPr>
        <p:spPr bwMode="auto">
          <a:xfrm>
            <a:off x="3851384" y="4455907"/>
            <a:ext cx="39980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n-US" altLang="en-SE" dirty="0">
                <a:latin typeface="Arial" panose="020B0604020202020204" pitchFamily="34" charset="0"/>
              </a:rPr>
              <a:t>1</a:t>
            </a:r>
          </a:p>
        </p:txBody>
      </p:sp>
      <p:grpSp>
        <p:nvGrpSpPr>
          <p:cNvPr id="115" name="Group 7">
            <a:extLst>
              <a:ext uri="{FF2B5EF4-FFF2-40B4-BE49-F238E27FC236}">
                <a16:creationId xmlns:a16="http://schemas.microsoft.com/office/drawing/2014/main" id="{BE4AA0BB-545F-5BDC-B9A4-33C100E6F147}"/>
              </a:ext>
            </a:extLst>
          </p:cNvPr>
          <p:cNvGrpSpPr>
            <a:grpSpLocks/>
          </p:cNvGrpSpPr>
          <p:nvPr/>
        </p:nvGrpSpPr>
        <p:grpSpPr bwMode="auto">
          <a:xfrm>
            <a:off x="5337505" y="3792524"/>
            <a:ext cx="533400" cy="533400"/>
            <a:chOff x="1824" y="2736"/>
            <a:chExt cx="336" cy="336"/>
          </a:xfrm>
        </p:grpSpPr>
        <p:sp>
          <p:nvSpPr>
            <p:cNvPr id="116" name="Oval 8">
              <a:extLst>
                <a:ext uri="{FF2B5EF4-FFF2-40B4-BE49-F238E27FC236}">
                  <a16:creationId xmlns:a16="http://schemas.microsoft.com/office/drawing/2014/main" id="{4E5BECE9-241A-4F97-C739-AADAD2255A2E}"/>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defRPr/>
              </a:pPr>
              <a:endParaRPr lang="en-SE" sz="1800">
                <a:latin typeface="Arial" panose="020B0604020202020204" pitchFamily="34" charset="0"/>
              </a:endParaRPr>
            </a:p>
          </p:txBody>
        </p:sp>
        <p:sp>
          <p:nvSpPr>
            <p:cNvPr id="117" name="Text Box 9">
              <a:extLst>
                <a:ext uri="{FF2B5EF4-FFF2-40B4-BE49-F238E27FC236}">
                  <a16:creationId xmlns:a16="http://schemas.microsoft.com/office/drawing/2014/main" id="{AC6D7446-3622-CDD2-5D50-920CBA1F832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defRPr/>
              </a:pPr>
              <a:r>
                <a:rPr lang="en-US" altLang="en-SE" sz="2400" dirty="0">
                  <a:latin typeface="Arial" panose="020B0604020202020204" pitchFamily="34" charset="0"/>
                </a:rPr>
                <a:t>E</a:t>
              </a:r>
            </a:p>
          </p:txBody>
        </p:sp>
      </p:grpSp>
      <p:sp>
        <p:nvSpPr>
          <p:cNvPr id="118" name="Line 19">
            <a:extLst>
              <a:ext uri="{FF2B5EF4-FFF2-40B4-BE49-F238E27FC236}">
                <a16:creationId xmlns:a16="http://schemas.microsoft.com/office/drawing/2014/main" id="{592CBB4F-6624-0004-A228-2DDB0E03F17C}"/>
              </a:ext>
            </a:extLst>
          </p:cNvPr>
          <p:cNvSpPr>
            <a:spLocks noChangeShapeType="1"/>
          </p:cNvSpPr>
          <p:nvPr/>
        </p:nvSpPr>
        <p:spPr bwMode="auto">
          <a:xfrm>
            <a:off x="4679923" y="4094677"/>
            <a:ext cx="674814" cy="1"/>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fontAlgn="base">
              <a:spcBef>
                <a:spcPct val="0"/>
              </a:spcBef>
              <a:spcAft>
                <a:spcPct val="0"/>
              </a:spcAft>
              <a:buClrTx/>
              <a:defRPr/>
            </a:pPr>
            <a:endParaRPr lang="en-SE" sz="1800" dirty="0">
              <a:solidFill>
                <a:srgbClr val="000000"/>
              </a:solidFill>
              <a:latin typeface="Arial" panose="020B0604020202020204" pitchFamily="34" charset="0"/>
            </a:endParaRPr>
          </a:p>
        </p:txBody>
      </p:sp>
      <p:sp>
        <p:nvSpPr>
          <p:cNvPr id="119" name="Text Box 26">
            <a:extLst>
              <a:ext uri="{FF2B5EF4-FFF2-40B4-BE49-F238E27FC236}">
                <a16:creationId xmlns:a16="http://schemas.microsoft.com/office/drawing/2014/main" id="{03DE4EC0-7F72-F76A-8A3D-3FA6E3377155}"/>
              </a:ext>
            </a:extLst>
          </p:cNvPr>
          <p:cNvSpPr txBox="1">
            <a:spLocks noChangeArrowheads="1"/>
          </p:cNvSpPr>
          <p:nvPr/>
        </p:nvSpPr>
        <p:spPr bwMode="auto">
          <a:xfrm>
            <a:off x="4875095" y="3771467"/>
            <a:ext cx="39980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n-US" altLang="en-SE" dirty="0">
                <a:latin typeface="Arial" panose="020B0604020202020204" pitchFamily="34" charset="0"/>
              </a:rPr>
              <a:t>1</a:t>
            </a:r>
          </a:p>
        </p:txBody>
      </p:sp>
    </p:spTree>
    <p:extLst>
      <p:ext uri="{BB962C8B-B14F-4D97-AF65-F5344CB8AC3E}">
        <p14:creationId xmlns:p14="http://schemas.microsoft.com/office/powerpoint/2010/main" val="229926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2ED31B-A327-B7A4-6F56-AB6A24B14DA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B171CB-E383-83A7-5FD0-D20C7C19B895}"/>
              </a:ext>
            </a:extLst>
          </p:cNvPr>
          <p:cNvSpPr>
            <a:spLocks noGrp="1"/>
          </p:cNvSpPr>
          <p:nvPr>
            <p:ph idx="1"/>
          </p:nvPr>
        </p:nvSpPr>
        <p:spPr>
          <a:xfrm>
            <a:off x="129251" y="1417638"/>
            <a:ext cx="8116216" cy="1592627"/>
          </a:xfrm>
        </p:spPr>
        <p:txBody>
          <a:bodyPr>
            <a:normAutofit/>
          </a:bodyPr>
          <a:lstStyle/>
          <a:p>
            <a:r>
              <a:rPr lang="en-GB" dirty="0">
                <a:latin typeface="Quattrocento Sans" panose="020B0502050000020003" pitchFamily="34" charset="0"/>
              </a:rPr>
              <a:t>Consider this DAG and a topological order ACBDE</a:t>
            </a:r>
          </a:p>
          <a:p>
            <a:pPr lvl="1"/>
            <a:r>
              <a:rPr lang="en-GB" dirty="0">
                <a:latin typeface="Quattrocento Sans" panose="020B0502050000020003" pitchFamily="34" charset="0"/>
              </a:rPr>
              <a:t>Different visit order/topological order results in different table of SD/PN</a:t>
            </a:r>
            <a:endParaRPr lang="en-SE" dirty="0">
              <a:latin typeface="Quattrocento Sans" panose="020B0502050000020003" pitchFamily="34" charset="0"/>
            </a:endParaRPr>
          </a:p>
        </p:txBody>
      </p:sp>
      <p:sp>
        <p:nvSpPr>
          <p:cNvPr id="74" name="Title 1">
            <a:extLst>
              <a:ext uri="{FF2B5EF4-FFF2-40B4-BE49-F238E27FC236}">
                <a16:creationId xmlns:a16="http://schemas.microsoft.com/office/drawing/2014/main" id="{BE7CC49A-33E0-BB60-5D8C-8563F4AC5331}"/>
              </a:ext>
            </a:extLst>
          </p:cNvPr>
          <p:cNvSpPr>
            <a:spLocks noGrp="1"/>
          </p:cNvSpPr>
          <p:nvPr>
            <p:ph type="title"/>
          </p:nvPr>
        </p:nvSpPr>
        <p:spPr>
          <a:xfrm>
            <a:off x="609600" y="274638"/>
            <a:ext cx="10972800" cy="1143000"/>
          </a:xfrm>
        </p:spPr>
        <p:txBody>
          <a:bodyPr/>
          <a:lstStyle/>
          <a:p>
            <a:r>
              <a:rPr lang="en-US" altLang="zh-CN" sz="4300" dirty="0">
                <a:solidFill>
                  <a:srgbClr val="0C0C0C"/>
                </a:solidFill>
                <a:latin typeface="Quattrocento Sans"/>
                <a:sym typeface="Quattrocento Sans"/>
              </a:rPr>
              <a:t>Topological Sort </a:t>
            </a:r>
            <a:r>
              <a:rPr lang="en-GB" altLang="zh-CN" sz="4300" dirty="0">
                <a:solidFill>
                  <a:srgbClr val="0C0C0C"/>
                </a:solidFill>
                <a:latin typeface="Quattrocento Sans"/>
                <a:sym typeface="Quattrocento Sans"/>
              </a:rPr>
              <a:t>Example III</a:t>
            </a:r>
            <a:endParaRPr lang="en-SE" sz="4300" dirty="0">
              <a:solidFill>
                <a:srgbClr val="0C0C0C"/>
              </a:solidFill>
              <a:latin typeface="Quattrocento Sans"/>
              <a:sym typeface="Quattrocento Sans"/>
            </a:endParaRPr>
          </a:p>
        </p:txBody>
      </p:sp>
      <p:grpSp>
        <p:nvGrpSpPr>
          <p:cNvPr id="76" name="Group 75">
            <a:extLst>
              <a:ext uri="{FF2B5EF4-FFF2-40B4-BE49-F238E27FC236}">
                <a16:creationId xmlns:a16="http://schemas.microsoft.com/office/drawing/2014/main" id="{DEC19067-00BD-847E-E4E4-255D97A0F628}"/>
              </a:ext>
            </a:extLst>
          </p:cNvPr>
          <p:cNvGrpSpPr/>
          <p:nvPr/>
        </p:nvGrpSpPr>
        <p:grpSpPr>
          <a:xfrm>
            <a:off x="8716485" y="1744394"/>
            <a:ext cx="3092700" cy="3321857"/>
            <a:chOff x="8841391" y="1894638"/>
            <a:chExt cx="3092700" cy="3321857"/>
          </a:xfrm>
        </p:grpSpPr>
        <p:graphicFrame>
          <p:nvGraphicFramePr>
            <p:cNvPr id="89" name="Google Shape;519;p34">
              <a:extLst>
                <a:ext uri="{FF2B5EF4-FFF2-40B4-BE49-F238E27FC236}">
                  <a16:creationId xmlns:a16="http://schemas.microsoft.com/office/drawing/2014/main" id="{97925FCA-EAB3-75A0-A0EF-E66CC77B3AE9}"/>
                </a:ext>
              </a:extLst>
            </p:cNvPr>
            <p:cNvGraphicFramePr/>
            <p:nvPr>
              <p:extLst>
                <p:ext uri="{D42A27DB-BD31-4B8C-83A1-F6EECF244321}">
                  <p14:modId xmlns:p14="http://schemas.microsoft.com/office/powerpoint/2010/main" val="3281100500"/>
                </p:ext>
              </p:extLst>
            </p:nvPr>
          </p:nvGraphicFramePr>
          <p:xfrm>
            <a:off x="8841391" y="2976235"/>
            <a:ext cx="3092700" cy="22402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dirty="0">
                            <a:solidFill>
                              <a:schemeClr val="lt1"/>
                            </a:solidFill>
                            <a:latin typeface="Quattrocento Sans"/>
                            <a:ea typeface="Quattrocento Sans"/>
                            <a:cs typeface="Quattrocento Sans"/>
                            <a:sym typeface="Quattrocento Sans"/>
                          </a:rPr>
                          <a:t>Node</a:t>
                        </a:r>
                        <a:endParaRPr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strike="noStrike" dirty="0">
                            <a:solidFill>
                              <a:schemeClr val="lt1"/>
                            </a:solidFill>
                            <a:latin typeface="Quattrocento Sans"/>
                            <a:ea typeface="Quattrocento Sans"/>
                            <a:cs typeface="Quattrocento Sans"/>
                            <a:sym typeface="Quattrocento Sans"/>
                          </a:rPr>
                          <a:t>SD</a:t>
                        </a:r>
                        <a:endParaRPr sz="1900" strike="noStrike" dirty="0">
                          <a:solidFill>
                            <a:schemeClr val="lt1"/>
                          </a:solidFill>
                          <a:latin typeface="Quattrocento Sans"/>
                          <a:ea typeface="Quattrocento Sans"/>
                          <a:cs typeface="Quattrocento Sans"/>
                          <a:sym typeface="Quattrocento Sans"/>
                        </a:endParaRPr>
                      </a:p>
                    </a:txBody>
                    <a:tcPr marL="60950" marR="60950" marT="60950" marB="609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strike="noStrike" dirty="0">
                            <a:solidFill>
                              <a:schemeClr val="lt1"/>
                            </a:solidFill>
                            <a:latin typeface="Quattrocento Sans"/>
                            <a:ea typeface="Quattrocento Sans"/>
                            <a:cs typeface="Quattrocento Sans"/>
                            <a:sym typeface="Quattrocento Sans"/>
                          </a:rPr>
                          <a:t>PN</a:t>
                        </a:r>
                        <a:endParaRPr sz="1900" strike="noStrike" dirty="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algn="ctr"/>
                        <a:r>
                          <a:rPr lang="en-US" altLang="zh-CN" dirty="0">
                            <a:solidFill>
                              <a:schemeClr val="tx1"/>
                            </a:solidFill>
                            <a:latin typeface="Quattrocento Sans" panose="020B0502050000020003" pitchFamily="34" charset="0"/>
                          </a:rPr>
                          <a:t>A</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algn="ctr"/>
                        <a:r>
                          <a:rPr lang="en-US" dirty="0">
                            <a:solidFill>
                              <a:schemeClr val="tx1"/>
                            </a:solidFill>
                            <a:latin typeface="Quattrocento Sans" panose="020B0502050000020003" pitchFamily="34" charset="0"/>
                          </a:rPr>
                          <a:t>0</a:t>
                        </a:r>
                        <a:endParaRPr lang="en-SE" dirty="0">
                          <a:solidFill>
                            <a:schemeClr val="tx1"/>
                          </a:solidFill>
                          <a:latin typeface="Quattrocento Sans" panose="020B0502050000020003" pitchFamily="34" charset="0"/>
                        </a:endParaRP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algn="ct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algn="ctr"/>
                        <a:r>
                          <a:rPr lang="en-US" dirty="0">
                            <a:solidFill>
                              <a:schemeClr val="tx1"/>
                            </a:solidFill>
                            <a:latin typeface="Quattrocento Sans" panose="020B0502050000020003" pitchFamily="34" charset="0"/>
                          </a:rPr>
                          <a:t>B</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algn="ctr"/>
                        <a:r>
                          <a:rPr lang="en-GB" dirty="0">
                            <a:solidFill>
                              <a:schemeClr val="tx1"/>
                            </a:solidFill>
                            <a:latin typeface="Quattrocento Sans" panose="020B0502050000020003" pitchFamily="34" charset="0"/>
                          </a:rPr>
                          <a:t>10</a:t>
                        </a:r>
                        <a:endParaRPr lang="en-SE" dirty="0">
                          <a:solidFill>
                            <a:schemeClr val="tx1"/>
                          </a:solidFill>
                          <a:latin typeface="Quattrocento Sans" panose="020B0502050000020003" pitchFamily="34" charset="0"/>
                        </a:endParaRP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algn="ctr"/>
                        <a:r>
                          <a:rPr lang="en-GB" dirty="0">
                            <a:solidFill>
                              <a:schemeClr val="tx1"/>
                            </a:solidFill>
                            <a:latin typeface="Quattrocento Sans" panose="020B0502050000020003" pitchFamily="34" charset="0"/>
                          </a:rPr>
                          <a:t>A</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algn="ctr"/>
                        <a:r>
                          <a:rPr lang="en-US" dirty="0">
                            <a:solidFill>
                              <a:schemeClr val="tx1"/>
                            </a:solidFill>
                            <a:latin typeface="Quattrocento Sans" panose="020B0502050000020003" pitchFamily="34" charset="0"/>
                          </a:rPr>
                          <a:t>C</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algn="ctr"/>
                        <a:r>
                          <a:rPr lang="en-GB" dirty="0">
                            <a:solidFill>
                              <a:schemeClr val="tx1"/>
                            </a:solidFill>
                            <a:latin typeface="Quattrocento Sans" panose="020B0502050000020003" pitchFamily="34" charset="0"/>
                          </a:rPr>
                          <a:t>1</a:t>
                        </a:r>
                        <a:endParaRPr lang="en-SE" dirty="0">
                          <a:solidFill>
                            <a:schemeClr val="tx1"/>
                          </a:solidFill>
                          <a:latin typeface="Quattrocento Sans" panose="020B0502050000020003" pitchFamily="34" charset="0"/>
                        </a:endParaRP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algn="ctr"/>
                        <a:r>
                          <a:rPr lang="en-GB" dirty="0">
                            <a:solidFill>
                              <a:schemeClr val="tx1"/>
                            </a:solidFill>
                            <a:latin typeface="Quattrocento Sans" panose="020B0502050000020003" pitchFamily="34" charset="0"/>
                          </a:rPr>
                          <a:t>A</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algn="ctr"/>
                        <a:r>
                          <a:rPr lang="en-US" dirty="0">
                            <a:solidFill>
                              <a:schemeClr val="tx1"/>
                            </a:solidFill>
                            <a:latin typeface="Quattrocento Sans" panose="020B0502050000020003" pitchFamily="34" charset="0"/>
                          </a:rPr>
                          <a:t>D</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algn="ctr"/>
                        <a:r>
                          <a:rPr lang="en-GB" strike="sngStrike" dirty="0">
                            <a:solidFill>
                              <a:schemeClr val="tx1"/>
                            </a:solidFill>
                            <a:latin typeface="Quattrocento Sans" panose="020B0502050000020003" pitchFamily="34" charset="0"/>
                          </a:rPr>
                          <a:t>2</a:t>
                        </a:r>
                        <a:r>
                          <a:rPr lang="en-GB" dirty="0">
                            <a:solidFill>
                              <a:schemeClr val="tx1"/>
                            </a:solidFill>
                            <a:latin typeface="Quattrocento Sans" panose="020B0502050000020003" pitchFamily="34" charset="0"/>
                          </a:rPr>
                          <a:t> -10</a:t>
                        </a:r>
                        <a:endParaRPr lang="en-SE" dirty="0">
                          <a:solidFill>
                            <a:schemeClr val="tx1"/>
                          </a:solidFill>
                          <a:latin typeface="Quattrocento Sans" panose="020B0502050000020003" pitchFamily="34" charset="0"/>
                        </a:endParaRP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algn="ctr"/>
                        <a:r>
                          <a:rPr lang="en-US" altLang="zh-CN" strike="sngStrike" dirty="0">
                            <a:solidFill>
                              <a:schemeClr val="tx1"/>
                            </a:solidFill>
                            <a:latin typeface="Quattrocento Sans" panose="020B0502050000020003" pitchFamily="34" charset="0"/>
                          </a:rPr>
                          <a:t>C</a:t>
                        </a:r>
                        <a:r>
                          <a:rPr lang="en-US" altLang="zh-CN" dirty="0">
                            <a:solidFill>
                              <a:schemeClr val="tx1"/>
                            </a:solidFill>
                            <a:latin typeface="Quattrocento Sans" panose="020B0502050000020003" pitchFamily="34" charset="0"/>
                          </a:rPr>
                          <a:t> </a:t>
                        </a:r>
                        <a:r>
                          <a:rPr lang="en-GB" dirty="0">
                            <a:solidFill>
                              <a:schemeClr val="tx1"/>
                            </a:solidFill>
                            <a:latin typeface="Quattrocento Sans" panose="020B0502050000020003" pitchFamily="34" charset="0"/>
                          </a:rPr>
                          <a:t>B</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algn="ctr"/>
                        <a:r>
                          <a:rPr lang="en-US" altLang="zh-CN" dirty="0">
                            <a:solidFill>
                              <a:schemeClr val="tx1"/>
                            </a:solidFill>
                            <a:latin typeface="Quattrocento Sans" panose="020B0502050000020003" pitchFamily="34" charset="0"/>
                          </a:rPr>
                          <a:t>E</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Quattrocento Sans" panose="020B0502050000020003" pitchFamily="34" charset="0"/>
                          </a:rPr>
                          <a:t>-9</a:t>
                        </a:r>
                        <a:endParaRPr lang="en-SE" dirty="0">
                          <a:solidFill>
                            <a:schemeClr val="tx1"/>
                          </a:solidFill>
                          <a:latin typeface="Quattrocento Sans" panose="020B0502050000020003" pitchFamily="34" charset="0"/>
                        </a:endParaRP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algn="ctr"/>
                        <a:r>
                          <a:rPr lang="en-US" dirty="0">
                            <a:solidFill>
                              <a:schemeClr val="tx1"/>
                            </a:solidFill>
                            <a:latin typeface="Quattrocento Sans" panose="020B0502050000020003" pitchFamily="34" charset="0"/>
                          </a:rPr>
                          <a:t>D</a:t>
                        </a:r>
                        <a:endParaRPr lang="en-SE" dirty="0">
                          <a:solidFill>
                            <a:schemeClr val="tx1"/>
                          </a:solidFill>
                          <a:latin typeface="Quattrocento Sans" panose="020B0502050000020003" pitchFamily="34" charset="0"/>
                        </a:endParaRPr>
                      </a:p>
                    </a:txBody>
                    <a:tcP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90" name="Google Shape;1032;p42">
              <a:extLst>
                <a:ext uri="{FF2B5EF4-FFF2-40B4-BE49-F238E27FC236}">
                  <a16:creationId xmlns:a16="http://schemas.microsoft.com/office/drawing/2014/main" id="{5F06AD84-B34D-CE1B-76F0-43222F1DF829}"/>
                </a:ext>
              </a:extLst>
            </p:cNvPr>
            <p:cNvSpPr txBox="1"/>
            <p:nvPr/>
          </p:nvSpPr>
          <p:spPr>
            <a:xfrm>
              <a:off x="8841391" y="1894638"/>
              <a:ext cx="3070361"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Quattrocento Sans"/>
                  <a:ea typeface="Quattrocento Sans"/>
                  <a:cs typeface="Quattrocento Sans"/>
                  <a:sym typeface="Quattrocento Sans"/>
                </a:rPr>
                <a:t>Visit Order</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0, 1, 4, 7, 5, 2, 3, 6</a:t>
              </a:r>
              <a:endParaRPr dirty="0">
                <a:latin typeface="Quattrocento Sans"/>
                <a:ea typeface="Quattrocento Sans"/>
                <a:cs typeface="Quattrocento Sans"/>
                <a:sym typeface="Quattrocento Sans"/>
              </a:endParaRPr>
            </a:p>
          </p:txBody>
        </p:sp>
      </p:grpSp>
      <p:grpSp>
        <p:nvGrpSpPr>
          <p:cNvPr id="2" name="Group 4">
            <a:extLst>
              <a:ext uri="{FF2B5EF4-FFF2-40B4-BE49-F238E27FC236}">
                <a16:creationId xmlns:a16="http://schemas.microsoft.com/office/drawing/2014/main" id="{9A23562C-73C5-5DB6-AB5E-8A8FFBD3F631}"/>
              </a:ext>
            </a:extLst>
          </p:cNvPr>
          <p:cNvGrpSpPr>
            <a:grpSpLocks/>
          </p:cNvGrpSpPr>
          <p:nvPr/>
        </p:nvGrpSpPr>
        <p:grpSpPr bwMode="auto">
          <a:xfrm>
            <a:off x="1849537" y="3871478"/>
            <a:ext cx="533400" cy="533400"/>
            <a:chOff x="1824" y="2736"/>
            <a:chExt cx="336" cy="336"/>
          </a:xfrm>
        </p:grpSpPr>
        <p:sp>
          <p:nvSpPr>
            <p:cNvPr id="4" name="Oval 5">
              <a:extLst>
                <a:ext uri="{FF2B5EF4-FFF2-40B4-BE49-F238E27FC236}">
                  <a16:creationId xmlns:a16="http://schemas.microsoft.com/office/drawing/2014/main" id="{F2C2E5D9-909F-3A95-6EEA-4EE041DFBE11}"/>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defRPr/>
              </a:pPr>
              <a:endParaRPr lang="en-SE" sz="1800">
                <a:latin typeface="Arial" panose="020B0604020202020204" pitchFamily="34" charset="0"/>
              </a:endParaRPr>
            </a:p>
          </p:txBody>
        </p:sp>
        <p:sp>
          <p:nvSpPr>
            <p:cNvPr id="5" name="Text Box 6">
              <a:extLst>
                <a:ext uri="{FF2B5EF4-FFF2-40B4-BE49-F238E27FC236}">
                  <a16:creationId xmlns:a16="http://schemas.microsoft.com/office/drawing/2014/main" id="{9A40C650-225B-53BC-A747-84342B4F470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defRPr/>
              </a:pPr>
              <a:r>
                <a:rPr lang="en-US" altLang="en-SE" sz="2400">
                  <a:latin typeface="Arial" panose="020B0604020202020204" pitchFamily="34" charset="0"/>
                </a:rPr>
                <a:t>A</a:t>
              </a:r>
            </a:p>
          </p:txBody>
        </p:sp>
      </p:grpSp>
      <p:grpSp>
        <p:nvGrpSpPr>
          <p:cNvPr id="6" name="Group 7">
            <a:extLst>
              <a:ext uri="{FF2B5EF4-FFF2-40B4-BE49-F238E27FC236}">
                <a16:creationId xmlns:a16="http://schemas.microsoft.com/office/drawing/2014/main" id="{3126D0C2-A9DB-391F-A79A-6B52F4463BEC}"/>
              </a:ext>
            </a:extLst>
          </p:cNvPr>
          <p:cNvGrpSpPr>
            <a:grpSpLocks/>
          </p:cNvGrpSpPr>
          <p:nvPr/>
        </p:nvGrpSpPr>
        <p:grpSpPr bwMode="auto">
          <a:xfrm>
            <a:off x="2992537" y="2957078"/>
            <a:ext cx="533400" cy="533400"/>
            <a:chOff x="1824" y="2736"/>
            <a:chExt cx="336" cy="336"/>
          </a:xfrm>
        </p:grpSpPr>
        <p:sp>
          <p:nvSpPr>
            <p:cNvPr id="91" name="Oval 8">
              <a:extLst>
                <a:ext uri="{FF2B5EF4-FFF2-40B4-BE49-F238E27FC236}">
                  <a16:creationId xmlns:a16="http://schemas.microsoft.com/office/drawing/2014/main" id="{AA8901D5-8BED-72B2-2C0A-8294B213A90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defRPr/>
              </a:pPr>
              <a:endParaRPr lang="en-SE" sz="1800">
                <a:latin typeface="Arial" panose="020B0604020202020204" pitchFamily="34" charset="0"/>
              </a:endParaRPr>
            </a:p>
          </p:txBody>
        </p:sp>
        <p:sp>
          <p:nvSpPr>
            <p:cNvPr id="92" name="Text Box 9">
              <a:extLst>
                <a:ext uri="{FF2B5EF4-FFF2-40B4-BE49-F238E27FC236}">
                  <a16:creationId xmlns:a16="http://schemas.microsoft.com/office/drawing/2014/main" id="{436DC8C8-5684-64FA-9B25-52824D8AEA06}"/>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defRPr/>
              </a:pPr>
              <a:r>
                <a:rPr lang="en-US" altLang="en-SE" sz="2400">
                  <a:latin typeface="Arial" panose="020B0604020202020204" pitchFamily="34" charset="0"/>
                </a:rPr>
                <a:t>B</a:t>
              </a:r>
            </a:p>
          </p:txBody>
        </p:sp>
      </p:grpSp>
      <p:grpSp>
        <p:nvGrpSpPr>
          <p:cNvPr id="93" name="Group 10">
            <a:extLst>
              <a:ext uri="{FF2B5EF4-FFF2-40B4-BE49-F238E27FC236}">
                <a16:creationId xmlns:a16="http://schemas.microsoft.com/office/drawing/2014/main" id="{60BD988A-C10E-B39B-AAA0-7199A0584567}"/>
              </a:ext>
            </a:extLst>
          </p:cNvPr>
          <p:cNvGrpSpPr>
            <a:grpSpLocks/>
          </p:cNvGrpSpPr>
          <p:nvPr/>
        </p:nvGrpSpPr>
        <p:grpSpPr bwMode="auto">
          <a:xfrm>
            <a:off x="2992537" y="4633478"/>
            <a:ext cx="533400" cy="533400"/>
            <a:chOff x="1824" y="2736"/>
            <a:chExt cx="336" cy="336"/>
          </a:xfrm>
        </p:grpSpPr>
        <p:sp>
          <p:nvSpPr>
            <p:cNvPr id="94" name="Oval 11">
              <a:extLst>
                <a:ext uri="{FF2B5EF4-FFF2-40B4-BE49-F238E27FC236}">
                  <a16:creationId xmlns:a16="http://schemas.microsoft.com/office/drawing/2014/main" id="{9C997BC5-FCB4-D035-008E-920B11F6BD9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defRPr/>
              </a:pPr>
              <a:endParaRPr lang="en-SE" sz="1800">
                <a:latin typeface="Arial" panose="020B0604020202020204" pitchFamily="34" charset="0"/>
              </a:endParaRPr>
            </a:p>
          </p:txBody>
        </p:sp>
        <p:sp>
          <p:nvSpPr>
            <p:cNvPr id="95" name="Text Box 12">
              <a:extLst>
                <a:ext uri="{FF2B5EF4-FFF2-40B4-BE49-F238E27FC236}">
                  <a16:creationId xmlns:a16="http://schemas.microsoft.com/office/drawing/2014/main" id="{15DB0188-595D-E0A8-9396-6A7A7DC6122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defRPr/>
              </a:pPr>
              <a:r>
                <a:rPr lang="en-US" altLang="en-SE" sz="2400">
                  <a:latin typeface="Arial" panose="020B0604020202020204" pitchFamily="34" charset="0"/>
                </a:rPr>
                <a:t>C</a:t>
              </a:r>
            </a:p>
          </p:txBody>
        </p:sp>
      </p:grpSp>
      <p:sp>
        <p:nvSpPr>
          <p:cNvPr id="96" name="Line 19">
            <a:extLst>
              <a:ext uri="{FF2B5EF4-FFF2-40B4-BE49-F238E27FC236}">
                <a16:creationId xmlns:a16="http://schemas.microsoft.com/office/drawing/2014/main" id="{1FF08C39-21A5-EB63-4226-1E614E107B94}"/>
              </a:ext>
            </a:extLst>
          </p:cNvPr>
          <p:cNvSpPr>
            <a:spLocks noChangeShapeType="1"/>
          </p:cNvSpPr>
          <p:nvPr/>
        </p:nvSpPr>
        <p:spPr bwMode="auto">
          <a:xfrm flipV="1">
            <a:off x="2306737" y="3414278"/>
            <a:ext cx="762000" cy="5334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fontAlgn="base">
              <a:spcBef>
                <a:spcPct val="0"/>
              </a:spcBef>
              <a:spcAft>
                <a:spcPct val="0"/>
              </a:spcAft>
              <a:buClrTx/>
              <a:defRPr/>
            </a:pPr>
            <a:endParaRPr lang="en-SE" sz="1800" dirty="0">
              <a:solidFill>
                <a:srgbClr val="000000"/>
              </a:solidFill>
              <a:latin typeface="Arial" panose="020B0604020202020204" pitchFamily="34" charset="0"/>
            </a:endParaRPr>
          </a:p>
        </p:txBody>
      </p:sp>
      <p:sp>
        <p:nvSpPr>
          <p:cNvPr id="98" name="Line 20">
            <a:extLst>
              <a:ext uri="{FF2B5EF4-FFF2-40B4-BE49-F238E27FC236}">
                <a16:creationId xmlns:a16="http://schemas.microsoft.com/office/drawing/2014/main" id="{2E811D4E-2F0A-1777-56D3-8B79BB3358B6}"/>
              </a:ext>
            </a:extLst>
          </p:cNvPr>
          <p:cNvSpPr>
            <a:spLocks noChangeShapeType="1"/>
          </p:cNvSpPr>
          <p:nvPr/>
        </p:nvSpPr>
        <p:spPr bwMode="auto">
          <a:xfrm>
            <a:off x="2306737" y="4328678"/>
            <a:ext cx="723900" cy="49394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fontAlgn="base">
              <a:spcBef>
                <a:spcPct val="0"/>
              </a:spcBef>
              <a:spcAft>
                <a:spcPct val="0"/>
              </a:spcAft>
            </a:pPr>
            <a:endParaRPr lang="en-SE">
              <a:solidFill>
                <a:srgbClr val="000000"/>
              </a:solidFill>
              <a:latin typeface="Arial" panose="020B0604020202020204" pitchFamily="34" charset="0"/>
            </a:endParaRPr>
          </a:p>
        </p:txBody>
      </p:sp>
      <p:sp>
        <p:nvSpPr>
          <p:cNvPr id="99" name="Text Box 26">
            <a:extLst>
              <a:ext uri="{FF2B5EF4-FFF2-40B4-BE49-F238E27FC236}">
                <a16:creationId xmlns:a16="http://schemas.microsoft.com/office/drawing/2014/main" id="{6A17CA6D-582D-F010-9F27-37EF22DFB3CA}"/>
              </a:ext>
            </a:extLst>
          </p:cNvPr>
          <p:cNvSpPr txBox="1">
            <a:spLocks noChangeArrowheads="1"/>
          </p:cNvSpPr>
          <p:nvPr/>
        </p:nvSpPr>
        <p:spPr bwMode="auto">
          <a:xfrm>
            <a:off x="2450599" y="4495367"/>
            <a:ext cx="39980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n-US" altLang="en-SE">
                <a:latin typeface="Arial" panose="020B0604020202020204" pitchFamily="34" charset="0"/>
              </a:rPr>
              <a:t>1</a:t>
            </a:r>
          </a:p>
        </p:txBody>
      </p:sp>
      <p:sp>
        <p:nvSpPr>
          <p:cNvPr id="107" name="Text Box 28">
            <a:extLst>
              <a:ext uri="{FF2B5EF4-FFF2-40B4-BE49-F238E27FC236}">
                <a16:creationId xmlns:a16="http://schemas.microsoft.com/office/drawing/2014/main" id="{81E8AB82-DBC4-A7B0-AEEC-B05D4C87A789}"/>
              </a:ext>
            </a:extLst>
          </p:cNvPr>
          <p:cNvSpPr txBox="1">
            <a:spLocks noChangeArrowheads="1"/>
          </p:cNvSpPr>
          <p:nvPr/>
        </p:nvSpPr>
        <p:spPr bwMode="auto">
          <a:xfrm>
            <a:off x="2306738" y="3335459"/>
            <a:ext cx="5714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n-US" altLang="en-SE" dirty="0">
                <a:latin typeface="Arial" panose="020B0604020202020204" pitchFamily="34" charset="0"/>
              </a:rPr>
              <a:t>10</a:t>
            </a:r>
          </a:p>
        </p:txBody>
      </p:sp>
      <p:grpSp>
        <p:nvGrpSpPr>
          <p:cNvPr id="108" name="Group 7">
            <a:extLst>
              <a:ext uri="{FF2B5EF4-FFF2-40B4-BE49-F238E27FC236}">
                <a16:creationId xmlns:a16="http://schemas.microsoft.com/office/drawing/2014/main" id="{7838F007-EBB9-323F-0955-04A405C0FD33}"/>
              </a:ext>
            </a:extLst>
          </p:cNvPr>
          <p:cNvGrpSpPr>
            <a:grpSpLocks/>
          </p:cNvGrpSpPr>
          <p:nvPr/>
        </p:nvGrpSpPr>
        <p:grpSpPr bwMode="auto">
          <a:xfrm>
            <a:off x="4173637" y="3792524"/>
            <a:ext cx="533400" cy="533400"/>
            <a:chOff x="1824" y="2736"/>
            <a:chExt cx="336" cy="336"/>
          </a:xfrm>
        </p:grpSpPr>
        <p:sp>
          <p:nvSpPr>
            <p:cNvPr id="109" name="Oval 8">
              <a:extLst>
                <a:ext uri="{FF2B5EF4-FFF2-40B4-BE49-F238E27FC236}">
                  <a16:creationId xmlns:a16="http://schemas.microsoft.com/office/drawing/2014/main" id="{F91FEF28-E187-4E90-6D6C-EB54DEB9656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defRPr/>
              </a:pPr>
              <a:endParaRPr lang="en-SE" sz="1800">
                <a:latin typeface="Arial" panose="020B0604020202020204" pitchFamily="34" charset="0"/>
              </a:endParaRPr>
            </a:p>
          </p:txBody>
        </p:sp>
        <p:sp>
          <p:nvSpPr>
            <p:cNvPr id="110" name="Text Box 9">
              <a:extLst>
                <a:ext uri="{FF2B5EF4-FFF2-40B4-BE49-F238E27FC236}">
                  <a16:creationId xmlns:a16="http://schemas.microsoft.com/office/drawing/2014/main" id="{FDB36B9C-02FA-0B42-623D-2E44C1FD33F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Tx/>
                <a:defRPr/>
              </a:pPr>
              <a:r>
                <a:rPr lang="en-US" altLang="en-SE" sz="2400" dirty="0">
                  <a:latin typeface="Arial" panose="020B0604020202020204" pitchFamily="34" charset="0"/>
                </a:rPr>
                <a:t>D</a:t>
              </a:r>
            </a:p>
          </p:txBody>
        </p:sp>
      </p:grpSp>
      <p:sp>
        <p:nvSpPr>
          <p:cNvPr id="111" name="Line 19">
            <a:extLst>
              <a:ext uri="{FF2B5EF4-FFF2-40B4-BE49-F238E27FC236}">
                <a16:creationId xmlns:a16="http://schemas.microsoft.com/office/drawing/2014/main" id="{F4E2F1F1-6CCD-39A7-1321-EEA2289730E4}"/>
              </a:ext>
            </a:extLst>
          </p:cNvPr>
          <p:cNvSpPr>
            <a:spLocks noChangeShapeType="1"/>
          </p:cNvSpPr>
          <p:nvPr/>
        </p:nvSpPr>
        <p:spPr bwMode="auto">
          <a:xfrm>
            <a:off x="3525938" y="3391265"/>
            <a:ext cx="685801" cy="533399"/>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fontAlgn="base">
              <a:spcBef>
                <a:spcPct val="0"/>
              </a:spcBef>
              <a:spcAft>
                <a:spcPct val="0"/>
              </a:spcAft>
              <a:buClrTx/>
              <a:defRPr/>
            </a:pPr>
            <a:endParaRPr lang="en-SE" sz="1800" dirty="0">
              <a:solidFill>
                <a:srgbClr val="000000"/>
              </a:solidFill>
              <a:latin typeface="Arial" panose="020B0604020202020204" pitchFamily="34" charset="0"/>
            </a:endParaRPr>
          </a:p>
        </p:txBody>
      </p:sp>
      <p:sp>
        <p:nvSpPr>
          <p:cNvPr id="112" name="Line 19">
            <a:extLst>
              <a:ext uri="{FF2B5EF4-FFF2-40B4-BE49-F238E27FC236}">
                <a16:creationId xmlns:a16="http://schemas.microsoft.com/office/drawing/2014/main" id="{3900CBB9-078F-1A47-B86D-ABA49E7F4F00}"/>
              </a:ext>
            </a:extLst>
          </p:cNvPr>
          <p:cNvSpPr>
            <a:spLocks noChangeShapeType="1"/>
          </p:cNvSpPr>
          <p:nvPr/>
        </p:nvSpPr>
        <p:spPr bwMode="auto">
          <a:xfrm flipV="1">
            <a:off x="3538227" y="4249726"/>
            <a:ext cx="711610" cy="572893"/>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fontAlgn="base">
              <a:spcBef>
                <a:spcPct val="0"/>
              </a:spcBef>
              <a:spcAft>
                <a:spcPct val="0"/>
              </a:spcAft>
              <a:buClrTx/>
              <a:defRPr/>
            </a:pPr>
            <a:endParaRPr lang="en-SE" sz="1800" dirty="0">
              <a:solidFill>
                <a:srgbClr val="000000"/>
              </a:solidFill>
              <a:latin typeface="Arial" panose="020B0604020202020204" pitchFamily="34" charset="0"/>
            </a:endParaRPr>
          </a:p>
        </p:txBody>
      </p:sp>
      <p:sp>
        <p:nvSpPr>
          <p:cNvPr id="113" name="Text Box 28">
            <a:extLst>
              <a:ext uri="{FF2B5EF4-FFF2-40B4-BE49-F238E27FC236}">
                <a16:creationId xmlns:a16="http://schemas.microsoft.com/office/drawing/2014/main" id="{2E6DCE86-0BE6-F0C7-0D72-14A08819D671}"/>
              </a:ext>
            </a:extLst>
          </p:cNvPr>
          <p:cNvSpPr txBox="1">
            <a:spLocks noChangeArrowheads="1"/>
          </p:cNvSpPr>
          <p:nvPr/>
        </p:nvSpPr>
        <p:spPr bwMode="auto">
          <a:xfrm>
            <a:off x="3697387" y="3335459"/>
            <a:ext cx="81915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n-US" altLang="en-SE" dirty="0">
                <a:latin typeface="Arial" panose="020B0604020202020204" pitchFamily="34" charset="0"/>
              </a:rPr>
              <a:t>-20</a:t>
            </a:r>
          </a:p>
        </p:txBody>
      </p:sp>
      <p:sp>
        <p:nvSpPr>
          <p:cNvPr id="114" name="Text Box 26">
            <a:extLst>
              <a:ext uri="{FF2B5EF4-FFF2-40B4-BE49-F238E27FC236}">
                <a16:creationId xmlns:a16="http://schemas.microsoft.com/office/drawing/2014/main" id="{5FBE38BF-76DB-A274-A5C2-162FA69A9DBE}"/>
              </a:ext>
            </a:extLst>
          </p:cNvPr>
          <p:cNvSpPr txBox="1">
            <a:spLocks noChangeArrowheads="1"/>
          </p:cNvSpPr>
          <p:nvPr/>
        </p:nvSpPr>
        <p:spPr bwMode="auto">
          <a:xfrm>
            <a:off x="3851384" y="4455907"/>
            <a:ext cx="39980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n-US" altLang="en-SE" dirty="0">
                <a:latin typeface="Arial" panose="020B0604020202020204" pitchFamily="34" charset="0"/>
              </a:rPr>
              <a:t>1</a:t>
            </a:r>
          </a:p>
        </p:txBody>
      </p:sp>
      <p:grpSp>
        <p:nvGrpSpPr>
          <p:cNvPr id="115" name="Group 7">
            <a:extLst>
              <a:ext uri="{FF2B5EF4-FFF2-40B4-BE49-F238E27FC236}">
                <a16:creationId xmlns:a16="http://schemas.microsoft.com/office/drawing/2014/main" id="{CC1C8AB5-9288-5636-0E40-A0CE4998B9CF}"/>
              </a:ext>
            </a:extLst>
          </p:cNvPr>
          <p:cNvGrpSpPr>
            <a:grpSpLocks/>
          </p:cNvGrpSpPr>
          <p:nvPr/>
        </p:nvGrpSpPr>
        <p:grpSpPr bwMode="auto">
          <a:xfrm>
            <a:off x="5337505" y="3792524"/>
            <a:ext cx="533400" cy="533400"/>
            <a:chOff x="1824" y="2736"/>
            <a:chExt cx="336" cy="336"/>
          </a:xfrm>
        </p:grpSpPr>
        <p:sp>
          <p:nvSpPr>
            <p:cNvPr id="116" name="Oval 8">
              <a:extLst>
                <a:ext uri="{FF2B5EF4-FFF2-40B4-BE49-F238E27FC236}">
                  <a16:creationId xmlns:a16="http://schemas.microsoft.com/office/drawing/2014/main" id="{7BCF7683-8125-FE07-125C-82C60569C03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buClrTx/>
                <a:defRPr/>
              </a:pPr>
              <a:endParaRPr lang="en-SE" sz="1800">
                <a:latin typeface="Arial" panose="020B0604020202020204" pitchFamily="34" charset="0"/>
              </a:endParaRPr>
            </a:p>
          </p:txBody>
        </p:sp>
        <p:sp>
          <p:nvSpPr>
            <p:cNvPr id="117" name="Text Box 9">
              <a:extLst>
                <a:ext uri="{FF2B5EF4-FFF2-40B4-BE49-F238E27FC236}">
                  <a16:creationId xmlns:a16="http://schemas.microsoft.com/office/drawing/2014/main" id="{FEF13494-50EB-F023-DC7D-DE1B20E0BC9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buClrTx/>
                <a:defRPr/>
              </a:pPr>
              <a:r>
                <a:rPr lang="en-US" altLang="en-SE" sz="2400" dirty="0">
                  <a:latin typeface="Arial" panose="020B0604020202020204" pitchFamily="34" charset="0"/>
                </a:rPr>
                <a:t>E</a:t>
              </a:r>
            </a:p>
          </p:txBody>
        </p:sp>
      </p:grpSp>
      <p:sp>
        <p:nvSpPr>
          <p:cNvPr id="118" name="Line 19">
            <a:extLst>
              <a:ext uri="{FF2B5EF4-FFF2-40B4-BE49-F238E27FC236}">
                <a16:creationId xmlns:a16="http://schemas.microsoft.com/office/drawing/2014/main" id="{2A9DFDB1-3A80-50ED-18B4-8E4A581437F5}"/>
              </a:ext>
            </a:extLst>
          </p:cNvPr>
          <p:cNvSpPr>
            <a:spLocks noChangeShapeType="1"/>
          </p:cNvSpPr>
          <p:nvPr/>
        </p:nvSpPr>
        <p:spPr bwMode="auto">
          <a:xfrm>
            <a:off x="4679923" y="4094677"/>
            <a:ext cx="674814" cy="1"/>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fontAlgn="base">
              <a:spcBef>
                <a:spcPct val="0"/>
              </a:spcBef>
              <a:spcAft>
                <a:spcPct val="0"/>
              </a:spcAft>
              <a:buClrTx/>
              <a:defRPr/>
            </a:pPr>
            <a:endParaRPr lang="en-SE" sz="1800" dirty="0">
              <a:solidFill>
                <a:srgbClr val="000000"/>
              </a:solidFill>
              <a:latin typeface="Arial" panose="020B0604020202020204" pitchFamily="34" charset="0"/>
            </a:endParaRPr>
          </a:p>
        </p:txBody>
      </p:sp>
      <p:sp>
        <p:nvSpPr>
          <p:cNvPr id="119" name="Text Box 26">
            <a:extLst>
              <a:ext uri="{FF2B5EF4-FFF2-40B4-BE49-F238E27FC236}">
                <a16:creationId xmlns:a16="http://schemas.microsoft.com/office/drawing/2014/main" id="{78CCA14E-EA61-646E-B320-78F2305345F8}"/>
              </a:ext>
            </a:extLst>
          </p:cNvPr>
          <p:cNvSpPr txBox="1">
            <a:spLocks noChangeArrowheads="1"/>
          </p:cNvSpPr>
          <p:nvPr/>
        </p:nvSpPr>
        <p:spPr bwMode="auto">
          <a:xfrm>
            <a:off x="4875095" y="3771467"/>
            <a:ext cx="39980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n-US" altLang="en-SE" dirty="0">
                <a:latin typeface="Arial" panose="020B0604020202020204" pitchFamily="34" charset="0"/>
              </a:rPr>
              <a:t>1</a:t>
            </a:r>
          </a:p>
        </p:txBody>
      </p:sp>
    </p:spTree>
    <p:extLst>
      <p:ext uri="{BB962C8B-B14F-4D97-AF65-F5344CB8AC3E}">
        <p14:creationId xmlns:p14="http://schemas.microsoft.com/office/powerpoint/2010/main" val="195726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044B5-22FF-7942-A026-930E116B59EF}"/>
              </a:ext>
            </a:extLst>
          </p:cNvPr>
          <p:cNvSpPr>
            <a:spLocks noGrp="1"/>
          </p:cNvSpPr>
          <p:nvPr>
            <p:ph type="title"/>
          </p:nvPr>
        </p:nvSpPr>
        <p:spPr>
          <a:xfrm>
            <a:off x="1989590" y="274638"/>
            <a:ext cx="8355435" cy="1143000"/>
          </a:xfrm>
        </p:spPr>
        <p:txBody>
          <a:bodyPr>
            <a:normAutofit/>
          </a:bodyPr>
          <a:lstStyle/>
          <a:p>
            <a:r>
              <a:rPr lang="en-US" sz="3200" spc="-4" dirty="0">
                <a:latin typeface="Arial"/>
                <a:cs typeface="Arial"/>
              </a:rPr>
              <a:t>Single </a:t>
            </a:r>
            <a:r>
              <a:rPr lang="en-US" sz="3200" spc="-21" dirty="0">
                <a:latin typeface="Arial"/>
                <a:cs typeface="Arial"/>
              </a:rPr>
              <a:t>Source</a:t>
            </a:r>
            <a:r>
              <a:rPr lang="en-US" sz="3200" spc="155" dirty="0">
                <a:latin typeface="Arial"/>
                <a:cs typeface="Arial"/>
              </a:rPr>
              <a:t> </a:t>
            </a:r>
            <a:r>
              <a:rPr lang="en-US" sz="3200" spc="-32" dirty="0">
                <a:latin typeface="Arial"/>
                <a:cs typeface="Arial"/>
              </a:rPr>
              <a:t>Shortest-paths Algorithms Summary</a:t>
            </a:r>
            <a:endParaRPr lang="en-US" sz="3200" dirty="0"/>
          </a:p>
        </p:txBody>
      </p:sp>
      <p:graphicFrame>
        <p:nvGraphicFramePr>
          <p:cNvPr id="6" name="Table 5">
            <a:extLst>
              <a:ext uri="{FF2B5EF4-FFF2-40B4-BE49-F238E27FC236}">
                <a16:creationId xmlns:a16="http://schemas.microsoft.com/office/drawing/2014/main" id="{544D94F2-DF5B-5AE9-C230-8FD9C85BB9FE}"/>
              </a:ext>
            </a:extLst>
          </p:cNvPr>
          <p:cNvGraphicFramePr>
            <a:graphicFrameLocks noGrp="1"/>
          </p:cNvGraphicFramePr>
          <p:nvPr>
            <p:extLst>
              <p:ext uri="{D42A27DB-BD31-4B8C-83A1-F6EECF244321}">
                <p14:modId xmlns:p14="http://schemas.microsoft.com/office/powerpoint/2010/main" val="3956098569"/>
              </p:ext>
            </p:extLst>
          </p:nvPr>
        </p:nvGraphicFramePr>
        <p:xfrm>
          <a:off x="1698813" y="2022756"/>
          <a:ext cx="8733741" cy="2407920"/>
        </p:xfrm>
        <a:graphic>
          <a:graphicData uri="http://schemas.openxmlformats.org/drawingml/2006/table">
            <a:tbl>
              <a:tblPr firstRow="1" bandRow="1">
                <a:tableStyleId>{5C22544A-7EE6-4342-B048-85BDC9FD1C3A}</a:tableStyleId>
              </a:tblPr>
              <a:tblGrid>
                <a:gridCol w="1667435">
                  <a:extLst>
                    <a:ext uri="{9D8B030D-6E8A-4147-A177-3AD203B41FA5}">
                      <a16:colId xmlns:a16="http://schemas.microsoft.com/office/drawing/2014/main" val="1986848519"/>
                    </a:ext>
                  </a:extLst>
                </a:gridCol>
                <a:gridCol w="5381513">
                  <a:extLst>
                    <a:ext uri="{9D8B030D-6E8A-4147-A177-3AD203B41FA5}">
                      <a16:colId xmlns:a16="http://schemas.microsoft.com/office/drawing/2014/main" val="2195734352"/>
                    </a:ext>
                  </a:extLst>
                </a:gridCol>
                <a:gridCol w="1684793">
                  <a:extLst>
                    <a:ext uri="{9D8B030D-6E8A-4147-A177-3AD203B41FA5}">
                      <a16:colId xmlns:a16="http://schemas.microsoft.com/office/drawing/2014/main" val="326827845"/>
                    </a:ext>
                  </a:extLst>
                </a:gridCol>
              </a:tblGrid>
              <a:tr h="370840">
                <a:tc>
                  <a:txBody>
                    <a:bodyPr/>
                    <a:lstStyle/>
                    <a:p>
                      <a:pPr algn="ctr"/>
                      <a:r>
                        <a:rPr lang="en-GB" sz="2000" dirty="0"/>
                        <a:t>Algorithm</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Restriction</a:t>
                      </a:r>
                    </a:p>
                  </a:txBody>
                  <a:tcPr/>
                </a:tc>
                <a:tc>
                  <a:txBody>
                    <a:bodyPr/>
                    <a:lstStyle/>
                    <a:p>
                      <a:pPr algn="ctr"/>
                      <a:r>
                        <a:rPr lang="en-GB" sz="2000" dirty="0"/>
                        <a:t>Worst-Case Complexity</a:t>
                      </a:r>
                      <a:endParaRPr lang="en-SE" sz="2000" dirty="0"/>
                    </a:p>
                  </a:txBody>
                  <a:tcPr/>
                </a:tc>
                <a:extLst>
                  <a:ext uri="{0D108BD9-81ED-4DB2-BD59-A6C34878D82A}">
                    <a16:rowId xmlns:a16="http://schemas.microsoft.com/office/drawing/2014/main" val="1849388263"/>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Dijkstra (Fibonacci   heap)</a:t>
                      </a:r>
                    </a:p>
                  </a:txBody>
                  <a:tcPr/>
                </a:tc>
                <a:tc>
                  <a:txBody>
                    <a:bodyPr/>
                    <a:lstStyle/>
                    <a:p>
                      <a:pPr algn="l"/>
                      <a:r>
                        <a:rPr lang="en-GB" sz="2000" dirty="0"/>
                        <a:t>Undirected or directed graph; no negative weights/cycles</a:t>
                      </a:r>
                    </a:p>
                  </a:txBody>
                  <a:tcPr/>
                </a:tc>
                <a:tc>
                  <a:txBody>
                    <a:bodyPr/>
                    <a:lstStyle/>
                    <a:p>
                      <a:pPr algn="ctr"/>
                      <a:r>
                        <a:rPr lang="en-GB" sz="2000" dirty="0"/>
                        <a:t>O(V log V + E)</a:t>
                      </a:r>
                      <a:endParaRPr lang="en-SE" sz="2000" dirty="0"/>
                    </a:p>
                  </a:txBody>
                  <a:tcPr/>
                </a:tc>
                <a:extLst>
                  <a:ext uri="{0D108BD9-81ED-4DB2-BD59-A6C34878D82A}">
                    <a16:rowId xmlns:a16="http://schemas.microsoft.com/office/drawing/2014/main" val="2761924113"/>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Topological Sort</a:t>
                      </a:r>
                    </a:p>
                  </a:txBody>
                  <a:tcPr/>
                </a:tc>
                <a:tc>
                  <a:txBody>
                    <a:bodyPr/>
                    <a:lstStyle/>
                    <a:p>
                      <a:pPr algn="l"/>
                      <a:r>
                        <a:rPr lang="en-GB" sz="2000" dirty="0"/>
                        <a:t>Directed Acyclic Graph (DAG) (directed graph, no cycles)</a:t>
                      </a:r>
                    </a:p>
                  </a:txBody>
                  <a:tcPr/>
                </a:tc>
                <a:tc>
                  <a:txBody>
                    <a:bodyPr/>
                    <a:lstStyle/>
                    <a:p>
                      <a:pPr algn="ctr"/>
                      <a:r>
                        <a:rPr lang="en-GB" sz="2000" dirty="0"/>
                        <a:t>O(E+V)</a:t>
                      </a:r>
                      <a:endParaRPr lang="en-SE" sz="2000" dirty="0"/>
                    </a:p>
                  </a:txBody>
                  <a:tcPr/>
                </a:tc>
                <a:extLst>
                  <a:ext uri="{0D108BD9-81ED-4DB2-BD59-A6C34878D82A}">
                    <a16:rowId xmlns:a16="http://schemas.microsoft.com/office/drawing/2014/main" val="2057774292"/>
                  </a:ext>
                </a:extLst>
              </a:tr>
            </a:tbl>
          </a:graphicData>
        </a:graphic>
      </p:graphicFrame>
    </p:spTree>
    <p:extLst>
      <p:ext uri="{BB962C8B-B14F-4D97-AF65-F5344CB8AC3E}">
        <p14:creationId xmlns:p14="http://schemas.microsoft.com/office/powerpoint/2010/main" val="31472479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44"/>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Review: Key Features</a:t>
            </a:r>
            <a:endParaRPr/>
          </a:p>
        </p:txBody>
      </p:sp>
      <p:sp>
        <p:nvSpPr>
          <p:cNvPr id="1099" name="Google Shape;1099;p44"/>
          <p:cNvSpPr txBox="1">
            <a:spLocks noGrp="1"/>
          </p:cNvSpPr>
          <p:nvPr>
            <p:ph type="body" idx="1"/>
          </p:nvPr>
        </p:nvSpPr>
        <p:spPr>
          <a:xfrm>
            <a:off x="838200" y="1371600"/>
            <a:ext cx="10515600" cy="5321030"/>
          </a:xfrm>
          <a:prstGeom prst="rect">
            <a:avLst/>
          </a:prstGeom>
          <a:noFill/>
          <a:ln>
            <a:noFill/>
          </a:ln>
        </p:spPr>
        <p:txBody>
          <a:bodyPr spcFirstLastPara="1" wrap="square" lIns="45700" tIns="45700" rIns="45700" bIns="45700" anchor="t" anchorCtr="0">
            <a:normAutofit/>
          </a:bodyPr>
          <a:lstStyle/>
          <a:p>
            <a:pPr marL="457200" lvl="0" indent="-393700" algn="l" rtl="0">
              <a:lnSpc>
                <a:spcPct val="90000"/>
              </a:lnSpc>
              <a:spcBef>
                <a:spcPts val="0"/>
              </a:spcBef>
              <a:spcAft>
                <a:spcPts val="0"/>
              </a:spcAft>
              <a:buSzPts val="2600"/>
              <a:buChar char="●"/>
            </a:pPr>
            <a:r>
              <a:rPr lang="en-US" dirty="0"/>
              <a:t>Once a node is marked known, its shortest path is known</a:t>
            </a:r>
            <a:endParaRPr dirty="0"/>
          </a:p>
          <a:p>
            <a:pPr marL="914400" lvl="1" indent="-361950" algn="l" rtl="0">
              <a:lnSpc>
                <a:spcPct val="90000"/>
              </a:lnSpc>
              <a:spcBef>
                <a:spcPts val="0"/>
              </a:spcBef>
              <a:spcAft>
                <a:spcPts val="0"/>
              </a:spcAft>
              <a:buSzPts val="2100"/>
              <a:buChar char="○"/>
            </a:pPr>
            <a:r>
              <a:rPr lang="en-US" dirty="0"/>
              <a:t>Can reconstruct path by following </a:t>
            </a:r>
            <a:r>
              <a:rPr lang="en-US" dirty="0" err="1"/>
              <a:t>backpointers</a:t>
            </a:r>
            <a:endParaRPr dirty="0"/>
          </a:p>
          <a:p>
            <a:pPr marL="457200" lvl="0" indent="-393700" algn="l" rtl="0">
              <a:lnSpc>
                <a:spcPct val="90000"/>
              </a:lnSpc>
              <a:spcBef>
                <a:spcPts val="1000"/>
              </a:spcBef>
              <a:spcAft>
                <a:spcPts val="0"/>
              </a:spcAft>
              <a:buSzPts val="2600"/>
              <a:buChar char="●"/>
            </a:pPr>
            <a:r>
              <a:rPr lang="en-US" dirty="0"/>
              <a:t>While a node is not known, another shorter path might be found!</a:t>
            </a:r>
            <a:endParaRPr dirty="0"/>
          </a:p>
          <a:p>
            <a:pPr marL="457200" lvl="0" indent="-393700" algn="l" rtl="0">
              <a:lnSpc>
                <a:spcPct val="90000"/>
              </a:lnSpc>
              <a:spcBef>
                <a:spcPts val="1000"/>
              </a:spcBef>
              <a:spcAft>
                <a:spcPts val="0"/>
              </a:spcAft>
              <a:buSzPts val="2600"/>
              <a:buChar char="●"/>
            </a:pPr>
            <a:r>
              <a:rPr lang="en-US" dirty="0"/>
              <a:t>The “Order Added to Known Set” is unimportant</a:t>
            </a:r>
            <a:endParaRPr dirty="0"/>
          </a:p>
          <a:p>
            <a:pPr marL="914400" lvl="1" indent="-361950" algn="l" rtl="0">
              <a:lnSpc>
                <a:spcPct val="90000"/>
              </a:lnSpc>
              <a:spcBef>
                <a:spcPts val="0"/>
              </a:spcBef>
              <a:spcAft>
                <a:spcPts val="0"/>
              </a:spcAft>
              <a:buSzPts val="2100"/>
              <a:buChar char="○"/>
            </a:pPr>
            <a:r>
              <a:rPr lang="en-US" dirty="0"/>
              <a:t>A detail about how the algorithm works </a:t>
            </a:r>
            <a:r>
              <a:rPr lang="en-US" i="1" dirty="0">
                <a:solidFill>
                  <a:srgbClr val="7F7F7F"/>
                </a:solidFill>
              </a:rPr>
              <a:t>(client doesn’t care)</a:t>
            </a:r>
            <a:endParaRPr dirty="0"/>
          </a:p>
          <a:p>
            <a:pPr marL="914400" lvl="1" indent="-361950" algn="l" rtl="0">
              <a:lnSpc>
                <a:spcPct val="90000"/>
              </a:lnSpc>
              <a:spcBef>
                <a:spcPts val="0"/>
              </a:spcBef>
              <a:spcAft>
                <a:spcPts val="0"/>
              </a:spcAft>
              <a:buSzPts val="2100"/>
              <a:buChar char="○"/>
            </a:pPr>
            <a:r>
              <a:rPr lang="en-US" dirty="0"/>
              <a:t>Not used by the algorithm </a:t>
            </a:r>
            <a:r>
              <a:rPr lang="en-US" i="1" dirty="0">
                <a:solidFill>
                  <a:srgbClr val="7F7F7F"/>
                </a:solidFill>
              </a:rPr>
              <a:t>(implementation doesn’t care)</a:t>
            </a:r>
            <a:endParaRPr dirty="0"/>
          </a:p>
          <a:p>
            <a:pPr marL="914400" lvl="1" indent="-361950" algn="l" rtl="0">
              <a:lnSpc>
                <a:spcPct val="90000"/>
              </a:lnSpc>
              <a:spcBef>
                <a:spcPts val="0"/>
              </a:spcBef>
              <a:spcAft>
                <a:spcPts val="0"/>
              </a:spcAft>
              <a:buSzPts val="2100"/>
              <a:buChar char="○"/>
            </a:pPr>
            <a:r>
              <a:rPr lang="en-US" dirty="0"/>
              <a:t>It is sorted by path-distance; ties are resolved “somehow”</a:t>
            </a:r>
            <a:endParaRPr dirty="0"/>
          </a:p>
          <a:p>
            <a:pPr marL="457200" lvl="0" indent="-393700" algn="l" rtl="0">
              <a:lnSpc>
                <a:spcPct val="90000"/>
              </a:lnSpc>
              <a:spcBef>
                <a:spcPts val="1000"/>
              </a:spcBef>
              <a:spcAft>
                <a:spcPts val="0"/>
              </a:spcAft>
              <a:buSzPts val="2600"/>
              <a:buChar char="●"/>
            </a:pPr>
            <a:r>
              <a:rPr lang="en-US" dirty="0"/>
              <a:t>If we only need path to a specific node, can stop early once that node is known</a:t>
            </a:r>
            <a:endParaRPr dirty="0"/>
          </a:p>
          <a:p>
            <a:pPr marL="914400" lvl="1" indent="-361950" algn="l" rtl="0">
              <a:lnSpc>
                <a:spcPct val="90000"/>
              </a:lnSpc>
              <a:spcBef>
                <a:spcPts val="0"/>
              </a:spcBef>
              <a:spcAft>
                <a:spcPts val="0"/>
              </a:spcAft>
              <a:buSzPts val="2100"/>
              <a:buChar char="○"/>
            </a:pPr>
            <a:r>
              <a:rPr lang="en-US" dirty="0"/>
              <a:t>Because its shortest path cannot change!</a:t>
            </a:r>
            <a:endParaRPr dirty="0"/>
          </a:p>
          <a:p>
            <a:pPr marL="914400" lvl="1" indent="-361950" algn="l" rtl="0">
              <a:lnSpc>
                <a:spcPct val="90000"/>
              </a:lnSpc>
              <a:spcBef>
                <a:spcPts val="0"/>
              </a:spcBef>
              <a:spcAft>
                <a:spcPts val="0"/>
              </a:spcAft>
              <a:buSzPts val="2100"/>
              <a:buChar char="○"/>
            </a:pPr>
            <a:r>
              <a:rPr lang="en-US" dirty="0"/>
              <a:t>Return a partial </a:t>
            </a:r>
            <a:r>
              <a:rPr lang="en-US" b="1" dirty="0"/>
              <a:t>shortest path tree</a:t>
            </a:r>
            <a:endParaRPr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45"/>
          <p:cNvSpPr txBox="1">
            <a:spLocks noGrp="1"/>
          </p:cNvSpPr>
          <p:nvPr>
            <p:ph type="title"/>
          </p:nvPr>
        </p:nvSpPr>
        <p:spPr>
          <a:xfrm>
            <a:off x="575239" y="26327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a:t>Greedy Algorithms</a:t>
            </a:r>
            <a:endParaRPr/>
          </a:p>
        </p:txBody>
      </p:sp>
      <p:sp>
        <p:nvSpPr>
          <p:cNvPr id="1106" name="Google Shape;1106;p45"/>
          <p:cNvSpPr txBox="1">
            <a:spLocks noGrp="1"/>
          </p:cNvSpPr>
          <p:nvPr>
            <p:ph type="body" idx="1"/>
          </p:nvPr>
        </p:nvSpPr>
        <p:spPr>
          <a:xfrm>
            <a:off x="746175" y="1568275"/>
            <a:ext cx="10801500" cy="2709930"/>
          </a:xfrm>
          <a:prstGeom prst="rect">
            <a:avLst/>
          </a:prstGeom>
        </p:spPr>
        <p:txBody>
          <a:bodyPr spcFirstLastPara="1" wrap="square" lIns="44175" tIns="44175" rIns="44175" bIns="44175" anchor="t" anchorCtr="0">
            <a:spAutoFit/>
          </a:bodyPr>
          <a:lstStyle/>
          <a:p>
            <a:pPr marL="457200" lvl="0" indent="-393700" algn="l" rtl="0">
              <a:spcBef>
                <a:spcPts val="1200"/>
              </a:spcBef>
              <a:spcAft>
                <a:spcPts val="0"/>
              </a:spcAft>
              <a:buSzPts val="2600"/>
              <a:buChar char="●"/>
            </a:pPr>
            <a:r>
              <a:rPr lang="en-US" dirty="0"/>
              <a:t>At each step, do what seems best at that step</a:t>
            </a:r>
            <a:endParaRPr dirty="0"/>
          </a:p>
          <a:p>
            <a:pPr marL="914400" lvl="1" indent="-361950" algn="l" rtl="0">
              <a:spcBef>
                <a:spcPts val="0"/>
              </a:spcBef>
              <a:spcAft>
                <a:spcPts val="0"/>
              </a:spcAft>
              <a:buSzPts val="2100"/>
              <a:buChar char="○"/>
            </a:pPr>
            <a:r>
              <a:rPr lang="en-US" dirty="0"/>
              <a:t>“instant gratification”</a:t>
            </a:r>
            <a:endParaRPr dirty="0"/>
          </a:p>
          <a:p>
            <a:pPr marL="914400" lvl="1" indent="-361950" algn="l" rtl="0">
              <a:spcBef>
                <a:spcPts val="0"/>
              </a:spcBef>
              <a:spcAft>
                <a:spcPts val="0"/>
              </a:spcAft>
              <a:buSzPts val="2100"/>
              <a:buChar char="○"/>
            </a:pPr>
            <a:r>
              <a:rPr lang="en-US" dirty="0"/>
              <a:t>“make the locally optimal choice at each stage”</a:t>
            </a:r>
            <a:endParaRPr dirty="0"/>
          </a:p>
          <a:p>
            <a:pPr marL="457200" lvl="0" indent="-393700" algn="l" rtl="0">
              <a:spcBef>
                <a:spcPts val="0"/>
              </a:spcBef>
              <a:spcAft>
                <a:spcPts val="0"/>
              </a:spcAft>
              <a:buSzPts val="2600"/>
              <a:buChar char="●"/>
            </a:pPr>
            <a:r>
              <a:rPr lang="en-US" dirty="0"/>
              <a:t>Dijkstra’s is “greedy” because once a node is marked as “processed” we never revisit</a:t>
            </a:r>
            <a:endParaRPr dirty="0"/>
          </a:p>
          <a:p>
            <a:pPr marL="914400" lvl="1" indent="-361950" algn="l" rtl="0">
              <a:spcBef>
                <a:spcPts val="0"/>
              </a:spcBef>
              <a:spcAft>
                <a:spcPts val="0"/>
              </a:spcAft>
              <a:buSzPts val="2100"/>
              <a:buChar char="○"/>
            </a:pPr>
            <a:r>
              <a:rPr lang="en-US" dirty="0"/>
              <a:t>This is why Dijkstra’s does not work with negative edge weights</a:t>
            </a:r>
            <a:endParaRPr dirty="0"/>
          </a:p>
          <a:p>
            <a:pPr marL="0" lvl="0" indent="0" algn="l" rtl="0">
              <a:spcBef>
                <a:spcPts val="1200"/>
              </a:spcBef>
              <a:spcAft>
                <a:spcPts val="0"/>
              </a:spcAft>
              <a:buNone/>
            </a:pPr>
            <a:endParaRPr dirty="0"/>
          </a:p>
        </p:txBody>
      </p:sp>
      <p:sp>
        <p:nvSpPr>
          <p:cNvPr id="1108" name="Google Shape;1108;p45"/>
          <p:cNvSpPr txBox="1"/>
          <p:nvPr/>
        </p:nvSpPr>
        <p:spPr>
          <a:xfrm>
            <a:off x="746175" y="3823175"/>
            <a:ext cx="10585440" cy="1572708"/>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200"/>
              </a:spcBef>
              <a:spcAft>
                <a:spcPts val="0"/>
              </a:spcAft>
              <a:buNone/>
            </a:pPr>
            <a:r>
              <a:rPr lang="en-US" sz="2600" dirty="0">
                <a:solidFill>
                  <a:schemeClr val="dk1"/>
                </a:solidFill>
                <a:latin typeface="Quattrocento Sans"/>
                <a:ea typeface="Quattrocento Sans"/>
                <a:cs typeface="Quattrocento Sans"/>
                <a:sym typeface="Quattrocento Sans"/>
              </a:rPr>
              <a:t>Other examples of greedy algorithms are:</a:t>
            </a:r>
            <a:endParaRPr sz="2600" dirty="0">
              <a:solidFill>
                <a:schemeClr val="dk1"/>
              </a:solidFill>
              <a:latin typeface="Quattrocento Sans"/>
              <a:ea typeface="Quattrocento Sans"/>
              <a:cs typeface="Quattrocento Sans"/>
              <a:sym typeface="Quattrocento Sans"/>
            </a:endParaRPr>
          </a:p>
          <a:p>
            <a:pPr marL="457200" lvl="0" indent="-393700" algn="l" rtl="0">
              <a:lnSpc>
                <a:spcPct val="90000"/>
              </a:lnSpc>
              <a:spcBef>
                <a:spcPts val="1200"/>
              </a:spcBef>
              <a:spcAft>
                <a:spcPts val="0"/>
              </a:spcAft>
              <a:buClr>
                <a:srgbClr val="4C3282"/>
              </a:buClr>
              <a:buSzPts val="2600"/>
              <a:buFont typeface="Twentieth Century"/>
              <a:buChar char="●"/>
            </a:pPr>
            <a:r>
              <a:rPr lang="en-US" sz="2600" dirty="0">
                <a:solidFill>
                  <a:schemeClr val="dk1"/>
                </a:solidFill>
                <a:latin typeface="Quattrocento Sans"/>
                <a:ea typeface="Quattrocento Sans"/>
                <a:cs typeface="Quattrocento Sans"/>
                <a:sym typeface="Quattrocento Sans"/>
              </a:rPr>
              <a:t>Kruskal and Prim’s minimum spanning tree algorithms (</a:t>
            </a:r>
            <a:r>
              <a:rPr lang="en-US" sz="2600" i="1" dirty="0">
                <a:solidFill>
                  <a:schemeClr val="dk1"/>
                </a:solidFill>
                <a:latin typeface="Quattrocento Sans"/>
                <a:ea typeface="Quattrocento Sans"/>
                <a:cs typeface="Quattrocento Sans"/>
                <a:sym typeface="Quattrocento Sans"/>
              </a:rPr>
              <a:t>next week</a:t>
            </a:r>
            <a:r>
              <a:rPr lang="en-US" sz="2600" dirty="0">
                <a:solidFill>
                  <a:schemeClr val="dk1"/>
                </a:solidFill>
                <a:latin typeface="Quattrocento Sans"/>
                <a:ea typeface="Quattrocento Sans"/>
                <a:cs typeface="Quattrocento Sans"/>
                <a:sym typeface="Quattrocento Sans"/>
              </a:rPr>
              <a:t>)</a:t>
            </a:r>
            <a:endParaRPr sz="2600" dirty="0">
              <a:solidFill>
                <a:schemeClr val="dk1"/>
              </a:solidFill>
              <a:latin typeface="Quattrocento Sans"/>
              <a:ea typeface="Quattrocento Sans"/>
              <a:cs typeface="Quattrocento Sans"/>
              <a:sym typeface="Quattrocento Sans"/>
            </a:endParaRPr>
          </a:p>
          <a:p>
            <a:pPr marL="457200" lvl="0" indent="-393700" algn="l" rtl="0">
              <a:lnSpc>
                <a:spcPct val="90000"/>
              </a:lnSpc>
              <a:spcBef>
                <a:spcPts val="0"/>
              </a:spcBef>
              <a:spcAft>
                <a:spcPts val="0"/>
              </a:spcAft>
              <a:buClr>
                <a:srgbClr val="4C3282"/>
              </a:buClr>
              <a:buSzPts val="2600"/>
              <a:buFont typeface="Twentieth Century"/>
              <a:buChar char="●"/>
            </a:pPr>
            <a:r>
              <a:rPr lang="en-US" sz="2600" dirty="0">
                <a:solidFill>
                  <a:schemeClr val="dk1"/>
                </a:solidFill>
                <a:latin typeface="Quattrocento Sans"/>
                <a:ea typeface="Quattrocento Sans"/>
                <a:cs typeface="Quattrocento Sans"/>
                <a:sym typeface="Quattrocento Sans"/>
              </a:rPr>
              <a:t>Huffman compression</a:t>
            </a:r>
            <a:endParaRPr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D2C8B-926E-37F4-A882-1095BD86BCE0}"/>
              </a:ext>
            </a:extLst>
          </p:cNvPr>
          <p:cNvSpPr>
            <a:spLocks noGrp="1"/>
          </p:cNvSpPr>
          <p:nvPr>
            <p:ph type="title"/>
          </p:nvPr>
        </p:nvSpPr>
        <p:spPr/>
        <p:txBody>
          <a:bodyPr/>
          <a:lstStyle/>
          <a:p>
            <a:endParaRPr lang="en-SE"/>
          </a:p>
        </p:txBody>
      </p:sp>
      <p:sp>
        <p:nvSpPr>
          <p:cNvPr id="3" name="Text Placeholder 2">
            <a:extLst>
              <a:ext uri="{FF2B5EF4-FFF2-40B4-BE49-F238E27FC236}">
                <a16:creationId xmlns:a16="http://schemas.microsoft.com/office/drawing/2014/main" id="{F757311E-577B-3217-4E85-D680693EC5B6}"/>
              </a:ext>
            </a:extLst>
          </p:cNvPr>
          <p:cNvSpPr>
            <a:spLocks noGrp="1"/>
          </p:cNvSpPr>
          <p:nvPr>
            <p:ph type="body" idx="1"/>
          </p:nvPr>
        </p:nvSpPr>
        <p:spPr>
          <a:xfrm>
            <a:off x="746174" y="1568275"/>
            <a:ext cx="11016065" cy="4878824"/>
          </a:xfrm>
        </p:spPr>
        <p:txBody>
          <a:bodyPr/>
          <a:lstStyle/>
          <a:p>
            <a:r>
              <a:rPr lang="en-GB" dirty="0"/>
              <a:t>Breadth-First Search Visualized and Explained</a:t>
            </a:r>
          </a:p>
          <a:p>
            <a:pPr lvl="1"/>
            <a:r>
              <a:rPr lang="en-GB" dirty="0">
                <a:hlinkClick r:id="rId2"/>
              </a:rPr>
              <a:t>https://www.youtube.com/watch?v=N6wicLpEmHY&amp;list=PLnZHgAO8ocBv6XRqZkqQjrsIJijn82UUC&amp;index=5</a:t>
            </a:r>
            <a:endParaRPr lang="en-GB" dirty="0"/>
          </a:p>
          <a:p>
            <a:r>
              <a:rPr lang="en-GB" dirty="0"/>
              <a:t>Depth-First Search Visualized and Explained</a:t>
            </a:r>
          </a:p>
          <a:p>
            <a:pPr lvl="1"/>
            <a:r>
              <a:rPr lang="en-GB" dirty="0">
                <a:hlinkClick r:id="rId3"/>
              </a:rPr>
              <a:t>https://www.youtube.com/watch?v=5GcSvYDgiSo&amp;list=PLnZHgAO8ocBv6XRqZkqQjrsIJijn82UUC&amp;index=6</a:t>
            </a:r>
            <a:endParaRPr lang="en-GB" dirty="0"/>
          </a:p>
          <a:p>
            <a:r>
              <a:rPr lang="en-GB" dirty="0"/>
              <a:t>Topological Sort Visualized and Explained</a:t>
            </a:r>
          </a:p>
          <a:p>
            <a:pPr lvl="1"/>
            <a:r>
              <a:rPr lang="en-GB" dirty="0">
                <a:hlinkClick r:id="rId4"/>
              </a:rPr>
              <a:t>https://www.youtube.com/watch?v=7J3GadLzydI&amp;list=PLnZHgAO8ocBv6XRqZkqQjrsIJijn82UUC&amp;index=7</a:t>
            </a:r>
            <a:r>
              <a:rPr lang="en-GB" dirty="0"/>
              <a:t> </a:t>
            </a:r>
            <a:endParaRPr lang="en-SE" dirty="0"/>
          </a:p>
        </p:txBody>
      </p:sp>
    </p:spTree>
    <p:extLst>
      <p:ext uri="{BB962C8B-B14F-4D97-AF65-F5344CB8AC3E}">
        <p14:creationId xmlns:p14="http://schemas.microsoft.com/office/powerpoint/2010/main" val="2537019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28"/>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Multi-Variable Analysis</a:t>
            </a:r>
            <a:endParaRPr/>
          </a:p>
        </p:txBody>
      </p:sp>
      <p:sp>
        <p:nvSpPr>
          <p:cNvPr id="426" name="Google Shape;426;p28"/>
          <p:cNvSpPr txBox="1"/>
          <p:nvPr/>
        </p:nvSpPr>
        <p:spPr>
          <a:xfrm>
            <a:off x="838199" y="1304408"/>
            <a:ext cx="10950900" cy="2252884"/>
          </a:xfrm>
          <a:prstGeom prst="rect">
            <a:avLst/>
          </a:prstGeom>
          <a:noFill/>
          <a:ln>
            <a:noFill/>
          </a:ln>
        </p:spPr>
        <p:txBody>
          <a:bodyPr spcFirstLastPara="1" wrap="square" lIns="91425" tIns="45700" rIns="91425" bIns="45700" anchor="t" anchorCtr="0">
            <a:spAutoFit/>
          </a:bodyPr>
          <a:lstStyle/>
          <a:p>
            <a:pPr marL="457200" marR="0" lvl="0" indent="-406400" algn="l" rtl="0">
              <a:lnSpc>
                <a:spcPct val="90000"/>
              </a:lnSpc>
              <a:spcBef>
                <a:spcPts val="0"/>
              </a:spcBef>
              <a:spcAft>
                <a:spcPts val="0"/>
              </a:spcAft>
              <a:buClr>
                <a:srgbClr val="4C3283"/>
              </a:buClr>
              <a:buSzPts val="2800"/>
              <a:buFont typeface="Quattrocento Sans"/>
              <a:buChar char="●"/>
            </a:pPr>
            <a:r>
              <a:rPr lang="en-US" sz="2800" dirty="0">
                <a:solidFill>
                  <a:schemeClr val="dk1"/>
                </a:solidFill>
                <a:latin typeface="Quattrocento Sans"/>
                <a:ea typeface="Quattrocento Sans"/>
                <a:cs typeface="Quattrocento Sans"/>
                <a:sym typeface="Quattrocento Sans"/>
              </a:rPr>
              <a:t>So far, we thought of everything as being in terms of some single argument “n” </a:t>
            </a:r>
          </a:p>
          <a:p>
            <a:pPr marL="457200" marR="0" lvl="0" indent="-406400" algn="l" rtl="0">
              <a:lnSpc>
                <a:spcPct val="90000"/>
              </a:lnSpc>
              <a:spcBef>
                <a:spcPts val="0"/>
              </a:spcBef>
              <a:spcAft>
                <a:spcPts val="0"/>
              </a:spcAft>
              <a:buClr>
                <a:srgbClr val="4C3283"/>
              </a:buClr>
              <a:buSzPts val="2800"/>
              <a:buFont typeface="Quattrocento Sans"/>
              <a:buChar char="●"/>
            </a:pPr>
            <a:r>
              <a:rPr lang="en-US" sz="2800" dirty="0">
                <a:solidFill>
                  <a:schemeClr val="dk1"/>
                </a:solidFill>
                <a:latin typeface="Quattrocento Sans"/>
                <a:ea typeface="Quattrocento Sans"/>
                <a:cs typeface="Quattrocento Sans"/>
                <a:sym typeface="Quattrocento Sans"/>
              </a:rPr>
              <a:t>With graphs, we need to cons</a:t>
            </a:r>
            <a:r>
              <a:rPr lang="en-US" altLang="zh-CN" sz="2800" dirty="0">
                <a:solidFill>
                  <a:schemeClr val="dk1"/>
                </a:solidFill>
                <a:latin typeface="Quattrocento Sans"/>
                <a:ea typeface="Quattrocento Sans"/>
                <a:cs typeface="Quattrocento Sans"/>
                <a:sym typeface="Quattrocento Sans"/>
              </a:rPr>
              <a:t>ider</a:t>
            </a:r>
            <a:r>
              <a:rPr lang="en-US" sz="2800" dirty="0">
                <a:solidFill>
                  <a:schemeClr val="dk1"/>
                </a:solidFill>
                <a:latin typeface="Quattrocento Sans"/>
                <a:ea typeface="Quattrocento Sans"/>
                <a:cs typeface="Quattrocento Sans"/>
                <a:sym typeface="Quattrocento Sans"/>
              </a:rPr>
              <a:t>:</a:t>
            </a:r>
            <a:endParaRPr dirty="0">
              <a:solidFill>
                <a:schemeClr val="dk1"/>
              </a:solidFill>
            </a:endParaRPr>
          </a:p>
          <a:p>
            <a:pPr marL="914400" lvl="1" indent="-381000" algn="l" rtl="0">
              <a:lnSpc>
                <a:spcPct val="90000"/>
              </a:lnSpc>
              <a:spcBef>
                <a:spcPts val="0"/>
              </a:spcBef>
              <a:spcAft>
                <a:spcPts val="0"/>
              </a:spcAft>
              <a:buClr>
                <a:srgbClr val="B6A479"/>
              </a:buClr>
              <a:buSzPts val="2400"/>
              <a:buFont typeface="Quattrocento Sans"/>
              <a:buChar char="○"/>
            </a:pPr>
            <a:r>
              <a:rPr lang="en-US" sz="2400" dirty="0">
                <a:solidFill>
                  <a:schemeClr val="dk1"/>
                </a:solidFill>
                <a:latin typeface="Quattrocento Sans"/>
                <a:ea typeface="Quattrocento Sans"/>
                <a:cs typeface="Quattrocento Sans"/>
                <a:sym typeface="Quattrocento Sans"/>
              </a:rPr>
              <a:t>n (or |V|): total number of nodes (sometimes </a:t>
            </a:r>
            <a:r>
              <a:rPr lang="en-US" altLang="zh-CN" sz="2400" dirty="0">
                <a:solidFill>
                  <a:schemeClr val="dk1"/>
                </a:solidFill>
                <a:latin typeface="Quattrocento Sans"/>
                <a:ea typeface="Quattrocento Sans"/>
                <a:cs typeface="Quattrocento Sans"/>
                <a:sym typeface="Quattrocento Sans"/>
              </a:rPr>
              <a:t>written as</a:t>
            </a:r>
            <a:r>
              <a:rPr lang="en-US" sz="2400" dirty="0">
                <a:solidFill>
                  <a:schemeClr val="dk1"/>
                </a:solidFill>
                <a:latin typeface="Quattrocento Sans"/>
                <a:ea typeface="Quattrocento Sans"/>
                <a:cs typeface="Quattrocento Sans"/>
                <a:sym typeface="Quattrocento Sans"/>
              </a:rPr>
              <a:t> V)</a:t>
            </a:r>
            <a:endParaRPr dirty="0">
              <a:solidFill>
                <a:schemeClr val="dk1"/>
              </a:solidFill>
            </a:endParaRPr>
          </a:p>
          <a:p>
            <a:pPr marL="914400" lvl="1" indent="-381000" algn="l" rtl="0">
              <a:lnSpc>
                <a:spcPct val="90000"/>
              </a:lnSpc>
              <a:spcBef>
                <a:spcPts val="0"/>
              </a:spcBef>
              <a:spcAft>
                <a:spcPts val="0"/>
              </a:spcAft>
              <a:buClr>
                <a:srgbClr val="B6A479"/>
              </a:buClr>
              <a:buSzPts val="2400"/>
              <a:buFont typeface="Quattrocento Sans"/>
              <a:buChar char="○"/>
            </a:pPr>
            <a:r>
              <a:rPr lang="en-US" sz="2400" dirty="0">
                <a:solidFill>
                  <a:schemeClr val="dk1"/>
                </a:solidFill>
                <a:latin typeface="Quattrocento Sans"/>
                <a:ea typeface="Quattrocento Sans"/>
                <a:cs typeface="Quattrocento Sans"/>
                <a:sym typeface="Quattrocento Sans"/>
              </a:rPr>
              <a:t>m (or |E|): total number of edges (sometimes written as E)</a:t>
            </a:r>
            <a:endParaRPr dirty="0">
              <a:solidFill>
                <a:schemeClr val="dk1"/>
              </a:solidFill>
            </a:endParaRPr>
          </a:p>
          <a:p>
            <a:pPr marL="914400" lvl="1" indent="-381000" algn="l" rtl="0">
              <a:lnSpc>
                <a:spcPct val="90000"/>
              </a:lnSpc>
              <a:spcBef>
                <a:spcPts val="0"/>
              </a:spcBef>
              <a:spcAft>
                <a:spcPts val="0"/>
              </a:spcAft>
              <a:buClr>
                <a:srgbClr val="B6A479"/>
              </a:buClr>
              <a:buSzPts val="2400"/>
              <a:buFont typeface="Quattrocento Sans"/>
              <a:buChar char="○"/>
            </a:pPr>
            <a:r>
              <a:rPr lang="en-US" sz="2400" dirty="0">
                <a:solidFill>
                  <a:schemeClr val="dk1"/>
                </a:solidFill>
                <a:latin typeface="Quattrocento Sans"/>
                <a:ea typeface="Quattrocento Sans"/>
                <a:cs typeface="Quattrocento Sans"/>
                <a:sym typeface="Quattrocento Sans"/>
              </a:rPr>
              <a:t>deg(u): degree of node u (how many outgoing edges it has)</a:t>
            </a:r>
            <a:endParaRPr sz="2400" dirty="0">
              <a:solidFill>
                <a:schemeClr val="dk1"/>
              </a:solidFill>
              <a:latin typeface="Quattrocento Sans"/>
              <a:ea typeface="Quattrocento Sans"/>
              <a:cs typeface="Quattrocento Sans"/>
              <a:sym typeface="Quattrocento Sans"/>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HIGHLIGHTER" val="false"/>
</p:tagLst>
</file>

<file path=ppt/theme/theme1.xml><?xml version="1.0" encoding="utf-8"?>
<a:theme xmlns:a="http://schemas.openxmlformats.org/drawingml/2006/main" name="Integral">
  <a:themeElements>
    <a:clrScheme name="Custom 2">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33006F"/>
      </a:hlink>
      <a:folHlink>
        <a:srgbClr val="9A7B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otalTime>696</TotalTime>
  <Words>10307</Words>
  <Application>Microsoft Office PowerPoint</Application>
  <PresentationFormat>Widescreen</PresentationFormat>
  <Paragraphs>2462</Paragraphs>
  <Slides>87</Slides>
  <Notes>56</Notes>
  <HiddenSlides>0</HiddenSlides>
  <MMClips>0</MMClips>
  <ScaleCrop>false</ScaleCrop>
  <HeadingPairs>
    <vt:vector size="6" baseType="variant">
      <vt:variant>
        <vt:lpstr>Fonts Used</vt:lpstr>
      </vt:variant>
      <vt:variant>
        <vt:i4>21</vt:i4>
      </vt:variant>
      <vt:variant>
        <vt:lpstr>Theme</vt:lpstr>
      </vt:variant>
      <vt:variant>
        <vt:i4>2</vt:i4>
      </vt:variant>
      <vt:variant>
        <vt:lpstr>Slide Titles</vt:lpstr>
      </vt:variant>
      <vt:variant>
        <vt:i4>87</vt:i4>
      </vt:variant>
    </vt:vector>
  </HeadingPairs>
  <TitlesOfParts>
    <vt:vector size="110" baseType="lpstr">
      <vt:lpstr>Georgia</vt:lpstr>
      <vt:lpstr>KaTeX_Main</vt:lpstr>
      <vt:lpstr>DejaVu Sans Mono</vt:lpstr>
      <vt:lpstr>Times</vt:lpstr>
      <vt:lpstr>NTR</vt:lpstr>
      <vt:lpstr>Cambria Math</vt:lpstr>
      <vt:lpstr>LucidaGrande</vt:lpstr>
      <vt:lpstr>Noto Sans Symbols</vt:lpstr>
      <vt:lpstr>Wingdings</vt:lpstr>
      <vt:lpstr>Helvetica</vt:lpstr>
      <vt:lpstr>Gill Sans Light</vt:lpstr>
      <vt:lpstr>System Font Regular</vt:lpstr>
      <vt:lpstr>Calibri</vt:lpstr>
      <vt:lpstr>Arial</vt:lpstr>
      <vt:lpstr>Consolas</vt:lpstr>
      <vt:lpstr>KaTeX_Math</vt:lpstr>
      <vt:lpstr>Quattrocento Sans</vt:lpstr>
      <vt:lpstr>Times New Roman</vt:lpstr>
      <vt:lpstr>Twentieth Century</vt:lpstr>
      <vt:lpstr>Nunito</vt:lpstr>
      <vt:lpstr>Trebuchet MS</vt:lpstr>
      <vt:lpstr>Integral</vt:lpstr>
      <vt:lpstr>Office Theme</vt:lpstr>
      <vt:lpstr>PowerPoint Presentation</vt:lpstr>
      <vt:lpstr>Inter-data Relationships</vt:lpstr>
      <vt:lpstr>Applications</vt:lpstr>
      <vt:lpstr>Graph: Formal Definition</vt:lpstr>
      <vt:lpstr>Graph Terminology</vt:lpstr>
      <vt:lpstr>More Graph Terminology</vt:lpstr>
      <vt:lpstr>Directed vs Undirected; Acyclic vs Cyclic</vt:lpstr>
      <vt:lpstr>Labeled and Weighted Graphs</vt:lpstr>
      <vt:lpstr>Multi-Variable Analysis</vt:lpstr>
      <vt:lpstr>Adjacency Matrix</vt:lpstr>
      <vt:lpstr>Adjacency List</vt:lpstr>
      <vt:lpstr>Adjacency List</vt:lpstr>
      <vt:lpstr>2-Hop Neighbors (through Matrix Multiplication)</vt:lpstr>
      <vt:lpstr>2-Hop Neighbors (through Matrix Multiplication)</vt:lpstr>
      <vt:lpstr>PowerPoint Presentation</vt:lpstr>
      <vt:lpstr>BFS &amp; DFS for Trees</vt:lpstr>
      <vt:lpstr>Breadth-First Search (BFS)</vt:lpstr>
      <vt:lpstr>BFS Implementation</vt:lpstr>
      <vt:lpstr>BFS Implementation: In Action</vt:lpstr>
      <vt:lpstr>BFS Intuition: Why Does it Work?</vt:lpstr>
      <vt:lpstr>BFS Application: Multiple-Source Shortest Paths Problem</vt:lpstr>
      <vt:lpstr>PowerPoint Presentation</vt:lpstr>
      <vt:lpstr>DFS w/ Stack vs. BFS w/ Queue</vt:lpstr>
      <vt:lpstr>Recap: Graph Traversals</vt:lpstr>
      <vt:lpstr>Topological Sort</vt:lpstr>
      <vt:lpstr>Cycles and Undirected Edges </vt:lpstr>
      <vt:lpstr>Topological Sort Example I</vt:lpstr>
      <vt:lpstr>Topological Sort Example II</vt:lpstr>
      <vt:lpstr>Topological Sort Example III</vt:lpstr>
      <vt:lpstr>Topological Sort by DFS Post-Order Traversal</vt:lpstr>
      <vt:lpstr>DFS Traversal: Pre-order, Post-order</vt:lpstr>
      <vt:lpstr>DFS Traversal Example I</vt:lpstr>
      <vt:lpstr>DFS Traversal Example II</vt:lpstr>
      <vt:lpstr>DFS Traversal Example III</vt:lpstr>
      <vt:lpstr>Kahn’s algorithm for Topological Sort</vt:lpstr>
      <vt:lpstr>PowerPoint Presentation</vt:lpstr>
      <vt:lpstr>PowerPoint Presentation</vt:lpstr>
      <vt:lpstr>Graph Traversals</vt:lpstr>
      <vt:lpstr>References</vt:lpstr>
      <vt:lpstr>PowerPoint Presentation</vt:lpstr>
      <vt:lpstr>BFS for (Unweighted) Shortest Path Problem</vt:lpstr>
      <vt:lpstr>BFS for Shortest Paths in an Unweighted Graph</vt:lpstr>
      <vt:lpstr>Shortest Path Tree</vt:lpstr>
      <vt:lpstr>Dijkstra’s Algorithm</vt:lpstr>
      <vt:lpstr>Edge Relaxation</vt:lpstr>
      <vt:lpstr>Generic Shortest-paths Algorithm</vt:lpstr>
      <vt:lpstr>Dijkstra's Algorithm</vt:lpstr>
      <vt:lpstr>Dijkstra’s Algorithm: Idea</vt:lpstr>
      <vt:lpstr>PowerPoint Presentation</vt:lpstr>
      <vt:lpstr>Dijkstra’s Algorithm: Key Properties</vt:lpstr>
      <vt:lpstr>Dijkstra’s Algorithm: Runtime</vt:lpstr>
      <vt:lpstr>Dijkstra’s Algorithm: Runtime</vt:lpstr>
      <vt:lpstr>Example I</vt:lpstr>
      <vt:lpstr>Example I</vt:lpstr>
      <vt:lpstr>Example I</vt:lpstr>
      <vt:lpstr>Example I</vt:lpstr>
      <vt:lpstr>Example I</vt:lpstr>
      <vt:lpstr>Example I</vt:lpstr>
      <vt:lpstr>Example I</vt:lpstr>
      <vt:lpstr>Example I</vt:lpstr>
      <vt:lpstr>Example I</vt:lpstr>
      <vt:lpstr>Example I: Interpreting the Results</vt:lpstr>
      <vt:lpstr>Example I: Final Answer (for Exams)</vt:lpstr>
      <vt:lpstr>Example II</vt:lpstr>
      <vt:lpstr>Initialize</vt:lpstr>
      <vt:lpstr>Visit node A</vt:lpstr>
      <vt:lpstr>Visit node B</vt:lpstr>
      <vt:lpstr>Visit node D</vt:lpstr>
      <vt:lpstr>Visit node E</vt:lpstr>
      <vt:lpstr>Visit node F</vt:lpstr>
      <vt:lpstr>Visit node C</vt:lpstr>
      <vt:lpstr>End of Algorithm</vt:lpstr>
      <vt:lpstr>Getting the Shortest Path from A to C</vt:lpstr>
      <vt:lpstr>PowerPoint Presentation</vt:lpstr>
      <vt:lpstr>PowerPoint Presentation</vt:lpstr>
      <vt:lpstr>PowerPoint Presentation</vt:lpstr>
      <vt:lpstr>Topological Sort Example I</vt:lpstr>
      <vt:lpstr>PowerPoint Presentation</vt:lpstr>
      <vt:lpstr>PowerPoint Presentation</vt:lpstr>
      <vt:lpstr>Topological Sort Example I: Final Answer (for Exams</vt:lpstr>
      <vt:lpstr>Topological Sort Example II</vt:lpstr>
      <vt:lpstr>Topological Sort Example III</vt:lpstr>
      <vt:lpstr>Topological Sort Example III</vt:lpstr>
      <vt:lpstr>Single Source Shortest-paths Algorithms Summary</vt:lpstr>
      <vt:lpstr>Review: Key Features</vt:lpstr>
      <vt:lpstr>Greedy Algorithms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Zonghua Gu</cp:lastModifiedBy>
  <cp:revision>21</cp:revision>
  <dcterms:modified xsi:type="dcterms:W3CDTF">2025-04-14T02:38:45Z</dcterms:modified>
</cp:coreProperties>
</file>